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520" r:id="rId2"/>
    <p:sldId id="742" r:id="rId3"/>
    <p:sldId id="290" r:id="rId4"/>
    <p:sldId id="283" r:id="rId5"/>
    <p:sldId id="553" r:id="rId6"/>
    <p:sldId id="653" r:id="rId7"/>
    <p:sldId id="580" r:id="rId8"/>
    <p:sldId id="591" r:id="rId9"/>
    <p:sldId id="581" r:id="rId10"/>
    <p:sldId id="582" r:id="rId11"/>
    <p:sldId id="583" r:id="rId12"/>
    <p:sldId id="584" r:id="rId13"/>
    <p:sldId id="586" r:id="rId14"/>
    <p:sldId id="585" r:id="rId15"/>
    <p:sldId id="835" r:id="rId16"/>
    <p:sldId id="587" r:id="rId17"/>
    <p:sldId id="589" r:id="rId18"/>
    <p:sldId id="694" r:id="rId19"/>
    <p:sldId id="590" r:id="rId20"/>
    <p:sldId id="592" r:id="rId21"/>
    <p:sldId id="593" r:id="rId22"/>
    <p:sldId id="594" r:id="rId23"/>
    <p:sldId id="595" r:id="rId24"/>
    <p:sldId id="596" r:id="rId25"/>
    <p:sldId id="597" r:id="rId26"/>
    <p:sldId id="598" r:id="rId27"/>
    <p:sldId id="599" r:id="rId28"/>
    <p:sldId id="600" r:id="rId29"/>
    <p:sldId id="836" r:id="rId30"/>
    <p:sldId id="601" r:id="rId31"/>
    <p:sldId id="602" r:id="rId32"/>
    <p:sldId id="603" r:id="rId33"/>
    <p:sldId id="652" r:id="rId34"/>
    <p:sldId id="695" r:id="rId35"/>
    <p:sldId id="604" r:id="rId36"/>
    <p:sldId id="605" r:id="rId37"/>
    <p:sldId id="606" r:id="rId38"/>
    <p:sldId id="607" r:id="rId39"/>
    <p:sldId id="608" r:id="rId40"/>
    <p:sldId id="609" r:id="rId41"/>
    <p:sldId id="610" r:id="rId42"/>
    <p:sldId id="611" r:id="rId43"/>
    <p:sldId id="612" r:id="rId44"/>
    <p:sldId id="613" r:id="rId45"/>
    <p:sldId id="615" r:id="rId46"/>
    <p:sldId id="616" r:id="rId47"/>
    <p:sldId id="617" r:id="rId48"/>
    <p:sldId id="618" r:id="rId49"/>
    <p:sldId id="619" r:id="rId50"/>
    <p:sldId id="620" r:id="rId51"/>
    <p:sldId id="621" r:id="rId52"/>
    <p:sldId id="622" r:id="rId53"/>
    <p:sldId id="623" r:id="rId54"/>
    <p:sldId id="625" r:id="rId55"/>
    <p:sldId id="626" r:id="rId56"/>
    <p:sldId id="628" r:id="rId57"/>
    <p:sldId id="629" r:id="rId58"/>
    <p:sldId id="630" r:id="rId59"/>
    <p:sldId id="632" r:id="rId60"/>
    <p:sldId id="631" r:id="rId61"/>
    <p:sldId id="696" r:id="rId62"/>
    <p:sldId id="697" r:id="rId63"/>
    <p:sldId id="698" r:id="rId64"/>
    <p:sldId id="699" r:id="rId65"/>
    <p:sldId id="700" r:id="rId66"/>
    <p:sldId id="701" r:id="rId67"/>
    <p:sldId id="702" r:id="rId68"/>
    <p:sldId id="703" r:id="rId69"/>
    <p:sldId id="704" r:id="rId70"/>
    <p:sldId id="705" r:id="rId71"/>
    <p:sldId id="706" r:id="rId72"/>
    <p:sldId id="707" r:id="rId73"/>
    <p:sldId id="708" r:id="rId74"/>
    <p:sldId id="709" r:id="rId75"/>
    <p:sldId id="710" r:id="rId76"/>
    <p:sldId id="711" r:id="rId77"/>
    <p:sldId id="712" r:id="rId78"/>
    <p:sldId id="713" r:id="rId79"/>
    <p:sldId id="714" r:id="rId80"/>
    <p:sldId id="715" r:id="rId81"/>
    <p:sldId id="764" r:id="rId82"/>
    <p:sldId id="743" r:id="rId83"/>
    <p:sldId id="530" r:id="rId84"/>
    <p:sldId id="691" r:id="rId85"/>
    <p:sldId id="692" r:id="rId86"/>
    <p:sldId id="693" r:id="rId87"/>
    <p:sldId id="744" r:id="rId88"/>
    <p:sldId id="756" r:id="rId89"/>
    <p:sldId id="757" r:id="rId90"/>
    <p:sldId id="758" r:id="rId91"/>
    <p:sldId id="759" r:id="rId92"/>
    <p:sldId id="760" r:id="rId93"/>
    <p:sldId id="761" r:id="rId94"/>
    <p:sldId id="762" r:id="rId95"/>
    <p:sldId id="763" r:id="rId96"/>
    <p:sldId id="267"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72A793-0824-4A21-B99E-56FDA6213D7F}">
          <p14:sldIdLst>
            <p14:sldId id="520"/>
            <p14:sldId id="742"/>
            <p14:sldId id="290"/>
            <p14:sldId id="283"/>
            <p14:sldId id="553"/>
            <p14:sldId id="653"/>
            <p14:sldId id="580"/>
            <p14:sldId id="591"/>
            <p14:sldId id="581"/>
            <p14:sldId id="582"/>
            <p14:sldId id="583"/>
            <p14:sldId id="584"/>
            <p14:sldId id="586"/>
            <p14:sldId id="585"/>
            <p14:sldId id="835"/>
            <p14:sldId id="587"/>
            <p14:sldId id="589"/>
            <p14:sldId id="694"/>
            <p14:sldId id="590"/>
            <p14:sldId id="592"/>
            <p14:sldId id="593"/>
            <p14:sldId id="594"/>
            <p14:sldId id="595"/>
            <p14:sldId id="596"/>
            <p14:sldId id="597"/>
            <p14:sldId id="598"/>
            <p14:sldId id="599"/>
            <p14:sldId id="600"/>
            <p14:sldId id="836"/>
            <p14:sldId id="601"/>
            <p14:sldId id="602"/>
            <p14:sldId id="603"/>
            <p14:sldId id="652"/>
            <p14:sldId id="695"/>
            <p14:sldId id="604"/>
            <p14:sldId id="605"/>
            <p14:sldId id="606"/>
            <p14:sldId id="607"/>
            <p14:sldId id="608"/>
            <p14:sldId id="609"/>
            <p14:sldId id="610"/>
            <p14:sldId id="611"/>
            <p14:sldId id="612"/>
            <p14:sldId id="613"/>
            <p14:sldId id="615"/>
            <p14:sldId id="616"/>
            <p14:sldId id="617"/>
            <p14:sldId id="618"/>
            <p14:sldId id="619"/>
            <p14:sldId id="620"/>
            <p14:sldId id="621"/>
            <p14:sldId id="622"/>
            <p14:sldId id="623"/>
            <p14:sldId id="625"/>
            <p14:sldId id="626"/>
            <p14:sldId id="628"/>
            <p14:sldId id="629"/>
            <p14:sldId id="630"/>
            <p14:sldId id="632"/>
            <p14:sldId id="631"/>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64"/>
            <p14:sldId id="743"/>
            <p14:sldId id="530"/>
            <p14:sldId id="691"/>
            <p14:sldId id="692"/>
            <p14:sldId id="693"/>
            <p14:sldId id="744"/>
            <p14:sldId id="756"/>
            <p14:sldId id="757"/>
            <p14:sldId id="758"/>
            <p14:sldId id="759"/>
            <p14:sldId id="760"/>
            <p14:sldId id="761"/>
            <p14:sldId id="762"/>
            <p14:sldId id="763"/>
          </p14:sldIdLst>
        </p14:section>
        <p14:section name="无标题节" id="{70B6F356-1679-4CD1-93B0-B4DAB42F2E36}">
          <p14:sldIdLst>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B0"/>
    <a:srgbClr val="D80C18"/>
    <a:srgbClr val="193067"/>
    <a:srgbClr val="1A3069"/>
    <a:srgbClr val="D70B17"/>
    <a:srgbClr val="1B30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1892" autoAdjust="0"/>
  </p:normalViewPr>
  <p:slideViewPr>
    <p:cSldViewPr snapToGrid="0">
      <p:cViewPr varScale="1">
        <p:scale>
          <a:sx n="114" d="100"/>
          <a:sy n="114" d="100"/>
        </p:scale>
        <p:origin x="384" y="102"/>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048"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0F0711-9C8B-4E6C-A1BD-DA6BEE9A3AF8}" type="datetimeFigureOut">
              <a:rPr lang="zh-CN" altLang="en-US" smtClean="0"/>
              <a:t>Friday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6010D9-A59D-4454-972A-EAA1A06605D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CFCD7-1E4F-4962-A2A4-52B4E09E699D}" type="datetimeFigureOut">
              <a:rPr lang="zh-CN" altLang="en-US" smtClean="0"/>
              <a:t>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5B902-63F5-4718-922F-8883050D110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导入相关包</a:t>
            </a:r>
          </a:p>
          <a:p>
            <a:r>
              <a:rPr lang="en-US" altLang="zh-CN"/>
              <a:t>import pandas as pd</a:t>
            </a:r>
          </a:p>
          <a:p>
            <a:r>
              <a:rPr lang="en-US" altLang="zh-CN"/>
              <a:t># </a:t>
            </a:r>
            <a:r>
              <a:rPr lang="zh-CN" altLang="en-US"/>
              <a:t>读取数据</a:t>
            </a:r>
          </a:p>
          <a:p>
            <a:r>
              <a:rPr lang="en-US" altLang="zh-CN"/>
              <a:t>titanic_df = pd.read_csv('./datasets/titanic/train.csv')</a:t>
            </a:r>
          </a:p>
          <a:p>
            <a:r>
              <a:rPr lang="en-US" altLang="zh-CN"/>
              <a:t># drop </a:t>
            </a:r>
            <a:r>
              <a:rPr lang="zh-CN" altLang="en-US"/>
              <a:t>掉 </a:t>
            </a:r>
            <a:r>
              <a:rPr lang="en-US" altLang="zh-CN"/>
              <a:t>PassengerId,Name,Ticket,Cabin</a:t>
            </a:r>
          </a:p>
          <a:p>
            <a:r>
              <a:rPr lang="en-US" altLang="zh-CN"/>
              <a:t>titanic_df = titanic_df.drop(['PassengerId','Name','Ticket','Cabin'], axis = 1)</a:t>
            </a:r>
          </a:p>
          <a:p>
            <a:r>
              <a:rPr lang="en-US" altLang="zh-CN"/>
              <a:t># </a:t>
            </a:r>
            <a:r>
              <a:rPr lang="zh-CN" altLang="en-US"/>
              <a:t>构造一个新变量 </a:t>
            </a:r>
            <a:r>
              <a:rPr lang="en-US" altLang="zh-CN"/>
              <a:t>AgeIsMissing</a:t>
            </a:r>
          </a:p>
          <a:p>
            <a:r>
              <a:rPr lang="en-US" altLang="zh-CN"/>
              <a:t>titanic_df['AgeIsMissing'] = 0</a:t>
            </a:r>
          </a:p>
          <a:p>
            <a:r>
              <a:rPr lang="en-US" altLang="zh-CN"/>
              <a:t>titanic_df.loc[titanic_df['Age'].isnull(), 'AgeIsMissing'] = 1</a:t>
            </a:r>
          </a:p>
          <a:p>
            <a:r>
              <a:rPr lang="en-US" altLang="zh-CN"/>
              <a:t># </a:t>
            </a:r>
            <a:r>
              <a:rPr lang="zh-CN" altLang="en-US"/>
              <a:t>对 </a:t>
            </a:r>
            <a:r>
              <a:rPr lang="en-US" altLang="zh-CN"/>
              <a:t>Age </a:t>
            </a:r>
            <a:r>
              <a:rPr lang="zh-CN" altLang="en-US"/>
              <a:t>缺失值进行均值填充</a:t>
            </a:r>
          </a:p>
          <a:p>
            <a:r>
              <a:rPr lang="en-US" altLang="zh-CN"/>
              <a:t>age_mean = round(titanic_df['Age'].mean())</a:t>
            </a:r>
          </a:p>
          <a:p>
            <a:r>
              <a:rPr lang="en-US" altLang="zh-CN"/>
              <a:t>titanic_df['Age'].fillna(age_mean, inplace=True)</a:t>
            </a:r>
          </a:p>
          <a:p>
            <a:r>
              <a:rPr lang="en-US" altLang="zh-CN"/>
              <a:t># </a:t>
            </a:r>
            <a:r>
              <a:rPr lang="zh-CN" altLang="en-US"/>
              <a:t>对 </a:t>
            </a:r>
            <a:r>
              <a:rPr lang="en-US" altLang="zh-CN"/>
              <a:t>Embarked </a:t>
            </a:r>
            <a:r>
              <a:rPr lang="zh-CN" altLang="en-US"/>
              <a:t>缺失值用</a:t>
            </a:r>
            <a:r>
              <a:rPr lang="en-US" altLang="zh-CN"/>
              <a:t>'S'</a:t>
            </a:r>
            <a:r>
              <a:rPr lang="zh-CN" altLang="en-US"/>
              <a:t>替换</a:t>
            </a:r>
          </a:p>
          <a:p>
            <a:r>
              <a:rPr lang="en-US" altLang="zh-CN"/>
              <a:t>titanic_df['Embarked'].fillna('S', inplace=True)</a:t>
            </a:r>
          </a:p>
          <a:p>
            <a:r>
              <a:rPr lang="en-US" altLang="zh-CN"/>
              <a:t># </a:t>
            </a:r>
            <a:r>
              <a:rPr lang="zh-CN" altLang="en-US"/>
              <a:t>对 </a:t>
            </a:r>
            <a:r>
              <a:rPr lang="en-US" altLang="zh-CN"/>
              <a:t>Age </a:t>
            </a:r>
            <a:r>
              <a:rPr lang="zh-CN" altLang="en-US"/>
              <a:t>进行分箱</a:t>
            </a:r>
            <a:r>
              <a:rPr lang="en-US" altLang="zh-CN"/>
              <a:t>--</a:t>
            </a:r>
            <a:r>
              <a:rPr lang="zh-CN" altLang="en-US"/>
              <a:t>自定义分箱</a:t>
            </a:r>
          </a:p>
          <a:p>
            <a:r>
              <a:rPr lang="en-US" altLang="zh-CN"/>
              <a:t>cut_points = [0,18,25,40,60,100]</a:t>
            </a:r>
          </a:p>
          <a:p>
            <a:r>
              <a:rPr lang="en-US" altLang="zh-CN"/>
              <a:t>titanic_df["AgeBin"] = pd.cut(titanic_df.Age, bins=cut_points)</a:t>
            </a:r>
          </a:p>
          <a:p>
            <a:r>
              <a:rPr lang="en-US" altLang="zh-CN"/>
              <a:t># </a:t>
            </a:r>
            <a:r>
              <a:rPr lang="zh-CN" altLang="en-US"/>
              <a:t>对 </a:t>
            </a:r>
            <a:r>
              <a:rPr lang="en-US" altLang="zh-CN"/>
              <a:t>Fare </a:t>
            </a:r>
            <a:r>
              <a:rPr lang="zh-CN" altLang="en-US"/>
              <a:t>船票价格进行分箱</a:t>
            </a:r>
            <a:r>
              <a:rPr lang="en-US" altLang="zh-CN"/>
              <a:t>--</a:t>
            </a:r>
            <a:r>
              <a:rPr lang="zh-CN" altLang="en-US"/>
              <a:t>等深分箱</a:t>
            </a:r>
          </a:p>
          <a:p>
            <a:r>
              <a:rPr lang="en-US" altLang="zh-CN"/>
              <a:t>titanic_df["FareBin"] = pd.qcut(titanic_df.Fare, 5)</a:t>
            </a:r>
          </a:p>
          <a:p>
            <a:r>
              <a:rPr lang="en-US" altLang="zh-CN"/>
              <a:t># </a:t>
            </a:r>
            <a:r>
              <a:rPr lang="zh-CN" altLang="en-US"/>
              <a:t>构造 </a:t>
            </a:r>
            <a:r>
              <a:rPr lang="en-US" altLang="zh-CN"/>
              <a:t>FamilySize </a:t>
            </a:r>
            <a:r>
              <a:rPr lang="zh-CN" altLang="en-US"/>
              <a:t>变量</a:t>
            </a:r>
          </a:p>
          <a:p>
            <a:r>
              <a:rPr lang="en-US" altLang="zh-CN"/>
              <a:t>titanic_df['FamilySize'] = titanic_df['SibSp'] + titanic_df['Parch'] + 1</a:t>
            </a:r>
          </a:p>
          <a:p>
            <a:r>
              <a:rPr lang="en-US" altLang="zh-CN"/>
              <a:t># </a:t>
            </a:r>
            <a:r>
              <a:rPr lang="zh-CN" altLang="en-US"/>
              <a:t>构造一个新变量 </a:t>
            </a:r>
            <a:r>
              <a:rPr lang="en-US" altLang="zh-CN"/>
              <a:t>IsAlone</a:t>
            </a:r>
            <a:r>
              <a:rPr lang="zh-CN" altLang="en-US"/>
              <a:t>（是否独自一人</a:t>
            </a:r>
            <a:r>
              <a:rPr lang="en-US" altLang="zh-CN"/>
              <a:t>)</a:t>
            </a:r>
          </a:p>
          <a:p>
            <a:r>
              <a:rPr lang="en-US" altLang="zh-CN"/>
              <a:t>titanic_df['IsAlone'] = 0</a:t>
            </a:r>
          </a:p>
          <a:p>
            <a:r>
              <a:rPr lang="en-US" altLang="zh-CN"/>
              <a:t>titanic_df.loc[titanic_df['FamilySize'] == 1, 'IsAlone'] = 1</a:t>
            </a:r>
          </a:p>
          <a:p>
            <a:r>
              <a:rPr lang="en-US" altLang="zh-CN"/>
              <a:t># </a:t>
            </a:r>
            <a:r>
              <a:rPr lang="zh-CN" altLang="en-US"/>
              <a:t>构造一个新变量 </a:t>
            </a:r>
            <a:r>
              <a:rPr lang="en-US" altLang="zh-CN"/>
              <a:t>IsMother</a:t>
            </a:r>
            <a:r>
              <a:rPr lang="zh-CN" altLang="en-US"/>
              <a:t>（是否是母亲）</a:t>
            </a:r>
          </a:p>
          <a:p>
            <a:r>
              <a:rPr lang="en-US" altLang="zh-CN"/>
              <a:t>titanic_df['IsMother'] = 0</a:t>
            </a:r>
          </a:p>
          <a:p>
            <a:r>
              <a:rPr lang="en-US" altLang="zh-CN"/>
              <a:t>titanic_df.loc[(titanic_df['Sex']=='female') &amp; (titanic_df['Parch']&gt;0) &amp; (titanic_df['Age']&gt;20),</a:t>
            </a:r>
          </a:p>
          <a:p>
            <a:r>
              <a:rPr lang="en-US" altLang="zh-CN"/>
              <a:t>'IsMother'] = 1</a:t>
            </a:r>
          </a:p>
          <a:p>
            <a:r>
              <a:rPr lang="en-US" altLang="zh-CN"/>
              <a:t># </a:t>
            </a:r>
            <a:r>
              <a:rPr lang="zh-CN" altLang="en-US"/>
              <a:t>把 </a:t>
            </a:r>
            <a:r>
              <a:rPr lang="en-US" altLang="zh-CN"/>
              <a:t>Sex </a:t>
            </a:r>
            <a:r>
              <a:rPr lang="zh-CN" altLang="en-US"/>
              <a:t>性别和 </a:t>
            </a:r>
            <a:r>
              <a:rPr lang="en-US" altLang="zh-CN"/>
              <a:t>AgeBin </a:t>
            </a:r>
            <a:r>
              <a:rPr lang="zh-CN" altLang="en-US"/>
              <a:t>特征进行组合</a:t>
            </a:r>
          </a:p>
          <a:p>
            <a:r>
              <a:rPr lang="en-US" altLang="zh-CN"/>
              <a:t>titanic_df['SexAgeCombo'] = titanic_df['Sex'] + "_" + titanic_df['AgeBin'].astype(str)</a:t>
            </a:r>
          </a:p>
          <a:p>
            <a:r>
              <a:rPr lang="en-US" altLang="zh-CN"/>
              <a:t># </a:t>
            </a:r>
            <a:r>
              <a:rPr lang="zh-CN" altLang="en-US"/>
              <a:t>对 </a:t>
            </a:r>
            <a:r>
              <a:rPr lang="en-US" altLang="zh-CN"/>
              <a:t>Pclass,Sex,Embarked,AgeBin,FareBin,FamilySize,Sex_Age_combo </a:t>
            </a:r>
            <a:r>
              <a:rPr lang="zh-CN" altLang="en-US"/>
              <a:t>进行独热编码</a:t>
            </a:r>
          </a:p>
          <a:p>
            <a:r>
              <a:rPr lang="en-US" altLang="zh-CN"/>
              <a:t>Pclass = pd.get_dummies(titanic_df.Pclass,prefix='Pclass')</a:t>
            </a:r>
          </a:p>
          <a:p>
            <a:r>
              <a:rPr lang="en-US" altLang="zh-CN"/>
              <a:t>Sex = pd.get_dummies(titanic_df.Sex,prefix='Sex')</a:t>
            </a:r>
          </a:p>
          <a:p>
            <a:r>
              <a:rPr lang="en-US" altLang="zh-CN"/>
              <a:t>Embarked = pd.get_dummies(titanic_df.Embarked,prefix='Embarked')</a:t>
            </a:r>
          </a:p>
          <a:p>
            <a:r>
              <a:rPr lang="en-US" altLang="zh-CN"/>
              <a:t>AgeBin = pd.get_dummies(titanic_df.AgeBin,prefix='AgeBin')</a:t>
            </a:r>
          </a:p>
          <a:p>
            <a:r>
              <a:rPr lang="en-US" altLang="zh-CN"/>
              <a:t>FareBin = pd.get_dummies(titanic_df.FareBin,prefix='FareBin')</a:t>
            </a:r>
          </a:p>
          <a:p>
            <a:r>
              <a:rPr lang="en-US" altLang="zh-CN"/>
              <a:t>FamilySize = pd.get_dummies(titanic_df.FamilySize,prefix='FamilySize')</a:t>
            </a:r>
          </a:p>
          <a:p>
            <a:r>
              <a:rPr lang="en-US" altLang="zh-CN"/>
              <a:t>SexAgeCombo = pd.get_dummies(titanic_df.SexAgeCombo,prefix='SexAgeCombo')</a:t>
            </a:r>
          </a:p>
          <a:p>
            <a:r>
              <a:rPr lang="en-US" altLang="zh-CN"/>
              <a:t># </a:t>
            </a:r>
            <a:r>
              <a:rPr lang="zh-CN" altLang="en-US"/>
              <a:t>把需要的变量全部拼接在一起 </a:t>
            </a:r>
          </a:p>
          <a:p>
            <a:r>
              <a:rPr lang="en-US" altLang="zh-CN"/>
              <a:t>TrainData =pd.concat([titanic_df[['Survived','AgeIsMissing','IsAlone','IsMother']],</a:t>
            </a:r>
          </a:p>
          <a:p>
            <a:r>
              <a:rPr lang="en-US" altLang="zh-CN"/>
              <a:t>Pclass,Sex,Embarked,AgeBin,FareBin,FamilySize,SexAgeCombo],axis=1)</a:t>
            </a:r>
          </a:p>
          <a:p>
            <a:r>
              <a:rPr lang="en-US" altLang="zh-CN"/>
              <a:t># </a:t>
            </a:r>
            <a:r>
              <a:rPr lang="zh-CN" altLang="en-US"/>
              <a:t>描述性统计</a:t>
            </a:r>
          </a:p>
          <a:p>
            <a:r>
              <a:rPr lang="en-US" altLang="zh-CN"/>
              <a:t>TrainData.describe().transpose()</a:t>
            </a:r>
            <a:endParaRPr lang="zh-CN" altLang="en-US"/>
          </a:p>
          <a:p>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导入相关包</a:t>
            </a:r>
          </a:p>
          <a:p>
            <a:r>
              <a:rPr lang="en-US" altLang="zh-CN"/>
              <a:t>import pandas as pd</a:t>
            </a:r>
          </a:p>
          <a:p>
            <a:r>
              <a:rPr lang="en-US" altLang="zh-CN"/>
              <a:t># </a:t>
            </a:r>
            <a:r>
              <a:rPr lang="zh-CN" altLang="en-US"/>
              <a:t>读取数据</a:t>
            </a:r>
          </a:p>
          <a:p>
            <a:r>
              <a:rPr lang="en-US" altLang="zh-CN"/>
              <a:t>titanic_df = pd.read_csv('./datasets/titanic/train.csv')</a:t>
            </a:r>
          </a:p>
          <a:p>
            <a:r>
              <a:rPr lang="en-US" altLang="zh-CN"/>
              <a:t># drop </a:t>
            </a:r>
            <a:r>
              <a:rPr lang="zh-CN" altLang="en-US"/>
              <a:t>掉 </a:t>
            </a:r>
            <a:r>
              <a:rPr lang="en-US" altLang="zh-CN"/>
              <a:t>PassengerId,Name,Ticket,Cabin</a:t>
            </a:r>
          </a:p>
          <a:p>
            <a:r>
              <a:rPr lang="en-US" altLang="zh-CN"/>
              <a:t>titanic_df = titanic_df.drop(['PassengerId','Name','Ticket','Cabin'], axis = 1)</a:t>
            </a:r>
          </a:p>
          <a:p>
            <a:r>
              <a:rPr lang="en-US" altLang="zh-CN"/>
              <a:t># </a:t>
            </a:r>
            <a:r>
              <a:rPr lang="zh-CN" altLang="en-US"/>
              <a:t>构造一个新变量 </a:t>
            </a:r>
            <a:r>
              <a:rPr lang="en-US" altLang="zh-CN"/>
              <a:t>AgeIsMissing</a:t>
            </a:r>
          </a:p>
          <a:p>
            <a:r>
              <a:rPr lang="en-US" altLang="zh-CN"/>
              <a:t>titanic_df['AgeIsMissing'] = 0</a:t>
            </a:r>
          </a:p>
          <a:p>
            <a:r>
              <a:rPr lang="en-US" altLang="zh-CN"/>
              <a:t>titanic_df.loc[titanic_df['Age'].isnull(), 'AgeIsMissing'] = 1</a:t>
            </a:r>
          </a:p>
          <a:p>
            <a:r>
              <a:rPr lang="en-US" altLang="zh-CN"/>
              <a:t># </a:t>
            </a:r>
            <a:r>
              <a:rPr lang="zh-CN" altLang="en-US"/>
              <a:t>对 </a:t>
            </a:r>
            <a:r>
              <a:rPr lang="en-US" altLang="zh-CN"/>
              <a:t>Age </a:t>
            </a:r>
            <a:r>
              <a:rPr lang="zh-CN" altLang="en-US"/>
              <a:t>缺失值进行均值填充</a:t>
            </a:r>
          </a:p>
          <a:p>
            <a:r>
              <a:rPr lang="en-US" altLang="zh-CN"/>
              <a:t>age_mean = round(titanic_df['Age'].mean())</a:t>
            </a:r>
          </a:p>
          <a:p>
            <a:r>
              <a:rPr lang="en-US" altLang="zh-CN"/>
              <a:t>titanic_df['Age'].fillna(age_mean, inplace=True)</a:t>
            </a:r>
          </a:p>
          <a:p>
            <a:r>
              <a:rPr lang="en-US" altLang="zh-CN"/>
              <a:t># </a:t>
            </a:r>
            <a:r>
              <a:rPr lang="zh-CN" altLang="en-US"/>
              <a:t>对 </a:t>
            </a:r>
            <a:r>
              <a:rPr lang="en-US" altLang="zh-CN"/>
              <a:t>Embarked </a:t>
            </a:r>
            <a:r>
              <a:rPr lang="zh-CN" altLang="en-US"/>
              <a:t>缺失值用</a:t>
            </a:r>
            <a:r>
              <a:rPr lang="en-US" altLang="zh-CN"/>
              <a:t>'S'</a:t>
            </a:r>
            <a:r>
              <a:rPr lang="zh-CN" altLang="en-US"/>
              <a:t>替换</a:t>
            </a:r>
          </a:p>
          <a:p>
            <a:r>
              <a:rPr lang="en-US" altLang="zh-CN"/>
              <a:t>titanic_df['Embarked'].fillna('S', inplace=True)</a:t>
            </a:r>
          </a:p>
          <a:p>
            <a:r>
              <a:rPr lang="en-US" altLang="zh-CN"/>
              <a:t># </a:t>
            </a:r>
            <a:r>
              <a:rPr lang="zh-CN" altLang="en-US"/>
              <a:t>对 </a:t>
            </a:r>
            <a:r>
              <a:rPr lang="en-US" altLang="zh-CN"/>
              <a:t>Age </a:t>
            </a:r>
            <a:r>
              <a:rPr lang="zh-CN" altLang="en-US"/>
              <a:t>进行分箱</a:t>
            </a:r>
            <a:r>
              <a:rPr lang="en-US" altLang="zh-CN"/>
              <a:t>--</a:t>
            </a:r>
            <a:r>
              <a:rPr lang="zh-CN" altLang="en-US"/>
              <a:t>自定义分箱</a:t>
            </a:r>
          </a:p>
          <a:p>
            <a:r>
              <a:rPr lang="en-US" altLang="zh-CN"/>
              <a:t>cut_points = [0,18,25,40,60,100]</a:t>
            </a:r>
          </a:p>
          <a:p>
            <a:r>
              <a:rPr lang="en-US" altLang="zh-CN"/>
              <a:t>titanic_df["AgeBin"] = pd.cut(titanic_df.Age, bins=cut_points)</a:t>
            </a:r>
          </a:p>
          <a:p>
            <a:r>
              <a:rPr lang="en-US" altLang="zh-CN"/>
              <a:t># </a:t>
            </a:r>
            <a:r>
              <a:rPr lang="zh-CN" altLang="en-US"/>
              <a:t>对 </a:t>
            </a:r>
            <a:r>
              <a:rPr lang="en-US" altLang="zh-CN"/>
              <a:t>Fare </a:t>
            </a:r>
            <a:r>
              <a:rPr lang="zh-CN" altLang="en-US"/>
              <a:t>船票价格进行分箱</a:t>
            </a:r>
            <a:r>
              <a:rPr lang="en-US" altLang="zh-CN"/>
              <a:t>--</a:t>
            </a:r>
            <a:r>
              <a:rPr lang="zh-CN" altLang="en-US"/>
              <a:t>等深分箱</a:t>
            </a:r>
          </a:p>
          <a:p>
            <a:r>
              <a:rPr lang="en-US" altLang="zh-CN"/>
              <a:t>titanic_df["FareBin"] = pd.qcut(titanic_df.Fare, 5)</a:t>
            </a:r>
          </a:p>
          <a:p>
            <a:r>
              <a:rPr lang="en-US" altLang="zh-CN"/>
              <a:t># </a:t>
            </a:r>
            <a:r>
              <a:rPr lang="zh-CN" altLang="en-US"/>
              <a:t>构造 </a:t>
            </a:r>
            <a:r>
              <a:rPr lang="en-US" altLang="zh-CN"/>
              <a:t>FamilySize </a:t>
            </a:r>
            <a:r>
              <a:rPr lang="zh-CN" altLang="en-US"/>
              <a:t>变量</a:t>
            </a:r>
          </a:p>
          <a:p>
            <a:r>
              <a:rPr lang="en-US" altLang="zh-CN"/>
              <a:t>titanic_df['FamilySize'] = titanic_df['SibSp'] + titanic_df['Parch'] + 1</a:t>
            </a:r>
          </a:p>
          <a:p>
            <a:r>
              <a:rPr lang="en-US" altLang="zh-CN"/>
              <a:t># </a:t>
            </a:r>
            <a:r>
              <a:rPr lang="zh-CN" altLang="en-US"/>
              <a:t>构造一个新变量 </a:t>
            </a:r>
            <a:r>
              <a:rPr lang="en-US" altLang="zh-CN"/>
              <a:t>IsAlone</a:t>
            </a:r>
            <a:r>
              <a:rPr lang="zh-CN" altLang="en-US"/>
              <a:t>（是否独自一人</a:t>
            </a:r>
            <a:r>
              <a:rPr lang="en-US" altLang="zh-CN"/>
              <a:t>)</a:t>
            </a:r>
          </a:p>
          <a:p>
            <a:r>
              <a:rPr lang="en-US" altLang="zh-CN"/>
              <a:t>titanic_df['IsAlone'] = 0</a:t>
            </a:r>
          </a:p>
          <a:p>
            <a:r>
              <a:rPr lang="en-US" altLang="zh-CN"/>
              <a:t>titanic_df.loc[titanic_df['FamilySize'] == 1, 'IsAlone'] = 1</a:t>
            </a:r>
          </a:p>
          <a:p>
            <a:r>
              <a:rPr lang="en-US" altLang="zh-CN"/>
              <a:t># </a:t>
            </a:r>
            <a:r>
              <a:rPr lang="zh-CN" altLang="en-US"/>
              <a:t>构造一个新变量 </a:t>
            </a:r>
            <a:r>
              <a:rPr lang="en-US" altLang="zh-CN"/>
              <a:t>IsMother</a:t>
            </a:r>
            <a:r>
              <a:rPr lang="zh-CN" altLang="en-US"/>
              <a:t>（是否是母亲）</a:t>
            </a:r>
          </a:p>
          <a:p>
            <a:r>
              <a:rPr lang="en-US" altLang="zh-CN"/>
              <a:t>titanic_df['IsMother'] = 0</a:t>
            </a:r>
          </a:p>
          <a:p>
            <a:r>
              <a:rPr lang="en-US" altLang="zh-CN"/>
              <a:t>titanic_df.loc[(titanic_df['Sex']=='female') &amp; (titanic_df['Parch']&gt;0) &amp; (titanic_df['Age']&gt;20),</a:t>
            </a:r>
          </a:p>
          <a:p>
            <a:r>
              <a:rPr lang="en-US" altLang="zh-CN"/>
              <a:t>'IsMother'] = 1</a:t>
            </a:r>
          </a:p>
          <a:p>
            <a:r>
              <a:rPr lang="en-US" altLang="zh-CN"/>
              <a:t># </a:t>
            </a:r>
            <a:r>
              <a:rPr lang="zh-CN" altLang="en-US"/>
              <a:t>把 </a:t>
            </a:r>
            <a:r>
              <a:rPr lang="en-US" altLang="zh-CN"/>
              <a:t>Sex </a:t>
            </a:r>
            <a:r>
              <a:rPr lang="zh-CN" altLang="en-US"/>
              <a:t>性别和 </a:t>
            </a:r>
            <a:r>
              <a:rPr lang="en-US" altLang="zh-CN"/>
              <a:t>AgeBin </a:t>
            </a:r>
            <a:r>
              <a:rPr lang="zh-CN" altLang="en-US"/>
              <a:t>特征进行组合</a:t>
            </a:r>
          </a:p>
          <a:p>
            <a:r>
              <a:rPr lang="en-US" altLang="zh-CN"/>
              <a:t>titanic_df['SexAgeCombo'] = titanic_df['Sex'] + "_" + titanic_df['AgeBin'].astype(str)</a:t>
            </a:r>
          </a:p>
          <a:p>
            <a:r>
              <a:rPr lang="en-US" altLang="zh-CN"/>
              <a:t># </a:t>
            </a:r>
            <a:r>
              <a:rPr lang="zh-CN" altLang="en-US"/>
              <a:t>对 </a:t>
            </a:r>
            <a:r>
              <a:rPr lang="en-US" altLang="zh-CN"/>
              <a:t>Pclass,Sex,Embarked,AgeBin,FareBin,FamilySize,Sex_Age_combo </a:t>
            </a:r>
            <a:r>
              <a:rPr lang="zh-CN" altLang="en-US"/>
              <a:t>进行独热编码</a:t>
            </a:r>
          </a:p>
          <a:p>
            <a:r>
              <a:rPr lang="en-US" altLang="zh-CN"/>
              <a:t>Pclass = pd.get_dummies(titanic_df.Pclass,prefix='Pclass')</a:t>
            </a:r>
          </a:p>
          <a:p>
            <a:r>
              <a:rPr lang="en-US" altLang="zh-CN"/>
              <a:t>Sex = pd.get_dummies(titanic_df.Sex,prefix='Sex')</a:t>
            </a:r>
          </a:p>
          <a:p>
            <a:r>
              <a:rPr lang="en-US" altLang="zh-CN"/>
              <a:t>Embarked = pd.get_dummies(titanic_df.Embarked,prefix='Embarked')</a:t>
            </a:r>
          </a:p>
          <a:p>
            <a:r>
              <a:rPr lang="en-US" altLang="zh-CN"/>
              <a:t>AgeBin = pd.get_dummies(titanic_df.AgeBin,prefix='AgeBin')</a:t>
            </a:r>
          </a:p>
          <a:p>
            <a:r>
              <a:rPr lang="en-US" altLang="zh-CN"/>
              <a:t>FareBin = pd.get_dummies(titanic_df.FareBin,prefix='FareBin')</a:t>
            </a:r>
          </a:p>
          <a:p>
            <a:r>
              <a:rPr lang="en-US" altLang="zh-CN"/>
              <a:t>FamilySize = pd.get_dummies(titanic_df.FamilySize,prefix='FamilySize')</a:t>
            </a:r>
          </a:p>
          <a:p>
            <a:r>
              <a:rPr lang="en-US" altLang="zh-CN"/>
              <a:t>SexAgeCombo = pd.get_dummies(titanic_df.SexAgeCombo,prefix='SexAgeCombo')</a:t>
            </a:r>
          </a:p>
          <a:p>
            <a:r>
              <a:rPr lang="en-US" altLang="zh-CN"/>
              <a:t># </a:t>
            </a:r>
            <a:r>
              <a:rPr lang="zh-CN" altLang="en-US"/>
              <a:t>把需要的变量全部拼接在一起 </a:t>
            </a:r>
          </a:p>
          <a:p>
            <a:r>
              <a:rPr lang="en-US" altLang="zh-CN"/>
              <a:t>TrainData =pd.concat([titanic_df[['Survived','AgeIsMissing','IsAlone','IsMother']],</a:t>
            </a:r>
          </a:p>
          <a:p>
            <a:r>
              <a:rPr lang="en-US" altLang="zh-CN"/>
              <a:t>Pclass,Sex,Embarked,AgeBin,FareBin,FamilySize,SexAgeCombo],axis=1)</a:t>
            </a:r>
          </a:p>
          <a:p>
            <a:r>
              <a:rPr lang="en-US" altLang="zh-CN"/>
              <a:t># </a:t>
            </a:r>
            <a:r>
              <a:rPr lang="zh-CN" altLang="en-US"/>
              <a:t>描述性统计</a:t>
            </a:r>
          </a:p>
          <a:p>
            <a:r>
              <a:rPr lang="en-US" altLang="zh-CN"/>
              <a:t>TrainData.describe().transpose()</a:t>
            </a:r>
            <a:endParaRPr lang="zh-CN" altLang="en-US"/>
          </a:p>
          <a:p>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图表直观展示</a:t>
            </a:r>
          </a:p>
          <a:p>
            <a:r>
              <a:rPr lang="en-US" altLang="zh-CN"/>
              <a:t>import matplotlib.pyplot as plt</a:t>
            </a:r>
          </a:p>
          <a:p>
            <a:r>
              <a:rPr lang="en-US" altLang="zh-CN"/>
              <a:t>import numpy as np</a:t>
            </a:r>
          </a:p>
          <a:p>
            <a:r>
              <a:rPr lang="en-US" altLang="zh-CN"/>
              <a:t>%matplotlib inline</a:t>
            </a:r>
          </a:p>
          <a:p>
            <a:r>
              <a:rPr lang="en-US" altLang="zh-CN"/>
              <a:t># </a:t>
            </a:r>
            <a:r>
              <a:rPr lang="zh-CN" altLang="en-US"/>
              <a:t>定义作图区域的尺寸</a:t>
            </a:r>
          </a:p>
          <a:p>
            <a:r>
              <a:rPr lang="en-US" altLang="zh-CN"/>
              <a:t>plt.figure(figsize=(20,15))</a:t>
            </a:r>
          </a:p>
          <a:p>
            <a:r>
              <a:rPr lang="en-US" altLang="zh-CN"/>
              <a:t># </a:t>
            </a:r>
            <a:r>
              <a:rPr lang="zh-CN" altLang="en-US"/>
              <a:t>循环</a:t>
            </a:r>
            <a:r>
              <a:rPr lang="en-US" altLang="zh-CN"/>
              <a:t>10</a:t>
            </a:r>
            <a:r>
              <a:rPr lang="zh-CN" altLang="en-US"/>
              <a:t>个变量作图</a:t>
            </a:r>
          </a:p>
          <a:p>
            <a:r>
              <a:rPr lang="en-US" altLang="zh-CN"/>
              <a:t>for i in range(10):  </a:t>
            </a:r>
          </a:p>
          <a:p>
            <a:r>
              <a:rPr lang="en-US" altLang="zh-CN"/>
              <a:t>    # </a:t>
            </a:r>
            <a:r>
              <a:rPr lang="zh-CN" altLang="en-US"/>
              <a:t>取出训练集</a:t>
            </a:r>
            <a:r>
              <a:rPr lang="en-US" altLang="zh-CN"/>
              <a:t>X</a:t>
            </a:r>
            <a:r>
              <a:rPr lang="zh-CN" altLang="en-US"/>
              <a:t>中的第</a:t>
            </a:r>
            <a:r>
              <a:rPr lang="en-US" altLang="zh-CN"/>
              <a:t>i</a:t>
            </a:r>
            <a:r>
              <a:rPr lang="zh-CN" altLang="en-US"/>
              <a:t>个变量</a:t>
            </a:r>
          </a:p>
          <a:p>
            <a:r>
              <a:rPr lang="zh-CN" altLang="en-US"/>
              <a:t>    </a:t>
            </a:r>
            <a:r>
              <a:rPr lang="en-US" altLang="zh-CN"/>
              <a:t>xi_train=X_train[:,i]</a:t>
            </a:r>
          </a:p>
          <a:p>
            <a:r>
              <a:rPr lang="en-US" altLang="zh-CN"/>
              <a:t>    # </a:t>
            </a:r>
            <a:r>
              <a:rPr lang="zh-CN" altLang="en-US"/>
              <a:t>将一维数组转为二维的  </a:t>
            </a:r>
          </a:p>
          <a:p>
            <a:r>
              <a:rPr lang="zh-CN" altLang="en-US"/>
              <a:t>    </a:t>
            </a:r>
            <a:r>
              <a:rPr lang="en-US" altLang="zh-CN"/>
              <a:t>xi_train=xi_train[:,np.newaxis]  </a:t>
            </a:r>
          </a:p>
          <a:p>
            <a:r>
              <a:rPr lang="en-US" altLang="zh-CN"/>
              <a:t>    # </a:t>
            </a:r>
            <a:r>
              <a:rPr lang="zh-CN" altLang="en-US"/>
              <a:t>第</a:t>
            </a:r>
            <a:r>
              <a:rPr lang="en-US" altLang="zh-CN"/>
              <a:t>i</a:t>
            </a:r>
            <a:r>
              <a:rPr lang="zh-CN" altLang="en-US"/>
              <a:t>个变量与</a:t>
            </a:r>
            <a:r>
              <a:rPr lang="en-US" altLang="zh-CN"/>
              <a:t>y</a:t>
            </a:r>
            <a:r>
              <a:rPr lang="zh-CN" altLang="en-US"/>
              <a:t>训练一个回归模型</a:t>
            </a:r>
            <a:r>
              <a:rPr lang="en-US" altLang="zh-CN"/>
              <a:t>--</a:t>
            </a:r>
            <a:r>
              <a:rPr lang="zh-CN" altLang="en-US"/>
              <a:t>用于绘制回归趋势线</a:t>
            </a:r>
          </a:p>
          <a:p>
            <a:r>
              <a:rPr lang="zh-CN" altLang="en-US"/>
              <a:t>    </a:t>
            </a:r>
            <a:r>
              <a:rPr lang="en-US" altLang="zh-CN"/>
              <a:t>linreg = LinearRegression()</a:t>
            </a:r>
          </a:p>
          <a:p>
            <a:r>
              <a:rPr lang="en-US" altLang="zh-CN"/>
              <a:t>    linreg.fit(xi_train,y_train)</a:t>
            </a:r>
          </a:p>
          <a:p>
            <a:r>
              <a:rPr lang="en-US" altLang="zh-CN"/>
              <a:t>    # </a:t>
            </a:r>
            <a:r>
              <a:rPr lang="zh-CN" altLang="en-US"/>
              <a:t>第</a:t>
            </a:r>
            <a:r>
              <a:rPr lang="en-US" altLang="zh-CN"/>
              <a:t>i</a:t>
            </a:r>
            <a:r>
              <a:rPr lang="zh-CN" altLang="en-US"/>
              <a:t>个变量的回归模型的</a:t>
            </a:r>
            <a:r>
              <a:rPr lang="en-US" altLang="zh-CN"/>
              <a:t>r2</a:t>
            </a:r>
            <a:r>
              <a:rPr lang="zh-CN" altLang="en-US"/>
              <a:t>值</a:t>
            </a:r>
          </a:p>
          <a:p>
            <a:r>
              <a:rPr lang="zh-CN" altLang="en-US"/>
              <a:t>    </a:t>
            </a:r>
            <a:r>
              <a:rPr lang="en-US" altLang="zh-CN"/>
              <a:t>r2_i = linreg.score(xi_train,y_train)</a:t>
            </a:r>
          </a:p>
          <a:p>
            <a:r>
              <a:rPr lang="en-US" altLang="zh-CN"/>
              <a:t>    # </a:t>
            </a:r>
            <a:r>
              <a:rPr lang="zh-CN" altLang="en-US"/>
              <a:t>根据回归模型产生</a:t>
            </a:r>
            <a:r>
              <a:rPr lang="en-US" altLang="zh-CN"/>
              <a:t>y</a:t>
            </a:r>
            <a:r>
              <a:rPr lang="zh-CN" altLang="en-US"/>
              <a:t>的预测值</a:t>
            </a:r>
            <a:r>
              <a:rPr lang="en-US" altLang="zh-CN"/>
              <a:t>--</a:t>
            </a:r>
            <a:r>
              <a:rPr lang="zh-CN" altLang="en-US"/>
              <a:t>用于绘制回归趋势线</a:t>
            </a:r>
          </a:p>
          <a:p>
            <a:r>
              <a:rPr lang="zh-CN" altLang="en-US"/>
              <a:t>    </a:t>
            </a:r>
            <a:r>
              <a:rPr lang="en-US" altLang="zh-CN"/>
              <a:t>y_pred = linreg.predict(xi_train)</a:t>
            </a:r>
          </a:p>
          <a:p>
            <a:r>
              <a:rPr lang="en-US" altLang="zh-CN"/>
              <a:t>      </a:t>
            </a:r>
          </a:p>
          <a:p>
            <a:r>
              <a:rPr lang="en-US" altLang="zh-CN"/>
              <a:t>    # </a:t>
            </a:r>
            <a:r>
              <a:rPr lang="zh-CN" altLang="en-US"/>
              <a:t>绘制散点图和回归趋势线</a:t>
            </a:r>
          </a:p>
          <a:p>
            <a:r>
              <a:rPr lang="zh-CN" altLang="en-US"/>
              <a:t>    </a:t>
            </a:r>
            <a:r>
              <a:rPr lang="en-US" altLang="zh-CN"/>
              <a:t>plt.subplot(3,4,i+1)</a:t>
            </a:r>
          </a:p>
          <a:p>
            <a:r>
              <a:rPr lang="en-US" altLang="zh-CN"/>
              <a:t>    plt.scatter(xi_train,y_train,color='k')  </a:t>
            </a:r>
          </a:p>
          <a:p>
            <a:r>
              <a:rPr lang="en-US" altLang="zh-CN"/>
              <a:t>    plt.plot(xi_train,y_pred,color='b',linewidth=3)</a:t>
            </a:r>
          </a:p>
          <a:p>
            <a:r>
              <a:rPr lang="en-US" altLang="zh-CN"/>
              <a:t>    </a:t>
            </a:r>
          </a:p>
          <a:p>
            <a:r>
              <a:rPr lang="en-US" altLang="zh-CN"/>
              <a:t>    # </a:t>
            </a:r>
            <a:r>
              <a:rPr lang="zh-CN" altLang="en-US"/>
              <a:t>显示横轴，纵轴名称，</a:t>
            </a:r>
            <a:r>
              <a:rPr lang="en-US" altLang="zh-CN"/>
              <a:t>title</a:t>
            </a:r>
            <a:r>
              <a:rPr lang="zh-CN" altLang="en-US"/>
              <a:t>用</a:t>
            </a:r>
            <a:r>
              <a:rPr lang="en-US" altLang="zh-CN"/>
              <a:t>r2</a:t>
            </a:r>
            <a:r>
              <a:rPr lang="zh-CN" altLang="en-US"/>
              <a:t>值</a:t>
            </a:r>
          </a:p>
          <a:p>
            <a:r>
              <a:rPr lang="zh-CN" altLang="en-US"/>
              <a:t>    </a:t>
            </a:r>
            <a:r>
              <a:rPr lang="en-US" altLang="zh-CN"/>
              <a:t>plt.xlabel(diabetes.feature_names[i])</a:t>
            </a:r>
          </a:p>
          <a:p>
            <a:r>
              <a:rPr lang="en-US" altLang="zh-CN"/>
              <a:t>    plt.ylabel("Target")</a:t>
            </a:r>
          </a:p>
          <a:p>
            <a:r>
              <a:rPr lang="en-US" altLang="zh-CN"/>
              <a:t>    plt.title("%s%f"%("r2:",r2_i))</a:t>
            </a:r>
          </a:p>
          <a:p>
            <a:r>
              <a:rPr lang="en-US" altLang="zh-CN"/>
              <a:t>plt.show() </a:t>
            </a:r>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完整代码</a:t>
            </a:r>
            <a:br>
              <a:rPr lang="zh-CN" altLang="en-US"/>
            </a:br>
            <a:r>
              <a:rPr lang="en-US" altLang="zh-CN" sz="1200" b="0" i="0" kern="1200">
                <a:solidFill>
                  <a:schemeClr val="tx1"/>
                </a:solidFill>
                <a:effectLst/>
                <a:latin typeface="+mn-lt"/>
                <a:ea typeface="+mn-ea"/>
                <a:cs typeface="+mn-cs"/>
              </a:rPr>
              <a:t>from sklearn import datasets</a:t>
            </a:r>
            <a:br>
              <a:rPr lang="en-US" altLang="zh-CN"/>
            </a:br>
            <a:r>
              <a:rPr lang="en-US" altLang="zh-CN" sz="1200" b="0" i="0" kern="1200">
                <a:solidFill>
                  <a:schemeClr val="tx1"/>
                </a:solidFill>
                <a:effectLst/>
                <a:latin typeface="+mn-lt"/>
                <a:ea typeface="+mn-ea"/>
                <a:cs typeface="+mn-cs"/>
              </a:rPr>
              <a:t>from sklearn.linear_model import LogisticRegression</a:t>
            </a:r>
            <a:br>
              <a:rPr lang="en-US" altLang="zh-CN"/>
            </a:br>
            <a:r>
              <a:rPr lang="en-US" altLang="zh-CN" sz="1200" b="0" i="0" kern="1200">
                <a:solidFill>
                  <a:schemeClr val="tx1"/>
                </a:solidFill>
                <a:effectLst/>
                <a:latin typeface="+mn-lt"/>
                <a:ea typeface="+mn-ea"/>
                <a:cs typeface="+mn-cs"/>
              </a:rPr>
              <a:t>from sklearn.metrics import classification_report</a:t>
            </a:r>
            <a:br>
              <a:rPr lang="en-US" altLang="zh-CN"/>
            </a:br>
            <a:br>
              <a:rPr lang="en-US" altLang="zh-CN"/>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导入</a:t>
            </a:r>
            <a:r>
              <a:rPr lang="en-US" altLang="zh-CN" sz="1200" b="0" i="0" kern="1200">
                <a:solidFill>
                  <a:schemeClr val="tx1"/>
                </a:solidFill>
                <a:effectLst/>
                <a:latin typeface="+mn-lt"/>
                <a:ea typeface="+mn-ea"/>
                <a:cs typeface="+mn-cs"/>
              </a:rPr>
              <a:t>sklearn</a:t>
            </a:r>
            <a:r>
              <a:rPr lang="zh-CN" altLang="en-US" sz="1200" b="0" i="0" kern="1200">
                <a:solidFill>
                  <a:schemeClr val="tx1"/>
                </a:solidFill>
                <a:effectLst/>
                <a:latin typeface="+mn-lt"/>
                <a:ea typeface="+mn-ea"/>
                <a:cs typeface="+mn-cs"/>
              </a:rPr>
              <a:t>自带的</a:t>
            </a:r>
            <a:r>
              <a:rPr lang="en-US" altLang="zh-CN" sz="1200" b="0" i="0" kern="1200">
                <a:solidFill>
                  <a:schemeClr val="tx1"/>
                </a:solidFill>
                <a:effectLst/>
                <a:latin typeface="+mn-lt"/>
                <a:ea typeface="+mn-ea"/>
                <a:cs typeface="+mn-cs"/>
              </a:rPr>
              <a:t>iris</a:t>
            </a:r>
            <a:r>
              <a:rPr lang="zh-CN" altLang="en-US" sz="1200" b="0" i="0" kern="1200">
                <a:solidFill>
                  <a:schemeClr val="tx1"/>
                </a:solidFill>
                <a:effectLst/>
                <a:latin typeface="+mn-lt"/>
                <a:ea typeface="+mn-ea"/>
                <a:cs typeface="+mn-cs"/>
              </a:rPr>
              <a:t>数据集 ：</a:t>
            </a:r>
            <a:br>
              <a:rPr lang="zh-CN" altLang="en-US"/>
            </a:br>
            <a:r>
              <a:rPr lang="en-US" altLang="zh-CN" sz="1200" b="0" i="0" kern="1200">
                <a:solidFill>
                  <a:schemeClr val="tx1"/>
                </a:solidFill>
                <a:effectLst/>
                <a:latin typeface="+mn-lt"/>
                <a:ea typeface="+mn-ea"/>
                <a:cs typeface="+mn-cs"/>
              </a:rPr>
              <a:t>iris = datasets.load_iris()</a:t>
            </a:r>
            <a:br>
              <a:rPr lang="en-US" altLang="zh-CN"/>
            </a:br>
            <a:br>
              <a:rPr lang="en-US" altLang="zh-CN"/>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实例化模型并训练</a:t>
            </a:r>
            <a:br>
              <a:rPr lang="zh-CN" altLang="en-US"/>
            </a:br>
            <a:r>
              <a:rPr lang="en-US" altLang="zh-CN" sz="1200" b="0" i="0" kern="1200">
                <a:solidFill>
                  <a:schemeClr val="tx1"/>
                </a:solidFill>
                <a:effectLst/>
                <a:latin typeface="+mn-lt"/>
                <a:ea typeface="+mn-ea"/>
                <a:cs typeface="+mn-cs"/>
              </a:rPr>
              <a:t>model = LogisticRegression()</a:t>
            </a:r>
            <a:br>
              <a:rPr lang="en-US" altLang="zh-CN"/>
            </a:br>
            <a:r>
              <a:rPr lang="en-US" altLang="zh-CN" sz="1200" b="0" i="0" kern="1200">
                <a:solidFill>
                  <a:schemeClr val="tx1"/>
                </a:solidFill>
                <a:effectLst/>
                <a:latin typeface="+mn-lt"/>
                <a:ea typeface="+mn-ea"/>
                <a:cs typeface="+mn-cs"/>
              </a:rPr>
              <a:t>model.fit(X_train,y_train)</a:t>
            </a:r>
            <a:br>
              <a:rPr lang="en-US" altLang="zh-CN"/>
            </a:br>
            <a:br>
              <a:rPr lang="en-US" altLang="zh-CN"/>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方法</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：直接使用模型的</a:t>
            </a:r>
            <a:r>
              <a:rPr lang="en-US" altLang="zh-CN" sz="1200" b="0" i="0" kern="1200">
                <a:solidFill>
                  <a:schemeClr val="tx1"/>
                </a:solidFill>
                <a:effectLst/>
                <a:latin typeface="+mn-lt"/>
                <a:ea typeface="+mn-ea"/>
                <a:cs typeface="+mn-cs"/>
              </a:rPr>
              <a:t>score</a:t>
            </a:r>
            <a:r>
              <a:rPr lang="zh-CN" altLang="en-US" sz="1200" b="0" i="0" kern="1200">
                <a:solidFill>
                  <a:schemeClr val="tx1"/>
                </a:solidFill>
                <a:effectLst/>
                <a:latin typeface="+mn-lt"/>
                <a:ea typeface="+mn-ea"/>
                <a:cs typeface="+mn-cs"/>
              </a:rPr>
              <a:t>方法计算正确率</a:t>
            </a:r>
            <a:br>
              <a:rPr lang="zh-CN" altLang="en-US"/>
            </a:br>
            <a:r>
              <a:rPr lang="en-US" altLang="zh-CN" sz="1200" b="0" i="0" kern="1200">
                <a:solidFill>
                  <a:schemeClr val="tx1"/>
                </a:solidFill>
                <a:effectLst/>
                <a:latin typeface="+mn-lt"/>
                <a:ea typeface="+mn-ea"/>
                <a:cs typeface="+mn-cs"/>
              </a:rPr>
              <a:t>print(model.score(X_test,y_test))</a:t>
            </a:r>
            <a:br>
              <a:rPr lang="en-US" altLang="zh-CN"/>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方法</a:t>
            </a:r>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：使用</a:t>
            </a:r>
            <a:r>
              <a:rPr lang="en-US" altLang="zh-CN" sz="1200" b="0" i="0" kern="1200">
                <a:solidFill>
                  <a:schemeClr val="tx1"/>
                </a:solidFill>
                <a:effectLst/>
                <a:latin typeface="+mn-lt"/>
                <a:ea typeface="+mn-ea"/>
                <a:cs typeface="+mn-cs"/>
              </a:rPr>
              <a:t>sklearn.metrics</a:t>
            </a:r>
            <a:r>
              <a:rPr lang="zh-CN" altLang="en-US" sz="1200" b="0" i="0" kern="1200">
                <a:solidFill>
                  <a:schemeClr val="tx1"/>
                </a:solidFill>
                <a:effectLst/>
                <a:latin typeface="+mn-lt"/>
                <a:ea typeface="+mn-ea"/>
                <a:cs typeface="+mn-cs"/>
              </a:rPr>
              <a:t>下的</a:t>
            </a:r>
            <a:r>
              <a:rPr lang="en-US" altLang="zh-CN" sz="1200" b="0" i="0" kern="1200">
                <a:solidFill>
                  <a:schemeClr val="tx1"/>
                </a:solidFill>
                <a:effectLst/>
                <a:latin typeface="+mn-lt"/>
                <a:ea typeface="+mn-ea"/>
                <a:cs typeface="+mn-cs"/>
              </a:rPr>
              <a:t>classification_report</a:t>
            </a:r>
            <a:r>
              <a:rPr lang="zh-CN" altLang="en-US" sz="1200" b="0" i="0" kern="1200">
                <a:solidFill>
                  <a:schemeClr val="tx1"/>
                </a:solidFill>
                <a:effectLst/>
                <a:latin typeface="+mn-lt"/>
                <a:ea typeface="+mn-ea"/>
                <a:cs typeface="+mn-cs"/>
              </a:rPr>
              <a:t>方法</a:t>
            </a:r>
            <a:br>
              <a:rPr lang="zh-CN" altLang="en-US"/>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先对测试集进行预测</a:t>
            </a:r>
            <a:br>
              <a:rPr lang="zh-CN" altLang="en-US"/>
            </a:br>
            <a:r>
              <a:rPr lang="en-US" altLang="zh-CN" sz="1200" b="0" i="0" kern="1200">
                <a:solidFill>
                  <a:schemeClr val="tx1"/>
                </a:solidFill>
                <a:effectLst/>
                <a:latin typeface="+mn-lt"/>
                <a:ea typeface="+mn-ea"/>
                <a:cs typeface="+mn-cs"/>
              </a:rPr>
              <a:t>y_pred = model.predict(X_test) #</a:t>
            </a:r>
            <a:r>
              <a:rPr lang="zh-CN" altLang="en-US" sz="1200" b="0" i="0" kern="1200">
                <a:solidFill>
                  <a:schemeClr val="tx1"/>
                </a:solidFill>
                <a:effectLst/>
                <a:latin typeface="+mn-lt"/>
                <a:ea typeface="+mn-ea"/>
                <a:cs typeface="+mn-cs"/>
              </a:rPr>
              <a:t>预测类别标签</a:t>
            </a:r>
            <a:br>
              <a:rPr lang="zh-CN" altLang="en-US"/>
            </a:br>
            <a:r>
              <a:rPr lang="en-US" altLang="zh-CN" sz="1200" b="0" i="0" kern="1200">
                <a:solidFill>
                  <a:schemeClr val="tx1"/>
                </a:solidFill>
                <a:effectLst/>
                <a:latin typeface="+mn-lt"/>
                <a:ea typeface="+mn-ea"/>
                <a:cs typeface="+mn-cs"/>
              </a:rPr>
              <a:t>y_pred_prob = model.predict_proba(X_test) #</a:t>
            </a:r>
            <a:r>
              <a:rPr lang="zh-CN" altLang="en-US" sz="1200" b="0" i="0" kern="1200">
                <a:solidFill>
                  <a:schemeClr val="tx1"/>
                </a:solidFill>
                <a:effectLst/>
                <a:latin typeface="+mn-lt"/>
                <a:ea typeface="+mn-ea"/>
                <a:cs typeface="+mn-cs"/>
              </a:rPr>
              <a:t>预测类别概率</a:t>
            </a:r>
            <a:br>
              <a:rPr lang="zh-CN" altLang="en-US"/>
            </a:br>
            <a:br>
              <a:rPr lang="zh-CN" altLang="en-US"/>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分类评估报告 </a:t>
            </a:r>
            <a:r>
              <a:rPr lang="en-US" altLang="zh-CN" sz="1200" b="0" i="0" kern="1200">
                <a:solidFill>
                  <a:schemeClr val="tx1"/>
                </a:solidFill>
                <a:effectLst/>
                <a:latin typeface="+mn-lt"/>
                <a:ea typeface="+mn-ea"/>
                <a:cs typeface="+mn-cs"/>
              </a:rPr>
              <a:t>classification_report</a:t>
            </a:r>
            <a:br>
              <a:rPr lang="en-US" altLang="zh-CN"/>
            </a:br>
            <a:r>
              <a:rPr lang="en-US" altLang="zh-CN" sz="1200" b="0" i="0" kern="1200">
                <a:solidFill>
                  <a:schemeClr val="tx1"/>
                </a:solidFill>
                <a:effectLst/>
                <a:latin typeface="+mn-lt"/>
                <a:ea typeface="+mn-ea"/>
                <a:cs typeface="+mn-cs"/>
              </a:rPr>
              <a:t>print(classification_report(y_test,y_pred))</a:t>
            </a:r>
            <a:br>
              <a:rPr lang="en-US" altLang="zh-CN"/>
            </a:br>
            <a:br>
              <a:rPr lang="en-US" altLang="zh-CN"/>
            </a:b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可以通过以下查看预测试结果</a:t>
            </a:r>
            <a:br>
              <a:rPr lang="zh-CN" altLang="en-US"/>
            </a:br>
            <a:r>
              <a:rPr lang="en-US" altLang="zh-CN" sz="1200" b="0" i="0" kern="1200">
                <a:solidFill>
                  <a:schemeClr val="tx1"/>
                </a:solidFill>
                <a:effectLst/>
                <a:latin typeface="+mn-lt"/>
                <a:ea typeface="+mn-ea"/>
                <a:cs typeface="+mn-cs"/>
              </a:rPr>
              <a:t>print(y_pred)</a:t>
            </a:r>
            <a:br>
              <a:rPr lang="en-US" altLang="zh-CN"/>
            </a:br>
            <a:r>
              <a:rPr lang="en-US" altLang="zh-CN" sz="1200" b="0" i="0" kern="1200">
                <a:solidFill>
                  <a:schemeClr val="tx1"/>
                </a:solidFill>
                <a:effectLst/>
                <a:latin typeface="+mn-lt"/>
                <a:ea typeface="+mn-ea"/>
                <a:cs typeface="+mn-cs"/>
              </a:rPr>
              <a:t>print(y_pred_prob)</a:t>
            </a:r>
            <a:br>
              <a:rPr lang="en-US" altLang="zh-CN"/>
            </a:b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验证三个概率相加等于</a:t>
            </a:r>
            <a:r>
              <a:rPr lang="en-US" altLang="zh-CN" sz="1200" b="0" i="0" kern="1200">
                <a:solidFill>
                  <a:schemeClr val="tx1"/>
                </a:solidFill>
                <a:effectLst/>
                <a:latin typeface="+mn-lt"/>
                <a:ea typeface="+mn-ea"/>
                <a:cs typeface="+mn-cs"/>
              </a:rPr>
              <a:t>1</a:t>
            </a:r>
            <a:br>
              <a:rPr lang="zh-CN" altLang="en-US"/>
            </a:br>
            <a:r>
              <a:rPr lang="en-US" altLang="zh-CN" sz="1200" b="0" i="0" kern="1200">
                <a:solidFill>
                  <a:schemeClr val="tx1"/>
                </a:solidFill>
                <a:effectLst/>
                <a:latin typeface="+mn-lt"/>
                <a:ea typeface="+mn-ea"/>
                <a:cs typeface="+mn-cs"/>
              </a:rPr>
              <a:t>y_pred_prob[0].sum()</a:t>
            </a:r>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56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57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使用花萼的长度和宽度绘制散点图，并绘出分类决策边界  </a:t>
            </a:r>
          </a:p>
          <a:p>
            <a:r>
              <a:rPr lang="en-US" altLang="zh-CN"/>
              <a:t>import numpy as np  </a:t>
            </a:r>
          </a:p>
          <a:p>
            <a:r>
              <a:rPr lang="en-US" altLang="zh-CN"/>
              <a:t>import matplotlib.pyplot as plt  </a:t>
            </a:r>
          </a:p>
          <a:p>
            <a:r>
              <a:rPr lang="en-US" altLang="zh-CN"/>
              <a:t>from matplotlib.colors import ListedColormap  </a:t>
            </a:r>
          </a:p>
          <a:p>
            <a:r>
              <a:rPr lang="en-US" altLang="zh-CN"/>
              <a:t>from sklearn import datasets  </a:t>
            </a:r>
          </a:p>
          <a:p>
            <a:r>
              <a:rPr lang="en-US" altLang="zh-CN"/>
              <a:t>from sklearn.linear_model import LogisticRegression</a:t>
            </a:r>
          </a:p>
          <a:p>
            <a:endParaRPr lang="en-US" altLang="zh-CN"/>
          </a:p>
          <a:p>
            <a:r>
              <a:rPr lang="en-US" altLang="zh-CN"/>
              <a:t># </a:t>
            </a:r>
            <a:r>
              <a:rPr lang="zh-CN" altLang="en-US"/>
              <a:t>为了作图方便，我们只选择花萼的长度和宽度作为</a:t>
            </a:r>
            <a:r>
              <a:rPr lang="en-US" altLang="zh-CN"/>
              <a:t>X</a:t>
            </a:r>
            <a:r>
              <a:rPr lang="zh-CN" altLang="en-US"/>
              <a:t>变量</a:t>
            </a:r>
          </a:p>
          <a:p>
            <a:r>
              <a:rPr lang="en-US" altLang="zh-CN"/>
              <a:t>iris=datasets.load_iris()  </a:t>
            </a:r>
          </a:p>
          <a:p>
            <a:r>
              <a:rPr lang="en-US" altLang="zh-CN"/>
              <a:t>x=iris.data[:,:2]   #</a:t>
            </a:r>
            <a:r>
              <a:rPr lang="zh-CN" altLang="en-US"/>
              <a:t>选择花萼的长度和宽度</a:t>
            </a:r>
            <a:r>
              <a:rPr lang="en-US" altLang="zh-CN"/>
              <a:t>(</a:t>
            </a:r>
            <a:r>
              <a:rPr lang="zh-CN" altLang="en-US"/>
              <a:t>前</a:t>
            </a:r>
            <a:r>
              <a:rPr lang="en-US" altLang="zh-CN"/>
              <a:t>2</a:t>
            </a:r>
            <a:r>
              <a:rPr lang="zh-CN" altLang="en-US"/>
              <a:t>个列）作为数据集</a:t>
            </a:r>
            <a:r>
              <a:rPr lang="en-US" altLang="zh-CN"/>
              <a:t>x</a:t>
            </a:r>
          </a:p>
          <a:p>
            <a:r>
              <a:rPr lang="en-US" altLang="zh-CN"/>
              <a:t>y=iris.target       #</a:t>
            </a:r>
            <a:r>
              <a:rPr lang="zh-CN" altLang="en-US"/>
              <a:t>数据集</a:t>
            </a:r>
            <a:r>
              <a:rPr lang="en-US" altLang="zh-CN"/>
              <a:t>y</a:t>
            </a:r>
          </a:p>
          <a:p>
            <a:r>
              <a:rPr lang="en-US" altLang="zh-CN"/>
              <a:t>  </a:t>
            </a:r>
          </a:p>
          <a:p>
            <a:r>
              <a:rPr lang="en-US" altLang="zh-CN"/>
              <a:t># </a:t>
            </a:r>
            <a:r>
              <a:rPr lang="zh-CN" altLang="en-US"/>
              <a:t>计算花萼的长度和宽度的最大值和最小值（散点图的</a:t>
            </a:r>
            <a:r>
              <a:rPr lang="en-US" altLang="zh-CN"/>
              <a:t>x</a:t>
            </a:r>
            <a:r>
              <a:rPr lang="zh-CN" altLang="en-US"/>
              <a:t>坐标和</a:t>
            </a:r>
            <a:r>
              <a:rPr lang="en-US" altLang="zh-CN"/>
              <a:t>y</a:t>
            </a:r>
            <a:r>
              <a:rPr lang="zh-CN" altLang="en-US"/>
              <a:t>坐标的范围）</a:t>
            </a:r>
          </a:p>
          <a:p>
            <a:r>
              <a:rPr lang="en-US" altLang="zh-CN"/>
              <a:t>x_min,x_max=x[:,0].min() -.5, x[:,0].max()+.5</a:t>
            </a:r>
          </a:p>
          <a:p>
            <a:r>
              <a:rPr lang="en-US" altLang="zh-CN"/>
              <a:t>y_min, y_max=x[:,1].min()-.5, x[:,1].max()+.5</a:t>
            </a:r>
          </a:p>
          <a:p>
            <a:endParaRPr lang="en-US" altLang="zh-CN"/>
          </a:p>
          <a:p>
            <a:r>
              <a:rPr lang="en-US" altLang="zh-CN"/>
              <a:t># </a:t>
            </a:r>
            <a:r>
              <a:rPr lang="zh-CN" altLang="en-US"/>
              <a:t>自定义三个颜色映射</a:t>
            </a:r>
          </a:p>
          <a:p>
            <a:r>
              <a:rPr lang="en-US" altLang="zh-CN"/>
              <a:t>cmap_light=ListedColormap(['#AAAAFF','#AAFFAA','#FFAAAA'])</a:t>
            </a:r>
          </a:p>
          <a:p>
            <a:endParaRPr lang="en-US" altLang="zh-CN"/>
          </a:p>
          <a:p>
            <a:r>
              <a:rPr lang="en-US" altLang="zh-CN"/>
              <a:t># </a:t>
            </a:r>
            <a:r>
              <a:rPr lang="zh-CN" altLang="en-US"/>
              <a:t>以</a:t>
            </a:r>
            <a:r>
              <a:rPr lang="en-US" altLang="zh-CN"/>
              <a:t>0.02</a:t>
            </a:r>
            <a:r>
              <a:rPr lang="zh-CN" altLang="en-US"/>
              <a:t>为间隔，在</a:t>
            </a:r>
            <a:r>
              <a:rPr lang="en-US" altLang="zh-CN"/>
              <a:t>xy</a:t>
            </a:r>
            <a:r>
              <a:rPr lang="zh-CN" altLang="en-US"/>
              <a:t>坐标轴的范围内画网格</a:t>
            </a:r>
            <a:r>
              <a:rPr lang="en-US" altLang="zh-CN"/>
              <a:t>,</a:t>
            </a:r>
            <a:r>
              <a:rPr lang="zh-CN" altLang="en-US"/>
              <a:t>形成</a:t>
            </a:r>
            <a:r>
              <a:rPr lang="en-US" altLang="zh-CN"/>
              <a:t>171*231</a:t>
            </a:r>
            <a:r>
              <a:rPr lang="zh-CN" altLang="en-US"/>
              <a:t>的网格矩阵</a:t>
            </a:r>
          </a:p>
          <a:p>
            <a:r>
              <a:rPr lang="en-US" altLang="zh-CN"/>
              <a:t>h=.02</a:t>
            </a:r>
          </a:p>
          <a:p>
            <a:r>
              <a:rPr lang="en-US" altLang="zh-CN"/>
              <a:t>xx,yy=np.meshgrid(np.arange(x_min,x_max,h),np.arange(y_min,y_max,h))  </a:t>
            </a:r>
          </a:p>
          <a:p>
            <a:endParaRPr lang="en-US" altLang="zh-CN"/>
          </a:p>
          <a:p>
            <a:r>
              <a:rPr lang="en-US" altLang="zh-CN"/>
              <a:t># </a:t>
            </a:r>
            <a:r>
              <a:rPr lang="zh-CN" altLang="en-US"/>
              <a:t>用数据集</a:t>
            </a:r>
            <a:r>
              <a:rPr lang="en-US" altLang="zh-CN"/>
              <a:t>x</a:t>
            </a:r>
            <a:r>
              <a:rPr lang="zh-CN" altLang="en-US"/>
              <a:t>和</a:t>
            </a:r>
            <a:r>
              <a:rPr lang="en-US" altLang="zh-CN"/>
              <a:t>y</a:t>
            </a:r>
            <a:r>
              <a:rPr lang="zh-CN" altLang="en-US"/>
              <a:t>构建逻辑回归模型</a:t>
            </a:r>
          </a:p>
          <a:p>
            <a:r>
              <a:rPr lang="en-US" altLang="zh-CN"/>
              <a:t>lr=LogisticRegression()  </a:t>
            </a:r>
          </a:p>
          <a:p>
            <a:r>
              <a:rPr lang="en-US" altLang="zh-CN"/>
              <a:t>lr.fit(x,y)</a:t>
            </a:r>
          </a:p>
          <a:p>
            <a:endParaRPr lang="en-US" altLang="zh-CN"/>
          </a:p>
          <a:p>
            <a:r>
              <a:rPr lang="en-US" altLang="zh-CN"/>
              <a:t># </a:t>
            </a:r>
            <a:r>
              <a:rPr lang="zh-CN" altLang="en-US"/>
              <a:t>把</a:t>
            </a:r>
            <a:r>
              <a:rPr lang="en-US" altLang="zh-CN"/>
              <a:t>xx</a:t>
            </a:r>
            <a:r>
              <a:rPr lang="zh-CN" altLang="en-US"/>
              <a:t>和</a:t>
            </a:r>
            <a:r>
              <a:rPr lang="en-US" altLang="zh-CN"/>
              <a:t>yy</a:t>
            </a:r>
            <a:r>
              <a:rPr lang="zh-CN" altLang="en-US"/>
              <a:t>拉平变成</a:t>
            </a:r>
            <a:r>
              <a:rPr lang="en-US" altLang="zh-CN"/>
              <a:t>171*231=39501</a:t>
            </a:r>
            <a:r>
              <a:rPr lang="zh-CN" altLang="en-US"/>
              <a:t>个维度的向量，然后拼接在一起，变成一个</a:t>
            </a:r>
            <a:r>
              <a:rPr lang="en-US" altLang="zh-CN"/>
              <a:t>39501*2</a:t>
            </a:r>
            <a:r>
              <a:rPr lang="zh-CN" altLang="en-US"/>
              <a:t>的矩阵，作为数据集</a:t>
            </a:r>
            <a:r>
              <a:rPr lang="en-US" altLang="zh-CN"/>
              <a:t>X</a:t>
            </a:r>
            <a:r>
              <a:rPr lang="zh-CN" altLang="en-US"/>
              <a:t>，</a:t>
            </a:r>
          </a:p>
          <a:p>
            <a:r>
              <a:rPr lang="en-US" altLang="zh-CN"/>
              <a:t># </a:t>
            </a:r>
            <a:r>
              <a:rPr lang="zh-CN" altLang="en-US"/>
              <a:t>用模型对它进行类别预测</a:t>
            </a:r>
          </a:p>
          <a:p>
            <a:r>
              <a:rPr lang="en-US" altLang="zh-CN"/>
              <a:t>Z=lr.predict(np.c_[xx.ravel(),yy.ravel()])</a:t>
            </a:r>
          </a:p>
          <a:p>
            <a:endParaRPr lang="en-US" altLang="zh-CN"/>
          </a:p>
          <a:p>
            <a:r>
              <a:rPr lang="en-US" altLang="zh-CN"/>
              <a:t># </a:t>
            </a:r>
            <a:r>
              <a:rPr lang="zh-CN" altLang="en-US"/>
              <a:t>把</a:t>
            </a:r>
            <a:r>
              <a:rPr lang="en-US" altLang="zh-CN"/>
              <a:t>Z</a:t>
            </a:r>
            <a:r>
              <a:rPr lang="zh-CN" altLang="en-US"/>
              <a:t>重新</a:t>
            </a:r>
            <a:r>
              <a:rPr lang="en-US" altLang="zh-CN"/>
              <a:t>reshape</a:t>
            </a:r>
            <a:r>
              <a:rPr lang="zh-CN" altLang="en-US"/>
              <a:t>为</a:t>
            </a:r>
            <a:r>
              <a:rPr lang="en-US" altLang="zh-CN"/>
              <a:t>(171,231)</a:t>
            </a:r>
          </a:p>
          <a:p>
            <a:r>
              <a:rPr lang="en-US" altLang="zh-CN"/>
              <a:t>Z=Z.reshape(xx.shape) </a:t>
            </a:r>
          </a:p>
          <a:p>
            <a:endParaRPr lang="en-US" altLang="zh-CN"/>
          </a:p>
          <a:p>
            <a:r>
              <a:rPr lang="en-US" altLang="zh-CN"/>
              <a:t># </a:t>
            </a:r>
            <a:r>
              <a:rPr lang="zh-CN" altLang="en-US"/>
              <a:t>用</a:t>
            </a:r>
            <a:r>
              <a:rPr lang="en-US" altLang="zh-CN"/>
              <a:t>pcolormesh</a:t>
            </a:r>
            <a:r>
              <a:rPr lang="zh-CN" altLang="en-US"/>
              <a:t>绘制决策边界：传入参数：网格数据</a:t>
            </a:r>
            <a:r>
              <a:rPr lang="en-US" altLang="zh-CN"/>
              <a:t>xx,yy</a:t>
            </a:r>
            <a:r>
              <a:rPr lang="zh-CN" altLang="en-US"/>
              <a:t>以及对应的类别预测结果</a:t>
            </a:r>
            <a:r>
              <a:rPr lang="en-US" altLang="zh-CN"/>
              <a:t>Z</a:t>
            </a:r>
            <a:r>
              <a:rPr lang="zh-CN" altLang="en-US"/>
              <a:t>，</a:t>
            </a:r>
          </a:p>
          <a:p>
            <a:r>
              <a:rPr lang="en-US" altLang="zh-CN"/>
              <a:t># </a:t>
            </a:r>
            <a:r>
              <a:rPr lang="zh-CN" altLang="en-US"/>
              <a:t>自定义颜色映射</a:t>
            </a:r>
            <a:r>
              <a:rPr lang="en-US" altLang="zh-CN"/>
              <a:t>cmap_light</a:t>
            </a:r>
            <a:r>
              <a:rPr lang="zh-CN" altLang="en-US"/>
              <a:t>，一个颜色区块内代表模型预测的一个类别</a:t>
            </a:r>
          </a:p>
          <a:p>
            <a:r>
              <a:rPr lang="en-US" altLang="zh-CN"/>
              <a:t>plt.figure()</a:t>
            </a:r>
          </a:p>
          <a:p>
            <a:r>
              <a:rPr lang="en-US" altLang="zh-CN"/>
              <a:t>plt.pcolormesh(xx,yy,Z,cmap=cmap_light)</a:t>
            </a:r>
          </a:p>
          <a:p>
            <a:endParaRPr lang="en-US" altLang="zh-CN"/>
          </a:p>
          <a:p>
            <a:r>
              <a:rPr lang="en-US" altLang="zh-CN"/>
              <a:t># </a:t>
            </a:r>
            <a:r>
              <a:rPr lang="zh-CN" altLang="en-US"/>
              <a:t>设置图形的一些基本外观参数</a:t>
            </a:r>
          </a:p>
          <a:p>
            <a:r>
              <a:rPr lang="en-US" altLang="zh-CN"/>
              <a:t>plt.xlabel('sepal length')</a:t>
            </a:r>
          </a:p>
          <a:p>
            <a:r>
              <a:rPr lang="en-US" altLang="zh-CN"/>
              <a:t>plt.ylabel('sepal width')</a:t>
            </a:r>
          </a:p>
          <a:p>
            <a:r>
              <a:rPr lang="en-US" altLang="zh-CN"/>
              <a:t>plt.scatter(x[:,0],x[:,1],c=y)</a:t>
            </a:r>
          </a:p>
          <a:p>
            <a:r>
              <a:rPr lang="en-US" altLang="zh-CN"/>
              <a:t>plt.xlim(xx.min(), xx.max())</a:t>
            </a:r>
          </a:p>
          <a:p>
            <a:r>
              <a:rPr lang="en-US" altLang="zh-CN"/>
              <a:t>plt.ylim(yy.min(),yy.max())</a:t>
            </a:r>
          </a:p>
          <a:p>
            <a:r>
              <a:rPr lang="en-US" altLang="zh-CN"/>
              <a:t>plt.show()</a:t>
            </a:r>
          </a:p>
          <a:p>
            <a:endParaRPr lang="en-US" altLang="zh-CN"/>
          </a:p>
          <a:p>
            <a:r>
              <a:rPr lang="en-US" altLang="zh-CN"/>
              <a:t># </a:t>
            </a:r>
            <a:r>
              <a:rPr lang="zh-CN" altLang="en-US"/>
              <a:t>更详细的代码解释可见以下博文：</a:t>
            </a:r>
            <a:r>
              <a:rPr lang="en-US" altLang="zh-CN"/>
              <a:t>https://blog.csdn.net/Eastmount/article/details/77920470</a:t>
            </a:r>
          </a:p>
          <a:p>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58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使用花萼的长度和宽度绘制散点图，并绘出分类决策边界</a:t>
            </a:r>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import numpy as np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import matplotlib.pyplot as plt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from matplotlib.colors import ListedColormap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from sklearn import datasets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from sklearn.neighbors import KNeighborsClassifier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为了作图方便，我们只选择花萼的长度和宽度作为</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变量</a:t>
            </a:r>
          </a:p>
          <a:p>
            <a:r>
              <a:rPr lang="en-US" altLang="zh-CN" sz="1200" kern="1200">
                <a:solidFill>
                  <a:schemeClr val="tx1"/>
                </a:solidFill>
                <a:effectLst/>
                <a:latin typeface="+mn-lt"/>
                <a:ea typeface="+mn-ea"/>
                <a:cs typeface="+mn-cs"/>
              </a:rPr>
              <a:t>iris=datasets.load_iris()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x=iris.data[:,:2]   #</a:t>
            </a:r>
            <a:r>
              <a:rPr lang="zh-CN" altLang="zh-CN" sz="1200" kern="1200">
                <a:solidFill>
                  <a:schemeClr val="tx1"/>
                </a:solidFill>
                <a:effectLst/>
                <a:latin typeface="+mn-lt"/>
                <a:ea typeface="+mn-ea"/>
                <a:cs typeface="+mn-cs"/>
              </a:rPr>
              <a:t>选择花萼的长度和宽度</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前</a:t>
            </a:r>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个列）作为数据集</a:t>
            </a:r>
            <a:r>
              <a:rPr lang="en-US" altLang="zh-CN" sz="1200" kern="1200">
                <a:solidFill>
                  <a:schemeClr val="tx1"/>
                </a:solidFill>
                <a:effectLst/>
                <a:latin typeface="+mn-lt"/>
                <a:ea typeface="+mn-ea"/>
                <a:cs typeface="+mn-cs"/>
              </a:rPr>
              <a:t>x</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y=iris.target       #</a:t>
            </a:r>
            <a:r>
              <a:rPr lang="zh-CN" altLang="zh-CN" sz="1200" kern="1200">
                <a:solidFill>
                  <a:schemeClr val="tx1"/>
                </a:solidFill>
                <a:effectLst/>
                <a:latin typeface="+mn-lt"/>
                <a:ea typeface="+mn-ea"/>
                <a:cs typeface="+mn-cs"/>
              </a:rPr>
              <a:t>数据集</a:t>
            </a:r>
            <a:r>
              <a:rPr lang="en-US" altLang="zh-CN" sz="1200" kern="1200">
                <a:solidFill>
                  <a:schemeClr val="tx1"/>
                </a:solidFill>
                <a:effectLst/>
                <a:latin typeface="+mn-lt"/>
                <a:ea typeface="+mn-ea"/>
                <a:cs typeface="+mn-cs"/>
              </a:rPr>
              <a:t>y</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计算花萼的长度和宽度的最大值和最小值（散点图的</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坐标和</a:t>
            </a:r>
            <a:r>
              <a:rPr lang="en-US" altLang="zh-CN" sz="1200" kern="1200">
                <a:solidFill>
                  <a:schemeClr val="tx1"/>
                </a:solidFill>
                <a:effectLst/>
                <a:latin typeface="+mn-lt"/>
                <a:ea typeface="+mn-ea"/>
                <a:cs typeface="+mn-cs"/>
              </a:rPr>
              <a:t>y</a:t>
            </a:r>
            <a:r>
              <a:rPr lang="zh-CN" altLang="zh-CN" sz="1200" kern="1200">
                <a:solidFill>
                  <a:schemeClr val="tx1"/>
                </a:solidFill>
                <a:effectLst/>
                <a:latin typeface="+mn-lt"/>
                <a:ea typeface="+mn-ea"/>
                <a:cs typeface="+mn-cs"/>
              </a:rPr>
              <a:t>坐标的范围）</a:t>
            </a:r>
          </a:p>
          <a:p>
            <a:r>
              <a:rPr lang="en-US" altLang="zh-CN" sz="1200" kern="1200">
                <a:solidFill>
                  <a:schemeClr val="tx1"/>
                </a:solidFill>
                <a:effectLst/>
                <a:latin typeface="+mn-lt"/>
                <a:ea typeface="+mn-ea"/>
                <a:cs typeface="+mn-cs"/>
              </a:rPr>
              <a:t>x_min,x_max=x[:,0].min() -.5, x[:,0].max()+.5</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y_min, y_max=x[:,1].min()-.5, x[:,1].max()+.5</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自定义三个颜色映射</a:t>
            </a:r>
          </a:p>
          <a:p>
            <a:r>
              <a:rPr lang="en-US" altLang="zh-CN" sz="1200" kern="1200">
                <a:solidFill>
                  <a:schemeClr val="tx1"/>
                </a:solidFill>
                <a:effectLst/>
                <a:latin typeface="+mn-lt"/>
                <a:ea typeface="+mn-ea"/>
                <a:cs typeface="+mn-cs"/>
              </a:rPr>
              <a:t>cmap_light=ListedColormap(['#AAAAFF','#AAFFAA','#FFAAAA'])</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以</a:t>
            </a:r>
            <a:r>
              <a:rPr lang="en-US" altLang="zh-CN" sz="1200" kern="1200">
                <a:solidFill>
                  <a:schemeClr val="tx1"/>
                </a:solidFill>
                <a:effectLst/>
                <a:latin typeface="+mn-lt"/>
                <a:ea typeface="+mn-ea"/>
                <a:cs typeface="+mn-cs"/>
              </a:rPr>
              <a:t>0.02</a:t>
            </a:r>
            <a:r>
              <a:rPr lang="zh-CN" altLang="zh-CN" sz="1200" kern="1200">
                <a:solidFill>
                  <a:schemeClr val="tx1"/>
                </a:solidFill>
                <a:effectLst/>
                <a:latin typeface="+mn-lt"/>
                <a:ea typeface="+mn-ea"/>
                <a:cs typeface="+mn-cs"/>
              </a:rPr>
              <a:t>为间隔，在</a:t>
            </a:r>
            <a:r>
              <a:rPr lang="en-US" altLang="zh-CN" sz="1200" kern="1200">
                <a:solidFill>
                  <a:schemeClr val="tx1"/>
                </a:solidFill>
                <a:effectLst/>
                <a:latin typeface="+mn-lt"/>
                <a:ea typeface="+mn-ea"/>
                <a:cs typeface="+mn-cs"/>
              </a:rPr>
              <a:t>xy</a:t>
            </a:r>
            <a:r>
              <a:rPr lang="zh-CN" altLang="zh-CN" sz="1200" kern="1200">
                <a:solidFill>
                  <a:schemeClr val="tx1"/>
                </a:solidFill>
                <a:effectLst/>
                <a:latin typeface="+mn-lt"/>
                <a:ea typeface="+mn-ea"/>
                <a:cs typeface="+mn-cs"/>
              </a:rPr>
              <a:t>坐标轴的范围内画网格</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形成</a:t>
            </a:r>
            <a:r>
              <a:rPr lang="en-US" altLang="zh-CN" sz="1200" kern="1200">
                <a:solidFill>
                  <a:schemeClr val="tx1"/>
                </a:solidFill>
                <a:effectLst/>
                <a:latin typeface="+mn-lt"/>
                <a:ea typeface="+mn-ea"/>
                <a:cs typeface="+mn-cs"/>
              </a:rPr>
              <a:t>171*231</a:t>
            </a:r>
            <a:r>
              <a:rPr lang="zh-CN" altLang="zh-CN" sz="1200" kern="1200">
                <a:solidFill>
                  <a:schemeClr val="tx1"/>
                </a:solidFill>
                <a:effectLst/>
                <a:latin typeface="+mn-lt"/>
                <a:ea typeface="+mn-ea"/>
                <a:cs typeface="+mn-cs"/>
              </a:rPr>
              <a:t>的网格矩阵</a:t>
            </a:r>
          </a:p>
          <a:p>
            <a:r>
              <a:rPr lang="en-US" altLang="zh-CN" sz="1200" kern="1200">
                <a:solidFill>
                  <a:schemeClr val="tx1"/>
                </a:solidFill>
                <a:effectLst/>
                <a:latin typeface="+mn-lt"/>
                <a:ea typeface="+mn-ea"/>
                <a:cs typeface="+mn-cs"/>
              </a:rPr>
              <a:t>h=.02</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xx,yy=np.meshgrid(np.arange(x_min,x_max,h),np.arange(y_min,y_max,h))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用数据集</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y</a:t>
            </a:r>
            <a:r>
              <a:rPr lang="zh-CN" altLang="zh-CN" sz="1200" kern="1200">
                <a:solidFill>
                  <a:schemeClr val="tx1"/>
                </a:solidFill>
                <a:effectLst/>
                <a:latin typeface="+mn-lt"/>
                <a:ea typeface="+mn-ea"/>
                <a:cs typeface="+mn-cs"/>
              </a:rPr>
              <a:t>构建逻辑回归模型</a:t>
            </a:r>
          </a:p>
          <a:p>
            <a:r>
              <a:rPr lang="en-US" altLang="zh-CN" sz="1200" kern="1200">
                <a:solidFill>
                  <a:schemeClr val="tx1"/>
                </a:solidFill>
                <a:effectLst/>
                <a:latin typeface="+mn-lt"/>
                <a:ea typeface="+mn-ea"/>
                <a:cs typeface="+mn-cs"/>
              </a:rPr>
              <a:t>knn=KNeighborsClassifier()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knn.fit(x,y)</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把</a:t>
            </a:r>
            <a:r>
              <a:rPr lang="en-US" altLang="zh-CN" sz="1200" kern="1200">
                <a:solidFill>
                  <a:schemeClr val="tx1"/>
                </a:solidFill>
                <a:effectLst/>
                <a:latin typeface="+mn-lt"/>
                <a:ea typeface="+mn-ea"/>
                <a:cs typeface="+mn-cs"/>
              </a:rPr>
              <a:t>xx</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yy</a:t>
            </a:r>
            <a:r>
              <a:rPr lang="zh-CN" altLang="zh-CN" sz="1200" kern="1200">
                <a:solidFill>
                  <a:schemeClr val="tx1"/>
                </a:solidFill>
                <a:effectLst/>
                <a:latin typeface="+mn-lt"/>
                <a:ea typeface="+mn-ea"/>
                <a:cs typeface="+mn-cs"/>
              </a:rPr>
              <a:t>拉平变成</a:t>
            </a:r>
            <a:r>
              <a:rPr lang="en-US" altLang="zh-CN" sz="1200" kern="1200">
                <a:solidFill>
                  <a:schemeClr val="tx1"/>
                </a:solidFill>
                <a:effectLst/>
                <a:latin typeface="+mn-lt"/>
                <a:ea typeface="+mn-ea"/>
                <a:cs typeface="+mn-cs"/>
              </a:rPr>
              <a:t>171*231=39501</a:t>
            </a:r>
            <a:r>
              <a:rPr lang="zh-CN" altLang="zh-CN" sz="1200" kern="1200">
                <a:solidFill>
                  <a:schemeClr val="tx1"/>
                </a:solidFill>
                <a:effectLst/>
                <a:latin typeface="+mn-lt"/>
                <a:ea typeface="+mn-ea"/>
                <a:cs typeface="+mn-cs"/>
              </a:rPr>
              <a:t>个维度的向量，然后拼接在一起，变成一个</a:t>
            </a:r>
            <a:r>
              <a:rPr lang="en-US" altLang="zh-CN" sz="1200" kern="1200">
                <a:solidFill>
                  <a:schemeClr val="tx1"/>
                </a:solidFill>
                <a:effectLst/>
                <a:latin typeface="+mn-lt"/>
                <a:ea typeface="+mn-ea"/>
                <a:cs typeface="+mn-cs"/>
              </a:rPr>
              <a:t>39501*2</a:t>
            </a:r>
            <a:r>
              <a:rPr lang="zh-CN" altLang="zh-CN" sz="1200" kern="1200">
                <a:solidFill>
                  <a:schemeClr val="tx1"/>
                </a:solidFill>
                <a:effectLst/>
                <a:latin typeface="+mn-lt"/>
                <a:ea typeface="+mn-ea"/>
                <a:cs typeface="+mn-cs"/>
              </a:rPr>
              <a:t>的矩阵，作为数据集</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，用模型对它进行类别预测</a:t>
            </a:r>
          </a:p>
          <a:p>
            <a:r>
              <a:rPr lang="en-US" altLang="zh-CN" sz="1200" kern="1200">
                <a:solidFill>
                  <a:schemeClr val="tx1"/>
                </a:solidFill>
                <a:effectLst/>
                <a:latin typeface="+mn-lt"/>
                <a:ea typeface="+mn-ea"/>
                <a:cs typeface="+mn-cs"/>
              </a:rPr>
              <a:t>Z=knn.predict(np.c_[xx.ravel(),yy.ravel()])</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把</a:t>
            </a:r>
            <a:r>
              <a:rPr lang="en-US" altLang="zh-CN" sz="1200" kern="1200">
                <a:solidFill>
                  <a:schemeClr val="tx1"/>
                </a:solidFill>
                <a:effectLst/>
                <a:latin typeface="+mn-lt"/>
                <a:ea typeface="+mn-ea"/>
                <a:cs typeface="+mn-cs"/>
              </a:rPr>
              <a:t>Z</a:t>
            </a:r>
            <a:r>
              <a:rPr lang="zh-CN" altLang="zh-CN" sz="1200" kern="1200">
                <a:solidFill>
                  <a:schemeClr val="tx1"/>
                </a:solidFill>
                <a:effectLst/>
                <a:latin typeface="+mn-lt"/>
                <a:ea typeface="+mn-ea"/>
                <a:cs typeface="+mn-cs"/>
              </a:rPr>
              <a:t>重新</a:t>
            </a:r>
            <a:r>
              <a:rPr lang="en-US" altLang="zh-CN" sz="1200" kern="1200">
                <a:solidFill>
                  <a:schemeClr val="tx1"/>
                </a:solidFill>
                <a:effectLst/>
                <a:latin typeface="+mn-lt"/>
                <a:ea typeface="+mn-ea"/>
                <a:cs typeface="+mn-cs"/>
              </a:rPr>
              <a:t>reshape</a:t>
            </a:r>
            <a:r>
              <a:rPr lang="zh-CN" altLang="zh-CN" sz="1200" kern="1200">
                <a:solidFill>
                  <a:schemeClr val="tx1"/>
                </a:solidFill>
                <a:effectLst/>
                <a:latin typeface="+mn-lt"/>
                <a:ea typeface="+mn-ea"/>
                <a:cs typeface="+mn-cs"/>
              </a:rPr>
              <a:t>为</a:t>
            </a:r>
            <a:r>
              <a:rPr lang="en-US" altLang="zh-CN" sz="1200" kern="1200">
                <a:solidFill>
                  <a:schemeClr val="tx1"/>
                </a:solidFill>
                <a:effectLst/>
                <a:latin typeface="+mn-lt"/>
                <a:ea typeface="+mn-ea"/>
                <a:cs typeface="+mn-cs"/>
              </a:rPr>
              <a:t>(171,231)</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Z=Z.reshape(xx.shape)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用</a:t>
            </a:r>
            <a:r>
              <a:rPr lang="en-US" altLang="zh-CN" sz="1200" kern="1200">
                <a:solidFill>
                  <a:schemeClr val="tx1"/>
                </a:solidFill>
                <a:effectLst/>
                <a:latin typeface="+mn-lt"/>
                <a:ea typeface="+mn-ea"/>
                <a:cs typeface="+mn-cs"/>
              </a:rPr>
              <a:t>pcolormesh</a:t>
            </a:r>
            <a:r>
              <a:rPr lang="zh-CN" altLang="zh-CN" sz="1200" kern="1200">
                <a:solidFill>
                  <a:schemeClr val="tx1"/>
                </a:solidFill>
                <a:effectLst/>
                <a:latin typeface="+mn-lt"/>
                <a:ea typeface="+mn-ea"/>
                <a:cs typeface="+mn-cs"/>
              </a:rPr>
              <a:t>绘制决策边界：传入参数：网格数据</a:t>
            </a:r>
            <a:r>
              <a:rPr lang="en-US" altLang="zh-CN" sz="1200" kern="1200">
                <a:solidFill>
                  <a:schemeClr val="tx1"/>
                </a:solidFill>
                <a:effectLst/>
                <a:latin typeface="+mn-lt"/>
                <a:ea typeface="+mn-ea"/>
                <a:cs typeface="+mn-cs"/>
              </a:rPr>
              <a:t>xx,yy</a:t>
            </a:r>
            <a:r>
              <a:rPr lang="zh-CN" altLang="zh-CN" sz="1200" kern="1200">
                <a:solidFill>
                  <a:schemeClr val="tx1"/>
                </a:solidFill>
                <a:effectLst/>
                <a:latin typeface="+mn-lt"/>
                <a:ea typeface="+mn-ea"/>
                <a:cs typeface="+mn-cs"/>
              </a:rPr>
              <a:t>以及对应的类别预测结果</a:t>
            </a:r>
            <a:r>
              <a:rPr lang="en-US" altLang="zh-CN" sz="1200" kern="1200">
                <a:solidFill>
                  <a:schemeClr val="tx1"/>
                </a:solidFill>
                <a:effectLst/>
                <a:latin typeface="+mn-lt"/>
                <a:ea typeface="+mn-ea"/>
                <a:cs typeface="+mn-cs"/>
              </a:rPr>
              <a:t>Z</a:t>
            </a:r>
            <a:r>
              <a:rPr lang="zh-CN" altLang="zh-CN" sz="1200" kern="1200">
                <a:solidFill>
                  <a:schemeClr val="tx1"/>
                </a:solidFill>
                <a:effectLst/>
                <a:latin typeface="+mn-lt"/>
                <a:ea typeface="+mn-ea"/>
                <a:cs typeface="+mn-cs"/>
              </a:rPr>
              <a:t>，自定义颜色映射</a:t>
            </a:r>
            <a:r>
              <a:rPr lang="en-US" altLang="zh-CN" sz="1200" kern="1200">
                <a:solidFill>
                  <a:schemeClr val="tx1"/>
                </a:solidFill>
                <a:effectLst/>
                <a:latin typeface="+mn-lt"/>
                <a:ea typeface="+mn-ea"/>
                <a:cs typeface="+mn-cs"/>
              </a:rPr>
              <a:t>cmap_light</a:t>
            </a:r>
            <a:r>
              <a:rPr lang="zh-CN" altLang="zh-CN" sz="1200" kern="1200">
                <a:solidFill>
                  <a:schemeClr val="tx1"/>
                </a:solidFill>
                <a:effectLst/>
                <a:latin typeface="+mn-lt"/>
                <a:ea typeface="+mn-ea"/>
                <a:cs typeface="+mn-cs"/>
              </a:rPr>
              <a:t>，一个颜色区块内代表模型预测的一个类别</a:t>
            </a:r>
          </a:p>
          <a:p>
            <a:r>
              <a:rPr lang="en-US" altLang="zh-CN" sz="1200" kern="1200">
                <a:solidFill>
                  <a:schemeClr val="tx1"/>
                </a:solidFill>
                <a:effectLst/>
                <a:latin typeface="+mn-lt"/>
                <a:ea typeface="+mn-ea"/>
                <a:cs typeface="+mn-cs"/>
              </a:rPr>
              <a:t>plt.figure()</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plt.pcolormesh(xx,yy,Z,cmap=cmap_light)</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设置图形的一些基本外观参数</a:t>
            </a:r>
          </a:p>
          <a:p>
            <a:r>
              <a:rPr lang="en-US" altLang="zh-CN" sz="1200" kern="1200">
                <a:solidFill>
                  <a:schemeClr val="tx1"/>
                </a:solidFill>
                <a:effectLst/>
                <a:latin typeface="+mn-lt"/>
                <a:ea typeface="+mn-ea"/>
                <a:cs typeface="+mn-cs"/>
              </a:rPr>
              <a:t>plt.xlabel('sepal length')</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plt.ylabel('sepal width')</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plt.scatter(x[:,0],x[:,1],c=y)</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plt.xlim(xx.min(), xx.max())</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plt.ylim(yy.min(),yy.max())</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plt.show()</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EB95B902-63F5-4718-922F-8883050D110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95B902-63F5-4718-922F-8883050D110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组合 15"/>
          <p:cNvGrpSpPr/>
          <p:nvPr userDrawn="1"/>
        </p:nvGrpSpPr>
        <p:grpSpPr>
          <a:xfrm>
            <a:off x="-12701" y="-27383"/>
            <a:ext cx="12217397" cy="6898083"/>
            <a:chOff x="-9526" y="-20537"/>
            <a:chExt cx="9163048" cy="5173562"/>
          </a:xfrm>
        </p:grpSpPr>
        <p:sp>
          <p:nvSpPr>
            <p:cNvPr id="15" name="直角三角形 14"/>
            <p:cNvSpPr/>
            <p:nvPr userDrawn="1"/>
          </p:nvSpPr>
          <p:spPr>
            <a:xfrm rot="10800000">
              <a:off x="7714409" y="1278671"/>
              <a:ext cx="1439111" cy="1950676"/>
            </a:xfrm>
            <a:prstGeom prst="rtTriangle">
              <a:avLst/>
            </a:pr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直角三角形 13"/>
            <p:cNvSpPr/>
            <p:nvPr userDrawn="1"/>
          </p:nvSpPr>
          <p:spPr>
            <a:xfrm>
              <a:off x="-7937" y="-20537"/>
              <a:ext cx="2592288" cy="3070054"/>
            </a:xfrm>
            <a:prstGeom prst="rtTriangle">
              <a:avLst/>
            </a:pr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直角三角形 8"/>
            <p:cNvSpPr/>
            <p:nvPr userDrawn="1"/>
          </p:nvSpPr>
          <p:spPr>
            <a:xfrm rot="10800000">
              <a:off x="7020271" y="-9526"/>
              <a:ext cx="2133251" cy="2797300"/>
            </a:xfrm>
            <a:prstGeom prst="rtTriangle">
              <a:avLst/>
            </a:prstGeom>
            <a:solidFill>
              <a:srgbClr val="083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userDrawn="1"/>
          </p:nvSpPr>
          <p:spPr>
            <a:xfrm>
              <a:off x="2340560" y="1276495"/>
              <a:ext cx="6660000" cy="45719"/>
            </a:xfrm>
            <a:prstGeom prst="rect">
              <a:avLst/>
            </a:pr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直角三角形 11"/>
            <p:cNvSpPr/>
            <p:nvPr userDrawn="1"/>
          </p:nvSpPr>
          <p:spPr>
            <a:xfrm>
              <a:off x="-9526" y="627534"/>
              <a:ext cx="3933454" cy="4525491"/>
            </a:xfrm>
            <a:prstGeom prst="rtTriangle">
              <a:avLst/>
            </a:prstGeom>
            <a:solidFill>
              <a:srgbClr val="083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矩形 10"/>
            <p:cNvSpPr/>
            <p:nvPr userDrawn="1"/>
          </p:nvSpPr>
          <p:spPr>
            <a:xfrm>
              <a:off x="252128" y="3003798"/>
              <a:ext cx="7812000" cy="45719"/>
            </a:xfrm>
            <a:prstGeom prst="rect">
              <a:avLst/>
            </a:pr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2" name="标题 1"/>
          <p:cNvSpPr>
            <a:spLocks noGrp="1"/>
          </p:cNvSpPr>
          <p:nvPr>
            <p:ph type="ctrTitle"/>
          </p:nvPr>
        </p:nvSpPr>
        <p:spPr>
          <a:xfrm>
            <a:off x="3213295" y="1988841"/>
            <a:ext cx="8031991" cy="1728192"/>
          </a:xfrm>
        </p:spPr>
        <p:txBody>
          <a:bodyPr/>
          <a:lstStyle>
            <a:lvl1pPr>
              <a:defRPr sz="4800"/>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5327915" y="4293096"/>
            <a:ext cx="6397424" cy="1752600"/>
          </a:xfrm>
        </p:spPr>
        <p:txBody>
          <a:bodyPr>
            <a:normAutofit/>
          </a:bodyPr>
          <a:lstStyle>
            <a:lvl1pPr marL="0" indent="0" algn="r">
              <a:buNone/>
              <a:defRPr sz="3200">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pic>
        <p:nvPicPr>
          <p:cNvPr id="17" name="图片 16" descr="视频LOGO1"/>
          <p:cNvPicPr>
            <a:picLocks noChangeAspect="1"/>
          </p:cNvPicPr>
          <p:nvPr userDrawn="1"/>
        </p:nvPicPr>
        <p:blipFill>
          <a:blip r:embed="rId2"/>
          <a:stretch>
            <a:fillRect/>
          </a:stretch>
        </p:blipFill>
        <p:spPr>
          <a:xfrm>
            <a:off x="10447867" y="204893"/>
            <a:ext cx="1457113" cy="8195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220753"/>
            <a:ext cx="2743200" cy="4905409"/>
          </a:xfrm>
        </p:spPr>
        <p:txBody>
          <a:bodyPr vert="eaVert"/>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609600" y="1220753"/>
            <a:ext cx="8026400" cy="490540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371" y="1316765"/>
            <a:ext cx="5384800" cy="4809399"/>
          </a:xfrm>
        </p:spPr>
        <p:txBody>
          <a:bodyPr>
            <a:normAutofit/>
          </a:bodyPr>
          <a:lstStyle>
            <a:lvl1pPr>
              <a:defRPr sz="3200"/>
            </a:lvl1pPr>
            <a:lvl2pPr>
              <a:defRPr sz="2665"/>
            </a:lvl2pPr>
            <a:lvl3pPr>
              <a:defRPr sz="2400"/>
            </a:lvl3pPr>
            <a:lvl4pPr>
              <a:defRPr sz="2135"/>
            </a:lvl4pPr>
            <a:lvl5pPr>
              <a:defRPr sz="2135"/>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316765"/>
            <a:ext cx="5384800" cy="4809399"/>
          </a:xfrm>
        </p:spPr>
        <p:txBody>
          <a:bodyPr>
            <a:normAutofit/>
          </a:bodyPr>
          <a:lstStyle>
            <a:lvl1pPr>
              <a:defRPr sz="3200"/>
            </a:lvl1pPr>
            <a:lvl2pPr>
              <a:defRPr sz="2665"/>
            </a:lvl2pPr>
            <a:lvl3pPr>
              <a:defRPr sz="2400"/>
            </a:lvl3pPr>
            <a:lvl4pPr>
              <a:defRPr sz="2135"/>
            </a:lvl4pPr>
            <a:lvl5pPr>
              <a:defRPr sz="2135"/>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316765"/>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1988840"/>
            <a:ext cx="5386917" cy="4137323"/>
          </a:xfrm>
        </p:spPr>
        <p:txBody>
          <a:bodyPr/>
          <a:lstStyle>
            <a:lvl1pPr>
              <a:defRPr sz="3200">
                <a:solidFill>
                  <a:schemeClr val="tx1"/>
                </a:solidFill>
              </a:defRPr>
            </a:lvl1pPr>
            <a:lvl2pPr>
              <a:defRPr sz="2665">
                <a:solidFill>
                  <a:schemeClr val="tx1"/>
                </a:solidFill>
              </a:defRPr>
            </a:lvl2pPr>
            <a:lvl3pPr>
              <a:defRPr sz="2400">
                <a:solidFill>
                  <a:schemeClr val="tx1"/>
                </a:solidFill>
              </a:defRPr>
            </a:lvl3pPr>
            <a:lvl4pPr>
              <a:defRPr sz="2135">
                <a:solidFill>
                  <a:schemeClr val="tx1"/>
                </a:solidFill>
              </a:defRPr>
            </a:lvl4pPr>
            <a:lvl5pPr>
              <a:defRPr sz="2135">
                <a:solidFill>
                  <a:schemeClr val="tx1"/>
                </a:solidFill>
              </a:defRPr>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6193368" y="1316765"/>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8" y="1988840"/>
            <a:ext cx="5389033" cy="4137323"/>
          </a:xfrm>
        </p:spPr>
        <p:txBody>
          <a:bodyPr/>
          <a:lstStyle>
            <a:lvl1pPr>
              <a:defRPr sz="3200">
                <a:solidFill>
                  <a:schemeClr val="tx1"/>
                </a:solidFill>
              </a:defRPr>
            </a:lvl1pPr>
            <a:lvl2pPr>
              <a:defRPr sz="2665">
                <a:solidFill>
                  <a:schemeClr val="tx1"/>
                </a:solidFill>
              </a:defRPr>
            </a:lvl2pPr>
            <a:lvl3pPr>
              <a:defRPr sz="2400">
                <a:solidFill>
                  <a:schemeClr val="tx1"/>
                </a:solidFill>
              </a:defRPr>
            </a:lvl3pPr>
            <a:lvl4pPr>
              <a:defRPr sz="2135">
                <a:solidFill>
                  <a:schemeClr val="tx1"/>
                </a:solidFill>
              </a:defRPr>
            </a:lvl4pPr>
            <a:lvl5pPr>
              <a:defRPr sz="2135">
                <a:solidFill>
                  <a:schemeClr val="tx1"/>
                </a:solidFill>
              </a:defRPr>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3392" y="1220755"/>
            <a:ext cx="4011084" cy="874019"/>
          </a:xfrm>
        </p:spPr>
        <p:txBody>
          <a:bodyPr anchor="b"/>
          <a:lstStyle>
            <a:lvl1pPr algn="l">
              <a:defRPr sz="2665" b="0">
                <a:solidFill>
                  <a:srgbClr val="33A6D9"/>
                </a:solidFill>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766733" y="1220755"/>
            <a:ext cx="6815667" cy="4905409"/>
          </a:xfrm>
        </p:spPr>
        <p:txBody>
          <a:bodyPr>
            <a:normAutofit/>
          </a:bodyPr>
          <a:lstStyle>
            <a:lvl1pPr>
              <a:defRPr sz="3200"/>
            </a:lvl1pPr>
            <a:lvl2pPr>
              <a:defRPr sz="2665"/>
            </a:lvl2pPr>
            <a:lvl3pPr>
              <a:defRPr sz="2400"/>
            </a:lvl3pPr>
            <a:lvl4pPr>
              <a:defRPr sz="2135"/>
            </a:lvl4pPr>
            <a:lvl5pPr>
              <a:defRPr sz="213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609601" y="2084851"/>
            <a:ext cx="4011084" cy="4041313"/>
          </a:xfrm>
        </p:spPr>
        <p:txBody>
          <a:bodyPr>
            <a:normAutofit/>
          </a:bodyPr>
          <a:lstStyle>
            <a:lvl1pPr marL="0" indent="0">
              <a:buNone/>
              <a:defRPr sz="2135">
                <a:solidFill>
                  <a:schemeClr val="tx1"/>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3392" y="4800600"/>
            <a:ext cx="10849205" cy="566739"/>
          </a:xfrm>
        </p:spPr>
        <p:txBody>
          <a:bodyPr anchor="b"/>
          <a:lstStyle>
            <a:lvl1pPr algn="l">
              <a:defRPr sz="2665" b="1">
                <a:solidFill>
                  <a:srgbClr val="33A6D9"/>
                </a:solidFill>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623392" y="1316764"/>
            <a:ext cx="10849205" cy="3410809"/>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zh-CN" altLang="en-US"/>
              <a:t>单击图标添加图片</a:t>
            </a:r>
          </a:p>
        </p:txBody>
      </p:sp>
      <p:sp>
        <p:nvSpPr>
          <p:cNvPr id="4" name="文本占位符 3"/>
          <p:cNvSpPr>
            <a:spLocks noGrp="1"/>
          </p:cNvSpPr>
          <p:nvPr>
            <p:ph type="body" sz="half" idx="2"/>
          </p:nvPr>
        </p:nvSpPr>
        <p:spPr>
          <a:xfrm>
            <a:off x="623392" y="5367337"/>
            <a:ext cx="10849205" cy="804863"/>
          </a:xfrm>
        </p:spPr>
        <p:txBody>
          <a:bodyPr/>
          <a:lstStyle>
            <a:lvl1pPr marL="0" indent="0">
              <a:buNone/>
              <a:defRPr sz="1865">
                <a:solidFill>
                  <a:schemeClr val="tx1"/>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44000"/>
          </a:schemeClr>
        </a:solidFill>
        <a:effectLst/>
      </p:bgPr>
    </p:bg>
    <p:spTree>
      <p:nvGrpSpPr>
        <p:cNvPr id="1" name=""/>
        <p:cNvGrpSpPr/>
        <p:nvPr/>
      </p:nvGrpSpPr>
      <p:grpSpPr>
        <a:xfrm>
          <a:off x="0" y="0"/>
          <a:ext cx="0" cy="0"/>
          <a:chOff x="0" y="0"/>
          <a:chExt cx="0" cy="0"/>
        </a:xfrm>
      </p:grpSpPr>
      <p:sp>
        <p:nvSpPr>
          <p:cNvPr id="14" name="矩形 13"/>
          <p:cNvSpPr/>
          <p:nvPr userDrawn="1"/>
        </p:nvSpPr>
        <p:spPr>
          <a:xfrm>
            <a:off x="8496267" y="-11208"/>
            <a:ext cx="2592288" cy="978983"/>
          </a:xfrm>
          <a:custGeom>
            <a:avLst/>
            <a:gdLst>
              <a:gd name="connsiteX0" fmla="*/ 0 w 45719"/>
              <a:gd name="connsiteY0" fmla="*/ 0 h 936103"/>
              <a:gd name="connsiteX1" fmla="*/ 45719 w 45719"/>
              <a:gd name="connsiteY1" fmla="*/ 0 h 936103"/>
              <a:gd name="connsiteX2" fmla="*/ 45719 w 45719"/>
              <a:gd name="connsiteY2" fmla="*/ 936103 h 936103"/>
              <a:gd name="connsiteX3" fmla="*/ 0 w 45719"/>
              <a:gd name="connsiteY3" fmla="*/ 936103 h 936103"/>
              <a:gd name="connsiteX4" fmla="*/ 0 w 45719"/>
              <a:gd name="connsiteY4" fmla="*/ 0 h 936103"/>
              <a:gd name="connsiteX0-1" fmla="*/ 0 w 1376838"/>
              <a:gd name="connsiteY0-2" fmla="*/ 0 h 936103"/>
              <a:gd name="connsiteX1-3" fmla="*/ 45719 w 1376838"/>
              <a:gd name="connsiteY1-4" fmla="*/ 0 h 936103"/>
              <a:gd name="connsiteX2-5" fmla="*/ 1376838 w 1376838"/>
              <a:gd name="connsiteY2-6" fmla="*/ 731315 h 936103"/>
              <a:gd name="connsiteX3-7" fmla="*/ 0 w 1376838"/>
              <a:gd name="connsiteY3-8" fmla="*/ 936103 h 936103"/>
              <a:gd name="connsiteX4-9" fmla="*/ 0 w 1376838"/>
              <a:gd name="connsiteY4-10" fmla="*/ 0 h 936103"/>
              <a:gd name="connsiteX0-11" fmla="*/ 0 w 1376838"/>
              <a:gd name="connsiteY0-12" fmla="*/ 0 h 731315"/>
              <a:gd name="connsiteX1-13" fmla="*/ 45719 w 1376838"/>
              <a:gd name="connsiteY1-14" fmla="*/ 0 h 731315"/>
              <a:gd name="connsiteX2-15" fmla="*/ 1376838 w 1376838"/>
              <a:gd name="connsiteY2-16" fmla="*/ 731315 h 731315"/>
              <a:gd name="connsiteX3-17" fmla="*/ 1283493 w 1376838"/>
              <a:gd name="connsiteY3-18" fmla="*/ 728934 h 731315"/>
              <a:gd name="connsiteX4-19" fmla="*/ 0 w 1376838"/>
              <a:gd name="connsiteY4-20" fmla="*/ 0 h 731315"/>
              <a:gd name="connsiteX0-21" fmla="*/ 0 w 1376838"/>
              <a:gd name="connsiteY0-22" fmla="*/ 0 h 738459"/>
              <a:gd name="connsiteX1-23" fmla="*/ 45719 w 1376838"/>
              <a:gd name="connsiteY1-24" fmla="*/ 0 h 738459"/>
              <a:gd name="connsiteX2-25" fmla="*/ 1376838 w 1376838"/>
              <a:gd name="connsiteY2-26" fmla="*/ 731315 h 738459"/>
              <a:gd name="connsiteX3-27" fmla="*/ 1288256 w 1376838"/>
              <a:gd name="connsiteY3-28" fmla="*/ 738459 h 738459"/>
              <a:gd name="connsiteX4-29" fmla="*/ 0 w 1376838"/>
              <a:gd name="connsiteY4-30" fmla="*/ 0 h 738459"/>
              <a:gd name="connsiteX0-31" fmla="*/ 0 w 1386363"/>
              <a:gd name="connsiteY0-32" fmla="*/ 0 h 738459"/>
              <a:gd name="connsiteX1-33" fmla="*/ 45719 w 1386363"/>
              <a:gd name="connsiteY1-34" fmla="*/ 0 h 738459"/>
              <a:gd name="connsiteX2-35" fmla="*/ 1386363 w 1386363"/>
              <a:gd name="connsiteY2-36" fmla="*/ 731315 h 738459"/>
              <a:gd name="connsiteX3-37" fmla="*/ 1288256 w 1386363"/>
              <a:gd name="connsiteY3-38" fmla="*/ 738459 h 738459"/>
              <a:gd name="connsiteX4-39" fmla="*/ 0 w 1386363"/>
              <a:gd name="connsiteY4-40" fmla="*/ 0 h 738459"/>
              <a:gd name="connsiteX0-41" fmla="*/ 0 w 1376838"/>
              <a:gd name="connsiteY0-42" fmla="*/ 0 h 738459"/>
              <a:gd name="connsiteX1-43" fmla="*/ 45719 w 1376838"/>
              <a:gd name="connsiteY1-44" fmla="*/ 0 h 738459"/>
              <a:gd name="connsiteX2-45" fmla="*/ 1376838 w 1376838"/>
              <a:gd name="connsiteY2-46" fmla="*/ 736077 h 738459"/>
              <a:gd name="connsiteX3-47" fmla="*/ 1288256 w 1376838"/>
              <a:gd name="connsiteY3-48" fmla="*/ 738459 h 738459"/>
              <a:gd name="connsiteX4-49" fmla="*/ 0 w 1376838"/>
              <a:gd name="connsiteY4-50" fmla="*/ 0 h 738459"/>
              <a:gd name="connsiteX0-51" fmla="*/ 0 w 1386363"/>
              <a:gd name="connsiteY0-52" fmla="*/ 0 h 738459"/>
              <a:gd name="connsiteX1-53" fmla="*/ 45719 w 1386363"/>
              <a:gd name="connsiteY1-54" fmla="*/ 0 h 738459"/>
              <a:gd name="connsiteX2-55" fmla="*/ 1386363 w 1386363"/>
              <a:gd name="connsiteY2-56" fmla="*/ 736077 h 738459"/>
              <a:gd name="connsiteX3-57" fmla="*/ 1288256 w 1386363"/>
              <a:gd name="connsiteY3-58" fmla="*/ 738459 h 738459"/>
              <a:gd name="connsiteX4-59" fmla="*/ 0 w 1386363"/>
              <a:gd name="connsiteY4-60" fmla="*/ 0 h 738459"/>
              <a:gd name="connsiteX0-61" fmla="*/ 0 w 1400651"/>
              <a:gd name="connsiteY0-62" fmla="*/ 0 h 738459"/>
              <a:gd name="connsiteX1-63" fmla="*/ 60007 w 1400651"/>
              <a:gd name="connsiteY1-64" fmla="*/ 0 h 738459"/>
              <a:gd name="connsiteX2-65" fmla="*/ 1400651 w 1400651"/>
              <a:gd name="connsiteY2-66" fmla="*/ 736077 h 738459"/>
              <a:gd name="connsiteX3-67" fmla="*/ 1302544 w 1400651"/>
              <a:gd name="connsiteY3-68" fmla="*/ 738459 h 738459"/>
              <a:gd name="connsiteX4-69" fmla="*/ 0 w 1400651"/>
              <a:gd name="connsiteY4-70" fmla="*/ 0 h 738459"/>
              <a:gd name="connsiteX0-71" fmla="*/ 0 w 1433989"/>
              <a:gd name="connsiteY0-72" fmla="*/ 0 h 740840"/>
              <a:gd name="connsiteX1-73" fmla="*/ 93345 w 1433989"/>
              <a:gd name="connsiteY1-74" fmla="*/ 2381 h 740840"/>
              <a:gd name="connsiteX2-75" fmla="*/ 1433989 w 1433989"/>
              <a:gd name="connsiteY2-76" fmla="*/ 738458 h 740840"/>
              <a:gd name="connsiteX3-77" fmla="*/ 1335882 w 1433989"/>
              <a:gd name="connsiteY3-78" fmla="*/ 740840 h 740840"/>
              <a:gd name="connsiteX4-79" fmla="*/ 0 w 1433989"/>
              <a:gd name="connsiteY4-80" fmla="*/ 0 h 740840"/>
              <a:gd name="connsiteX0-81" fmla="*/ 0 w 1433989"/>
              <a:gd name="connsiteY0-82" fmla="*/ 0 h 738458"/>
              <a:gd name="connsiteX1-83" fmla="*/ 93345 w 1433989"/>
              <a:gd name="connsiteY1-84" fmla="*/ 2381 h 738458"/>
              <a:gd name="connsiteX2-85" fmla="*/ 1433989 w 1433989"/>
              <a:gd name="connsiteY2-86" fmla="*/ 738458 h 738458"/>
              <a:gd name="connsiteX3-87" fmla="*/ 1331119 w 1433989"/>
              <a:gd name="connsiteY3-88" fmla="*/ 733696 h 738458"/>
              <a:gd name="connsiteX4-89" fmla="*/ 0 w 1433989"/>
              <a:gd name="connsiteY4-90" fmla="*/ 0 h 738458"/>
              <a:gd name="connsiteX0-91" fmla="*/ 0 w 1433989"/>
              <a:gd name="connsiteY0-92" fmla="*/ 0 h 739947"/>
              <a:gd name="connsiteX1-93" fmla="*/ 93345 w 1433989"/>
              <a:gd name="connsiteY1-94" fmla="*/ 2381 h 739947"/>
              <a:gd name="connsiteX2-95" fmla="*/ 1433989 w 1433989"/>
              <a:gd name="connsiteY2-96" fmla="*/ 738458 h 739947"/>
              <a:gd name="connsiteX3-97" fmla="*/ 1322105 w 1433989"/>
              <a:gd name="connsiteY3-98" fmla="*/ 739451 h 739947"/>
              <a:gd name="connsiteX4-99" fmla="*/ 1331119 w 1433989"/>
              <a:gd name="connsiteY4-100" fmla="*/ 733696 h 739947"/>
              <a:gd name="connsiteX5" fmla="*/ 0 w 1433989"/>
              <a:gd name="connsiteY5" fmla="*/ 0 h 739947"/>
              <a:gd name="connsiteX0-101" fmla="*/ 0 w 1595914"/>
              <a:gd name="connsiteY0-102" fmla="*/ 794 h 737566"/>
              <a:gd name="connsiteX1-103" fmla="*/ 255270 w 1595914"/>
              <a:gd name="connsiteY1-104" fmla="*/ 0 h 737566"/>
              <a:gd name="connsiteX2-105" fmla="*/ 1595914 w 1595914"/>
              <a:gd name="connsiteY2-106" fmla="*/ 736077 h 737566"/>
              <a:gd name="connsiteX3-107" fmla="*/ 1484030 w 1595914"/>
              <a:gd name="connsiteY3-108" fmla="*/ 737070 h 737566"/>
              <a:gd name="connsiteX4-109" fmla="*/ 1493044 w 1595914"/>
              <a:gd name="connsiteY4-110" fmla="*/ 731315 h 737566"/>
              <a:gd name="connsiteX5-111" fmla="*/ 0 w 1595914"/>
              <a:gd name="connsiteY5-112" fmla="*/ 794 h 737566"/>
              <a:gd name="connsiteX0-113" fmla="*/ 0 w 1595914"/>
              <a:gd name="connsiteY0-114" fmla="*/ 794 h 737566"/>
              <a:gd name="connsiteX1-115" fmla="*/ 255270 w 1595914"/>
              <a:gd name="connsiteY1-116" fmla="*/ 0 h 737566"/>
              <a:gd name="connsiteX2-117" fmla="*/ 1595914 w 1595914"/>
              <a:gd name="connsiteY2-118" fmla="*/ 736077 h 737566"/>
              <a:gd name="connsiteX3-119" fmla="*/ 1484030 w 1595914"/>
              <a:gd name="connsiteY3-120" fmla="*/ 737070 h 737566"/>
              <a:gd name="connsiteX4-121" fmla="*/ 1273969 w 1595914"/>
              <a:gd name="connsiteY4-122" fmla="*/ 734490 h 737566"/>
              <a:gd name="connsiteX5-123" fmla="*/ 0 w 1595914"/>
              <a:gd name="connsiteY5-124" fmla="*/ 794 h 737566"/>
              <a:gd name="connsiteX0-125" fmla="*/ 0 w 1595914"/>
              <a:gd name="connsiteY0-126" fmla="*/ 794 h 737665"/>
              <a:gd name="connsiteX1-127" fmla="*/ 255270 w 1595914"/>
              <a:gd name="connsiteY1-128" fmla="*/ 0 h 737665"/>
              <a:gd name="connsiteX2-129" fmla="*/ 1595914 w 1595914"/>
              <a:gd name="connsiteY2-130" fmla="*/ 736077 h 737665"/>
              <a:gd name="connsiteX3-131" fmla="*/ 1484030 w 1595914"/>
              <a:gd name="connsiteY3-132" fmla="*/ 737070 h 737665"/>
              <a:gd name="connsiteX4-133" fmla="*/ 1302544 w 1595914"/>
              <a:gd name="connsiteY4-134" fmla="*/ 737665 h 737665"/>
              <a:gd name="connsiteX5-135" fmla="*/ 0 w 1595914"/>
              <a:gd name="connsiteY5-136" fmla="*/ 794 h 7376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1" y="connsiteY5-112"/>
              </a:cxn>
            </a:cxnLst>
            <a:rect l="l" t="t" r="r" b="b"/>
            <a:pathLst>
              <a:path w="1595914" h="737665">
                <a:moveTo>
                  <a:pt x="0" y="794"/>
                </a:moveTo>
                <a:lnTo>
                  <a:pt x="255270" y="0"/>
                </a:lnTo>
                <a:lnTo>
                  <a:pt x="1595914" y="736077"/>
                </a:lnTo>
                <a:cubicBezTo>
                  <a:pt x="1564176" y="734027"/>
                  <a:pt x="1515768" y="739120"/>
                  <a:pt x="1484030" y="737070"/>
                </a:cubicBezTo>
                <a:lnTo>
                  <a:pt x="1302544" y="737665"/>
                </a:lnTo>
                <a:lnTo>
                  <a:pt x="0" y="794"/>
                </a:lnTo>
                <a:close/>
              </a:path>
            </a:pathLst>
          </a:cu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直角三角形 10"/>
          <p:cNvSpPr/>
          <p:nvPr userDrawn="1"/>
        </p:nvSpPr>
        <p:spPr>
          <a:xfrm rot="10800000">
            <a:off x="8880308" y="-27383"/>
            <a:ext cx="3337580" cy="1508787"/>
          </a:xfrm>
          <a:custGeom>
            <a:avLst/>
            <a:gdLst>
              <a:gd name="connsiteX0" fmla="*/ 0 w 2808312"/>
              <a:gd name="connsiteY0" fmla="*/ 1131590 h 1131590"/>
              <a:gd name="connsiteX1" fmla="*/ 0 w 2808312"/>
              <a:gd name="connsiteY1" fmla="*/ 0 h 1131590"/>
              <a:gd name="connsiteX2" fmla="*/ 2808312 w 2808312"/>
              <a:gd name="connsiteY2" fmla="*/ 1131590 h 1131590"/>
              <a:gd name="connsiteX3" fmla="*/ 0 w 2808312"/>
              <a:gd name="connsiteY3" fmla="*/ 1131590 h 1131590"/>
              <a:gd name="connsiteX0-1" fmla="*/ 0 w 2390022"/>
              <a:gd name="connsiteY0-2" fmla="*/ 1131590 h 1131590"/>
              <a:gd name="connsiteX1-3" fmla="*/ 0 w 2390022"/>
              <a:gd name="connsiteY1-4" fmla="*/ 0 h 1131590"/>
              <a:gd name="connsiteX2-5" fmla="*/ 2390022 w 2390022"/>
              <a:gd name="connsiteY2-6" fmla="*/ 1121862 h 1131590"/>
              <a:gd name="connsiteX3-7" fmla="*/ 0 w 2390022"/>
              <a:gd name="connsiteY3-8" fmla="*/ 1131590 h 1131590"/>
              <a:gd name="connsiteX0-9" fmla="*/ 0 w 2681852"/>
              <a:gd name="connsiteY0-10" fmla="*/ 1131590 h 1131590"/>
              <a:gd name="connsiteX1-11" fmla="*/ 0 w 2681852"/>
              <a:gd name="connsiteY1-12" fmla="*/ 0 h 1131590"/>
              <a:gd name="connsiteX2-13" fmla="*/ 2681852 w 2681852"/>
              <a:gd name="connsiteY2-14" fmla="*/ 1131589 h 1131590"/>
              <a:gd name="connsiteX3-15" fmla="*/ 0 w 2681852"/>
              <a:gd name="connsiteY3-16" fmla="*/ 1131590 h 1131590"/>
              <a:gd name="connsiteX0-17" fmla="*/ 0 w 2351112"/>
              <a:gd name="connsiteY0-18" fmla="*/ 1131590 h 1131590"/>
              <a:gd name="connsiteX1-19" fmla="*/ 0 w 2351112"/>
              <a:gd name="connsiteY1-20" fmla="*/ 0 h 1131590"/>
              <a:gd name="connsiteX2-21" fmla="*/ 2351112 w 2351112"/>
              <a:gd name="connsiteY2-22" fmla="*/ 1102406 h 1131590"/>
              <a:gd name="connsiteX3-23" fmla="*/ 0 w 2351112"/>
              <a:gd name="connsiteY3-24" fmla="*/ 1131590 h 1131590"/>
              <a:gd name="connsiteX0-25" fmla="*/ 0 w 2399750"/>
              <a:gd name="connsiteY0-26" fmla="*/ 1131590 h 1131590"/>
              <a:gd name="connsiteX1-27" fmla="*/ 0 w 2399750"/>
              <a:gd name="connsiteY1-28" fmla="*/ 0 h 1131590"/>
              <a:gd name="connsiteX2-29" fmla="*/ 2399750 w 2399750"/>
              <a:gd name="connsiteY2-30" fmla="*/ 1112133 h 1131590"/>
              <a:gd name="connsiteX3-31" fmla="*/ 0 w 2399750"/>
              <a:gd name="connsiteY3-32" fmla="*/ 1131590 h 1131590"/>
              <a:gd name="connsiteX0-33" fmla="*/ 0 w 2399750"/>
              <a:gd name="connsiteY0-34" fmla="*/ 1131590 h 1131590"/>
              <a:gd name="connsiteX1-35" fmla="*/ 0 w 2399750"/>
              <a:gd name="connsiteY1-36" fmla="*/ 0 h 1131590"/>
              <a:gd name="connsiteX2-37" fmla="*/ 2399750 w 2399750"/>
              <a:gd name="connsiteY2-38" fmla="*/ 1119277 h 1131590"/>
              <a:gd name="connsiteX3-39" fmla="*/ 0 w 2399750"/>
              <a:gd name="connsiteY3-40" fmla="*/ 1131590 h 1131590"/>
              <a:gd name="connsiteX0-41" fmla="*/ 0 w 2399750"/>
              <a:gd name="connsiteY0-42" fmla="*/ 1131590 h 1131590"/>
              <a:gd name="connsiteX1-43" fmla="*/ 0 w 2399750"/>
              <a:gd name="connsiteY1-44" fmla="*/ 0 h 1131590"/>
              <a:gd name="connsiteX2-45" fmla="*/ 2399750 w 2399750"/>
              <a:gd name="connsiteY2-46" fmla="*/ 1126421 h 1131590"/>
              <a:gd name="connsiteX3-47" fmla="*/ 0 w 2399750"/>
              <a:gd name="connsiteY3-48" fmla="*/ 1131590 h 1131590"/>
              <a:gd name="connsiteX0-49" fmla="*/ 0 w 2071137"/>
              <a:gd name="connsiteY0-50" fmla="*/ 1131590 h 1131590"/>
              <a:gd name="connsiteX1-51" fmla="*/ 0 w 2071137"/>
              <a:gd name="connsiteY1-52" fmla="*/ 0 h 1131590"/>
              <a:gd name="connsiteX2-53" fmla="*/ 2071137 w 2071137"/>
              <a:gd name="connsiteY2-54" fmla="*/ 1124039 h 1131590"/>
              <a:gd name="connsiteX3-55" fmla="*/ 0 w 2071137"/>
              <a:gd name="connsiteY3-56" fmla="*/ 1131590 h 1131590"/>
            </a:gdLst>
            <a:ahLst/>
            <a:cxnLst>
              <a:cxn ang="0">
                <a:pos x="connsiteX0-1" y="connsiteY0-2"/>
              </a:cxn>
              <a:cxn ang="0">
                <a:pos x="connsiteX1-3" y="connsiteY1-4"/>
              </a:cxn>
              <a:cxn ang="0">
                <a:pos x="connsiteX2-5" y="connsiteY2-6"/>
              </a:cxn>
              <a:cxn ang="0">
                <a:pos x="connsiteX3-7" y="connsiteY3-8"/>
              </a:cxn>
            </a:cxnLst>
            <a:rect l="l" t="t" r="r" b="b"/>
            <a:pathLst>
              <a:path w="2071137" h="1131590">
                <a:moveTo>
                  <a:pt x="0" y="1131590"/>
                </a:moveTo>
                <a:lnTo>
                  <a:pt x="0" y="0"/>
                </a:lnTo>
                <a:lnTo>
                  <a:pt x="2071137" y="1124039"/>
                </a:lnTo>
                <a:lnTo>
                  <a:pt x="0" y="1131590"/>
                </a:lnTo>
                <a:close/>
              </a:path>
            </a:pathLst>
          </a:custGeom>
          <a:solidFill>
            <a:srgbClr val="083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标题占位符 1"/>
          <p:cNvSpPr>
            <a:spLocks noGrp="1"/>
          </p:cNvSpPr>
          <p:nvPr>
            <p:ph type="title"/>
          </p:nvPr>
        </p:nvSpPr>
        <p:spPr>
          <a:xfrm>
            <a:off x="431369" y="93001"/>
            <a:ext cx="8736972" cy="768648"/>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31371" y="1220755"/>
            <a:ext cx="11151029" cy="490540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31371"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30820CF-B880-4189-942D-D702A7CBA730}" type="datetimeFigureOut">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Friday</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C913308-F349-4B6D-A68A-DD1791B4A57B}" type="slidenum">
              <a:rPr kumimoji="0" lang="zh-CN" altLang="en-US" sz="16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6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8" name="矩形 7"/>
          <p:cNvSpPr/>
          <p:nvPr userDrawn="1"/>
        </p:nvSpPr>
        <p:spPr>
          <a:xfrm>
            <a:off x="0" y="967775"/>
            <a:ext cx="12240683" cy="60959"/>
          </a:xfrm>
          <a:prstGeom prst="rect">
            <a:avLst/>
          </a:prstGeom>
          <a:solidFill>
            <a:srgbClr val="33A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7" name="图片 6" descr="视频LOGO1"/>
          <p:cNvPicPr>
            <a:picLocks noChangeAspect="1"/>
          </p:cNvPicPr>
          <p:nvPr userDrawn="1"/>
        </p:nvPicPr>
        <p:blipFill>
          <a:blip r:embed="rId41"/>
          <a:stretch>
            <a:fillRect/>
          </a:stretch>
        </p:blipFill>
        <p:spPr>
          <a:xfrm>
            <a:off x="10643447" y="107527"/>
            <a:ext cx="1165860" cy="6561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xStyles>
    <p:titleStyle>
      <a:lvl1pPr algn="l" defTabSz="1219200" rtl="0" eaLnBrk="1" latinLnBrk="0" hangingPunct="1">
        <a:spcBef>
          <a:spcPct val="0"/>
        </a:spcBef>
        <a:buNone/>
        <a:defRPr sz="4265" kern="1200">
          <a:solidFill>
            <a:schemeClr val="tx1"/>
          </a:solidFill>
          <a:latin typeface="+mj-lt"/>
          <a:ea typeface="+mj-ea"/>
          <a:cs typeface="+mj-cs"/>
        </a:defRPr>
      </a:lvl1pPr>
    </p:titleStyle>
    <p:bodyStyle>
      <a:lvl1pPr marL="457200" indent="-457200" algn="l" defTabSz="1219200" rtl="0" eaLnBrk="1" latinLnBrk="0" hangingPunct="1">
        <a:spcBef>
          <a:spcPts val="130"/>
        </a:spcBef>
        <a:buSzPct val="70000"/>
        <a:buFont typeface="Wingdings" panose="05000000000000000000" pitchFamily="2" charset="2"/>
        <a:buChar char="l"/>
        <a:defRPr sz="3735" kern="1200">
          <a:solidFill>
            <a:srgbClr val="2596C9"/>
          </a:solidFill>
          <a:effectLst/>
          <a:latin typeface="+mn-lt"/>
          <a:ea typeface="+mn-ea"/>
          <a:cs typeface="+mn-cs"/>
        </a:defRPr>
      </a:lvl1pPr>
      <a:lvl2pPr marL="990600" indent="-381000" algn="l" defTabSz="1219200" rtl="0" eaLnBrk="1" latinLnBrk="0" hangingPunct="1">
        <a:spcBef>
          <a:spcPts val="130"/>
        </a:spcBef>
        <a:buSzPct val="70000"/>
        <a:buFont typeface="Wingdings" panose="05000000000000000000" pitchFamily="2" charset="2"/>
        <a:buChar char="u"/>
        <a:defRPr sz="3200" kern="1200">
          <a:solidFill>
            <a:schemeClr val="tx1"/>
          </a:solidFill>
          <a:latin typeface="+mn-lt"/>
          <a:ea typeface="+mn-ea"/>
          <a:cs typeface="+mn-cs"/>
        </a:defRPr>
      </a:lvl2pPr>
      <a:lvl3pPr marL="1524000" indent="-304800" algn="l" defTabSz="1219200" rtl="0" eaLnBrk="1" latinLnBrk="0" hangingPunct="1">
        <a:spcBef>
          <a:spcPts val="130"/>
        </a:spcBef>
        <a:buSzPct val="70000"/>
        <a:buFont typeface="Wingdings" panose="05000000000000000000" pitchFamily="2" charset="2"/>
        <a:buChar char="p"/>
        <a:defRPr sz="2665" kern="1200">
          <a:solidFill>
            <a:schemeClr val="tx1"/>
          </a:solidFill>
          <a:latin typeface="+mn-lt"/>
          <a:ea typeface="+mn-ea"/>
          <a:cs typeface="+mn-cs"/>
        </a:defRPr>
      </a:lvl3pPr>
      <a:lvl4pPr marL="2133600" indent="-304800" algn="l" defTabSz="1219200" rtl="0" eaLnBrk="1" latinLnBrk="0" hangingPunct="1">
        <a:spcBef>
          <a:spcPts val="130"/>
        </a:spcBef>
        <a:buSzPct val="70000"/>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spcBef>
          <a:spcPts val="130"/>
        </a:spcBef>
        <a:buSzPct val="70000"/>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15677" y="3254003"/>
            <a:ext cx="7360639" cy="769441"/>
          </a:xfrm>
          <a:prstGeom prst="rect">
            <a:avLst/>
          </a:prstGeom>
          <a:noFill/>
        </p:spPr>
        <p:txBody>
          <a:bodyPr wrap="square">
            <a:spAutoFit/>
          </a:bodyPr>
          <a:lstStyle/>
          <a:p>
            <a:pPr algn="ctr"/>
            <a:r>
              <a:rPr lang="zh-CN" altLang="en-US" sz="4400" b="1" dirty="0">
                <a:latin typeface="微软雅黑" panose="020B0503020204020204" charset="-122"/>
                <a:ea typeface="微软雅黑" panose="020B0503020204020204" charset="-122"/>
              </a:rPr>
              <a:t>实战机器学习经典预测算法</a:t>
            </a:r>
            <a:endParaRPr lang="en-US" altLang="zh-CN" sz="4400" b="1" dirty="0">
              <a:latin typeface="微软雅黑" panose="020B0503020204020204" charset="-122"/>
              <a:ea typeface="微软雅黑" panose="020B0503020204020204" charset="-122"/>
            </a:endParaRPr>
          </a:p>
        </p:txBody>
      </p:sp>
      <p:sp>
        <p:nvSpPr>
          <p:cNvPr id="9" name="文本框 8"/>
          <p:cNvSpPr txBox="1"/>
          <p:nvPr/>
        </p:nvSpPr>
        <p:spPr>
          <a:xfrm>
            <a:off x="4157003" y="1762733"/>
            <a:ext cx="3877985" cy="461665"/>
          </a:xfrm>
          <a:prstGeom prst="rect">
            <a:avLst/>
          </a:prstGeom>
          <a:noFill/>
        </p:spPr>
        <p:txBody>
          <a:bodyPr wrap="none" rtlCol="0">
            <a:spAutoFit/>
          </a:bodyPr>
          <a:lstStyle/>
          <a:p>
            <a:pPr algn="ct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实战机器学习应用开发</a:t>
            </a:r>
            <a:r>
              <a:rPr lang="en-US" altLang="zh-CN" sz="2400" dirty="0">
                <a:latin typeface="微软雅黑" panose="020B0503020204020204" charset="-122"/>
                <a:ea typeface="微软雅黑" panose="020B0503020204020204" charset="-122"/>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6" y="1652936"/>
            <a:ext cx="8221663" cy="1776064"/>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314156" y="1704434"/>
            <a:ext cx="7828168" cy="1477328"/>
          </a:xfrm>
          <a:prstGeom prst="rect">
            <a:avLst/>
          </a:prstGeom>
        </p:spPr>
        <p:txBody>
          <a:bodyPr wrap="square">
            <a:spAutoFit/>
          </a:bodyPr>
          <a:lstStyle/>
          <a:p>
            <a:r>
              <a:rPr lang="zh-CN" altLang="en-US">
                <a:latin typeface="微软雅黑" panose="020B0503020204020204" charset="-122"/>
                <a:ea typeface="微软雅黑" panose="020B0503020204020204" charset="-122"/>
              </a:rPr>
              <a:t>   在</a:t>
            </a:r>
            <a:r>
              <a:rPr lang="zh-CN" altLang="en-US" b="1">
                <a:latin typeface="微软雅黑" panose="020B0503020204020204" charset="-122"/>
                <a:ea typeface="微软雅黑" panose="020B0503020204020204" charset="-122"/>
              </a:rPr>
              <a:t>线性回归 </a:t>
            </a:r>
            <a:r>
              <a:rPr lang="zh-CN" altLang="en-US">
                <a:latin typeface="微软雅黑" panose="020B0503020204020204" charset="-122"/>
                <a:ea typeface="微软雅黑" panose="020B0503020204020204" charset="-122"/>
              </a:rPr>
              <a:t>问题中，我们最常用的是 </a:t>
            </a:r>
            <a:r>
              <a:rPr lang="zh-CN" altLang="en-US" b="1">
                <a:latin typeface="微软雅黑" panose="020B0503020204020204" charset="-122"/>
                <a:ea typeface="微软雅黑" panose="020B0503020204020204" charset="-122"/>
              </a:rPr>
              <a:t>皮尔逊相关系数</a:t>
            </a:r>
            <a:r>
              <a:rPr lang="zh-CN" altLang="en-US">
                <a:latin typeface="微软雅黑" panose="020B0503020204020204" charset="-122"/>
                <a:ea typeface="微软雅黑" panose="020B0503020204020204" charset="-122"/>
              </a:rPr>
              <a:t>，下图给出了皮尔逊相关系数的计算方法，以及不同的相关系数值对应的相关关系示意。皮尔逊相关系数的值在</a:t>
            </a:r>
            <a:r>
              <a:rPr lang="en-US" altLang="zh-CN" b="1">
                <a:latin typeface="微软雅黑" panose="020B0503020204020204" charset="-122"/>
                <a:ea typeface="微软雅黑" panose="020B0503020204020204" charset="-122"/>
              </a:rPr>
              <a:t>-1~1</a:t>
            </a:r>
            <a:r>
              <a:rPr lang="zh-CN" altLang="en-US">
                <a:latin typeface="微软雅黑" panose="020B0503020204020204" charset="-122"/>
                <a:ea typeface="微软雅黑" panose="020B0503020204020204" charset="-122"/>
              </a:rPr>
              <a:t>之间，</a:t>
            </a:r>
            <a:r>
              <a:rPr lang="zh-CN" altLang="en-US" b="1">
                <a:latin typeface="微软雅黑" panose="020B0503020204020204" charset="-122"/>
                <a:ea typeface="微软雅黑" panose="020B0503020204020204" charset="-122"/>
              </a:rPr>
              <a:t>正数表示正相关</a:t>
            </a:r>
            <a:r>
              <a:rPr lang="zh-CN" altLang="en-US">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负数表示负相关</a:t>
            </a:r>
            <a:r>
              <a:rPr lang="zh-CN" altLang="en-US">
                <a:latin typeface="微软雅黑" panose="020B0503020204020204" charset="-122"/>
                <a:ea typeface="微软雅黑" panose="020B0503020204020204" charset="-122"/>
              </a:rPr>
              <a:t>，</a:t>
            </a:r>
            <a:r>
              <a:rPr lang="en-US" altLang="zh-CN" b="1">
                <a:latin typeface="微软雅黑" panose="020B0503020204020204" charset="-122"/>
                <a:ea typeface="微软雅黑" panose="020B0503020204020204" charset="-122"/>
              </a:rPr>
              <a:t>1</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-1</a:t>
            </a:r>
            <a:r>
              <a:rPr lang="zh-CN" altLang="en-US" b="1">
                <a:latin typeface="微软雅黑" panose="020B0503020204020204" charset="-122"/>
                <a:ea typeface="微软雅黑" panose="020B0503020204020204" charset="-122"/>
              </a:rPr>
              <a:t>表示绝对相关</a:t>
            </a:r>
            <a:r>
              <a:rPr lang="zh-CN" altLang="en-US">
                <a:latin typeface="微软雅黑" panose="020B0503020204020204" charset="-122"/>
                <a:ea typeface="微软雅黑" panose="020B0503020204020204" charset="-122"/>
              </a:rPr>
              <a:t>，就是说</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完全落在一条直线上，这样的情况在机器学习中往往没有意义。</a:t>
            </a: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58288" y="3181762"/>
            <a:ext cx="1958498"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皮尔逊相关系数</a:t>
            </a:r>
          </a:p>
        </p:txBody>
      </p:sp>
      <p:sp>
        <p:nvSpPr>
          <p:cNvPr id="8" name="矩形 7"/>
          <p:cNvSpPr/>
          <p:nvPr/>
        </p:nvSpPr>
        <p:spPr>
          <a:xfrm>
            <a:off x="189880" y="1204481"/>
            <a:ext cx="426591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a:t>
            </a:r>
            <a:r>
              <a:rPr lang="en-US" altLang="zh-CN" b="1">
                <a:latin typeface="微软雅黑" panose="020B0503020204020204" charset="-122"/>
                <a:ea typeface="微软雅黑" panose="020B0503020204020204" charset="-122"/>
              </a:rPr>
              <a:t>3/8</a:t>
            </a:r>
            <a:r>
              <a:rPr lang="zh-CN" altLang="en-US" b="1">
                <a:latin typeface="微软雅黑" panose="020B0503020204020204" charset="-122"/>
                <a:ea typeface="微软雅黑" panose="020B0503020204020204" charset="-122"/>
              </a:rPr>
              <a:t>）</a:t>
            </a:r>
          </a:p>
        </p:txBody>
      </p:sp>
      <p:pic>
        <p:nvPicPr>
          <p:cNvPr id="4" name="图片 3"/>
          <p:cNvPicPr>
            <a:picLocks noChangeAspect="1"/>
          </p:cNvPicPr>
          <p:nvPr/>
        </p:nvPicPr>
        <p:blipFill>
          <a:blip r:embed="rId2"/>
          <a:stretch>
            <a:fillRect/>
          </a:stretch>
        </p:blipFill>
        <p:spPr>
          <a:xfrm>
            <a:off x="3762374" y="2994893"/>
            <a:ext cx="6761852" cy="38632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749" y="1906073"/>
            <a:ext cx="8534330" cy="4008739"/>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58288" y="3181762"/>
            <a:ext cx="1958498"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最小二乘法</a:t>
            </a: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4/8</a:t>
            </a:r>
            <a:r>
              <a:rPr lang="zh-CN" altLang="en-US" b="1">
                <a:latin typeface="微软雅黑" panose="020B0503020204020204" charset="-122"/>
                <a:ea typeface="微软雅黑" panose="020B0503020204020204" charset="-122"/>
              </a:rPr>
              <a:t>）</a:t>
            </a:r>
          </a:p>
        </p:txBody>
      </p:sp>
      <p:pic>
        <p:nvPicPr>
          <p:cNvPr id="6" name="图片 5"/>
          <p:cNvPicPr>
            <a:picLocks noChangeAspect="1"/>
          </p:cNvPicPr>
          <p:nvPr/>
        </p:nvPicPr>
        <p:blipFill>
          <a:blip r:embed="rId2"/>
          <a:stretch>
            <a:fillRect/>
          </a:stretch>
        </p:blipFill>
        <p:spPr>
          <a:xfrm>
            <a:off x="3523804" y="2081424"/>
            <a:ext cx="8310478" cy="36307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749" y="1906074"/>
            <a:ext cx="8534330" cy="2932754"/>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58288" y="3181762"/>
            <a:ext cx="1958498" cy="369332"/>
          </a:xfrm>
          <a:prstGeom prst="rect">
            <a:avLst/>
          </a:prstGeom>
          <a:noFill/>
        </p:spPr>
        <p:txBody>
          <a:bodyPr wrap="square" rtlCol="0">
            <a:spAutoFit/>
          </a:bodyPr>
          <a:lstStyle/>
          <a:p>
            <a:pPr algn="ctr"/>
            <a:r>
              <a:rPr lang="zh-CN" altLang="zh-CN" b="1"/>
              <a:t>损失函数</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5/8</a:t>
            </a:r>
            <a:r>
              <a:rPr lang="zh-CN" altLang="en-US" b="1">
                <a:latin typeface="微软雅黑" panose="020B0503020204020204" charset="-122"/>
                <a:ea typeface="微软雅黑" panose="020B0503020204020204" charset="-122"/>
              </a:rPr>
              <a:t>）</a:t>
            </a:r>
          </a:p>
        </p:txBody>
      </p:sp>
      <p:pic>
        <p:nvPicPr>
          <p:cNvPr id="4" name="图片 3"/>
          <p:cNvPicPr>
            <a:picLocks noChangeAspect="1"/>
          </p:cNvPicPr>
          <p:nvPr/>
        </p:nvPicPr>
        <p:blipFill>
          <a:blip r:embed="rId2"/>
          <a:stretch>
            <a:fillRect/>
          </a:stretch>
        </p:blipFill>
        <p:spPr>
          <a:xfrm>
            <a:off x="3571606" y="2132710"/>
            <a:ext cx="8168316" cy="24331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749" y="1573813"/>
            <a:ext cx="8534330" cy="4891381"/>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24803" y="3120094"/>
            <a:ext cx="1958498" cy="646331"/>
          </a:xfrm>
          <a:prstGeom prst="rect">
            <a:avLst/>
          </a:prstGeom>
          <a:noFill/>
        </p:spPr>
        <p:txBody>
          <a:bodyPr wrap="square" rtlCol="0">
            <a:spAutoFit/>
          </a:bodyPr>
          <a:lstStyle/>
          <a:p>
            <a:pPr algn="ctr"/>
            <a:r>
              <a:rPr lang="zh-CN" altLang="en-US" b="1"/>
              <a:t>梯度下降法求解参数（</a:t>
            </a:r>
            <a:r>
              <a:rPr lang="en-US" altLang="zh-CN" b="1"/>
              <a:t>1/2</a:t>
            </a:r>
            <a:r>
              <a:rPr lang="zh-CN" altLang="en-US" b="1"/>
              <a:t>）</a:t>
            </a: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6/8</a:t>
            </a:r>
            <a:r>
              <a:rPr lang="zh-CN" altLang="en-US" b="1">
                <a:latin typeface="微软雅黑" panose="020B0503020204020204" charset="-122"/>
                <a:ea typeface="微软雅黑" panose="020B0503020204020204" charset="-122"/>
              </a:rPr>
              <a:t>）</a:t>
            </a:r>
          </a:p>
        </p:txBody>
      </p:sp>
      <p:pic>
        <p:nvPicPr>
          <p:cNvPr id="6" name="图片 5"/>
          <p:cNvPicPr>
            <a:picLocks noChangeAspect="1"/>
          </p:cNvPicPr>
          <p:nvPr/>
        </p:nvPicPr>
        <p:blipFill>
          <a:blip r:embed="rId2"/>
          <a:stretch>
            <a:fillRect/>
          </a:stretch>
        </p:blipFill>
        <p:spPr>
          <a:xfrm>
            <a:off x="3505586" y="1712890"/>
            <a:ext cx="8234336" cy="45848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749" y="1573813"/>
            <a:ext cx="8534330" cy="4891381"/>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24803" y="3070690"/>
            <a:ext cx="1958498" cy="646331"/>
          </a:xfrm>
          <a:prstGeom prst="rect">
            <a:avLst/>
          </a:prstGeom>
          <a:noFill/>
        </p:spPr>
        <p:txBody>
          <a:bodyPr wrap="square" rtlCol="0">
            <a:spAutoFit/>
          </a:bodyPr>
          <a:lstStyle/>
          <a:p>
            <a:pPr algn="ctr"/>
            <a:r>
              <a:rPr lang="zh-CN" altLang="en-US" b="1"/>
              <a:t>梯度下降法求解参数（</a:t>
            </a:r>
            <a:r>
              <a:rPr lang="en-US" altLang="zh-CN" b="1"/>
              <a:t>2/2</a:t>
            </a:r>
            <a:r>
              <a:rPr lang="zh-CN" altLang="en-US" b="1"/>
              <a:t>）</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7/8</a:t>
            </a:r>
            <a:r>
              <a:rPr lang="zh-CN" altLang="en-US" b="1">
                <a:latin typeface="微软雅黑" panose="020B0503020204020204" charset="-122"/>
                <a:ea typeface="微软雅黑" panose="020B0503020204020204" charset="-122"/>
              </a:rPr>
              <a:t>）</a:t>
            </a:r>
          </a:p>
        </p:txBody>
      </p:sp>
      <p:pic>
        <p:nvPicPr>
          <p:cNvPr id="9" name="图片 8"/>
          <p:cNvPicPr>
            <a:picLocks noChangeAspect="1"/>
          </p:cNvPicPr>
          <p:nvPr/>
        </p:nvPicPr>
        <p:blipFill>
          <a:blip r:embed="rId2"/>
          <a:stretch>
            <a:fillRect/>
          </a:stretch>
        </p:blipFill>
        <p:spPr>
          <a:xfrm>
            <a:off x="3392016" y="1628735"/>
            <a:ext cx="8347906" cy="2307439"/>
          </a:xfrm>
          <a:prstGeom prst="rect">
            <a:avLst/>
          </a:prstGeom>
        </p:spPr>
      </p:pic>
      <p:pic>
        <p:nvPicPr>
          <p:cNvPr id="10" name="图片 9"/>
          <p:cNvPicPr>
            <a:picLocks noChangeAspect="1"/>
          </p:cNvPicPr>
          <p:nvPr/>
        </p:nvPicPr>
        <p:blipFill>
          <a:blip r:embed="rId3"/>
          <a:stretch>
            <a:fillRect/>
          </a:stretch>
        </p:blipFill>
        <p:spPr>
          <a:xfrm>
            <a:off x="3482821" y="4022852"/>
            <a:ext cx="4799210" cy="2279270"/>
          </a:xfrm>
          <a:prstGeom prst="rect">
            <a:avLst/>
          </a:prstGeom>
        </p:spPr>
      </p:pic>
      <p:sp>
        <p:nvSpPr>
          <p:cNvPr id="55" name="矩形 54"/>
          <p:cNvSpPr/>
          <p:nvPr/>
        </p:nvSpPr>
        <p:spPr>
          <a:xfrm>
            <a:off x="8641724" y="4441120"/>
            <a:ext cx="3072458" cy="1815882"/>
          </a:xfrm>
          <a:prstGeom prst="rect">
            <a:avLst/>
          </a:prstGeom>
          <a:ln w="28575">
            <a:solidFill>
              <a:schemeClr val="tx1"/>
            </a:solidFill>
            <a:prstDash val="lgDash"/>
          </a:ln>
        </p:spPr>
        <p:txBody>
          <a:bodyPr wrap="square">
            <a:spAutoFit/>
          </a:bodyPr>
          <a:lstStyle/>
          <a:p>
            <a:r>
              <a:rPr lang="zh-CN" altLang="en-US" sz="1600"/>
              <a:t>从上面的描述可以看出，梯度下降 </a:t>
            </a:r>
            <a:r>
              <a:rPr lang="zh-CN" altLang="en-US" sz="1600" b="1"/>
              <a:t>不一定 </a:t>
            </a:r>
            <a:r>
              <a:rPr lang="zh-CN" altLang="en-US" sz="1600"/>
              <a:t>能够找到 </a:t>
            </a:r>
            <a:r>
              <a:rPr lang="zh-CN" altLang="en-US" sz="1600" b="1"/>
              <a:t>全局的最优解</a:t>
            </a:r>
            <a:r>
              <a:rPr lang="zh-CN" altLang="en-US" sz="1600"/>
              <a:t>，有可能只是一个 </a:t>
            </a:r>
            <a:r>
              <a:rPr lang="zh-CN" altLang="en-US" sz="1600" b="1"/>
              <a:t>局部最优解</a:t>
            </a:r>
            <a:r>
              <a:rPr lang="zh-CN" altLang="en-US" sz="1600"/>
              <a:t>。</a:t>
            </a:r>
            <a:r>
              <a:rPr lang="en-US" altLang="zh-CN" sz="1600" b="1"/>
              <a:t>Sklearn </a:t>
            </a:r>
            <a:r>
              <a:rPr lang="zh-CN" altLang="en-US" sz="1600"/>
              <a:t>中有基于 </a:t>
            </a:r>
            <a:r>
              <a:rPr lang="zh-CN" altLang="en-US" sz="1600" b="1"/>
              <a:t>梯度下降优化算法的预测模型</a:t>
            </a:r>
            <a:r>
              <a:rPr lang="zh-CN" altLang="en-US" sz="1600"/>
              <a:t>，例如</a:t>
            </a:r>
            <a:r>
              <a:rPr lang="en-US" altLang="zh-CN" sz="1600" b="1"/>
              <a:t>linear_model.SGDClassifier</a:t>
            </a:r>
            <a:r>
              <a:rPr lang="zh-CN" altLang="en-US" sz="1600" b="1"/>
              <a:t>，</a:t>
            </a:r>
            <a:r>
              <a:rPr lang="zh-CN" altLang="en-US" sz="1600"/>
              <a:t>你不需要自己去实现它。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500" y="1573530"/>
            <a:ext cx="5982335" cy="4891405"/>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24803" y="3070690"/>
            <a:ext cx="1958498" cy="646331"/>
          </a:xfrm>
          <a:prstGeom prst="rect">
            <a:avLst/>
          </a:prstGeom>
          <a:noFill/>
        </p:spPr>
        <p:txBody>
          <a:bodyPr wrap="square" rtlCol="0">
            <a:spAutoFit/>
          </a:bodyPr>
          <a:lstStyle/>
          <a:p>
            <a:pPr algn="ctr"/>
            <a:r>
              <a:rPr lang="zh-CN" altLang="en-US" b="1"/>
              <a:t>梯度下降法求解参数（</a:t>
            </a:r>
            <a:r>
              <a:rPr lang="en-US" altLang="zh-CN" b="1"/>
              <a:t>2/2</a:t>
            </a:r>
            <a:r>
              <a:rPr lang="zh-CN" altLang="en-US" b="1"/>
              <a:t>）</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7/8</a:t>
            </a:r>
            <a:r>
              <a:rPr lang="zh-CN" altLang="en-US" b="1">
                <a:latin typeface="微软雅黑" panose="020B0503020204020204" charset="-122"/>
                <a:ea typeface="微软雅黑" panose="020B0503020204020204" charset="-122"/>
              </a:rPr>
              <a:t>）</a:t>
            </a:r>
          </a:p>
        </p:txBody>
      </p:sp>
      <p:pic>
        <p:nvPicPr>
          <p:cNvPr id="4" name="图片 3"/>
          <p:cNvPicPr>
            <a:picLocks noChangeAspect="1"/>
          </p:cNvPicPr>
          <p:nvPr/>
        </p:nvPicPr>
        <p:blipFill>
          <a:blip r:embed="rId2"/>
          <a:stretch>
            <a:fillRect/>
          </a:stretch>
        </p:blipFill>
        <p:spPr>
          <a:xfrm>
            <a:off x="3510915" y="1573530"/>
            <a:ext cx="5556250" cy="47142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对话气泡: 矩形 53"/>
          <p:cNvSpPr/>
          <p:nvPr/>
        </p:nvSpPr>
        <p:spPr>
          <a:xfrm>
            <a:off x="3365749" y="1573813"/>
            <a:ext cx="8534330" cy="3794977"/>
          </a:xfrm>
          <a:prstGeom prst="wedgeRectCallout">
            <a:avLst>
              <a:gd name="adj1" fmla="val -53882"/>
              <a:gd name="adj2" fmla="val 2903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30073" y="3105834"/>
            <a:ext cx="1566239" cy="646331"/>
          </a:xfrm>
          <a:prstGeom prst="rect">
            <a:avLst/>
          </a:prstGeom>
          <a:noFill/>
        </p:spPr>
        <p:txBody>
          <a:bodyPr wrap="square" rtlCol="0">
            <a:spAutoFit/>
          </a:bodyPr>
          <a:lstStyle/>
          <a:p>
            <a:pPr algn="ctr"/>
            <a:r>
              <a:rPr lang="zh-CN" altLang="en-US" b="1"/>
              <a:t>回归模型效果评估</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8/8</a:t>
            </a:r>
            <a:r>
              <a:rPr lang="zh-CN" altLang="en-US" b="1">
                <a:latin typeface="微软雅黑" panose="020B0503020204020204" charset="-122"/>
                <a:ea typeface="微软雅黑" panose="020B0503020204020204" charset="-122"/>
              </a:rPr>
              <a:t>）</a:t>
            </a:r>
          </a:p>
        </p:txBody>
      </p:sp>
      <p:sp>
        <p:nvSpPr>
          <p:cNvPr id="4" name="矩形 3"/>
          <p:cNvSpPr/>
          <p:nvPr/>
        </p:nvSpPr>
        <p:spPr>
          <a:xfrm>
            <a:off x="3618963" y="1999977"/>
            <a:ext cx="8120959" cy="2862322"/>
          </a:xfrm>
          <a:prstGeom prst="rect">
            <a:avLst/>
          </a:prstGeom>
        </p:spPr>
        <p:txBody>
          <a:bodyPr wrap="square">
            <a:spAutoFit/>
          </a:bodyPr>
          <a:lstStyle/>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损失函数如何定义，理论上模型就如何评估，因为模型拟合的目标就是为了让损失函数最小，所以 </a:t>
            </a:r>
            <a:r>
              <a:rPr lang="zh-CN" altLang="en-US" b="1">
                <a:latin typeface="微软雅黑" panose="020B0503020204020204" charset="-122"/>
                <a:ea typeface="微软雅黑" panose="020B0503020204020204" charset="-122"/>
              </a:rPr>
              <a:t>模型评估本质上就是看损失函数的值</a:t>
            </a:r>
            <a:r>
              <a:rPr lang="zh-CN" altLang="en-US">
                <a:latin typeface="微软雅黑" panose="020B0503020204020204" charset="-122"/>
                <a:ea typeface="微软雅黑" panose="020B0503020204020204" charset="-122"/>
              </a:rPr>
              <a:t>，我们经常把损失函数值称为 </a:t>
            </a:r>
            <a:r>
              <a:rPr lang="en-US" altLang="zh-CN" b="1">
                <a:latin typeface="微软雅黑" panose="020B0503020204020204" charset="-122"/>
                <a:ea typeface="微软雅黑" panose="020B0503020204020204" charset="-122"/>
              </a:rPr>
              <a:t>loss</a:t>
            </a:r>
            <a:r>
              <a:rPr lang="zh-CN" altLang="en-US">
                <a:latin typeface="微软雅黑" panose="020B0503020204020204" charset="-122"/>
                <a:ea typeface="微软雅黑" panose="020B0503020204020204" charset="-122"/>
              </a:rPr>
              <a:t>，哪一个模型的 </a:t>
            </a:r>
            <a:r>
              <a:rPr lang="en-US" altLang="zh-CN" b="1">
                <a:latin typeface="微软雅黑" panose="020B0503020204020204" charset="-122"/>
                <a:ea typeface="微软雅黑" panose="020B0503020204020204" charset="-122"/>
              </a:rPr>
              <a:t>loss </a:t>
            </a:r>
            <a:r>
              <a:rPr lang="zh-CN" altLang="en-US" b="1">
                <a:latin typeface="微软雅黑" panose="020B0503020204020204" charset="-122"/>
                <a:ea typeface="微软雅黑" panose="020B0503020204020204" charset="-122"/>
              </a:rPr>
              <a:t>最小</a:t>
            </a:r>
            <a:r>
              <a:rPr lang="zh-CN" altLang="en-US">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这个模型就是最好 </a:t>
            </a:r>
            <a:r>
              <a:rPr lang="zh-CN" altLang="en-US">
                <a:latin typeface="微软雅黑" panose="020B0503020204020204" charset="-122"/>
                <a:ea typeface="微软雅黑" panose="020B0503020204020204" charset="-122"/>
              </a:rPr>
              <a:t>的。</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当然，有时候我们也不是只看</a:t>
            </a:r>
            <a:r>
              <a:rPr lang="en-US" altLang="zh-CN">
                <a:latin typeface="微软雅黑" panose="020B0503020204020204" charset="-122"/>
                <a:ea typeface="微软雅黑" panose="020B0503020204020204" charset="-122"/>
              </a:rPr>
              <a:t>loss</a:t>
            </a:r>
            <a:r>
              <a:rPr lang="zh-CN" altLang="en-US">
                <a:latin typeface="微软雅黑" panose="020B0503020204020204" charset="-122"/>
                <a:ea typeface="微软雅黑" panose="020B0503020204020204" charset="-122"/>
              </a:rPr>
              <a:t>，因为如果</a:t>
            </a:r>
            <a:r>
              <a:rPr lang="zh-CN" altLang="en-US" b="1">
                <a:latin typeface="微软雅黑" panose="020B0503020204020204" charset="-122"/>
                <a:ea typeface="微软雅黑" panose="020B0503020204020204" charset="-122"/>
              </a:rPr>
              <a:t>缺乏参照</a:t>
            </a:r>
            <a:r>
              <a:rPr lang="zh-CN" altLang="en-US">
                <a:latin typeface="微软雅黑" panose="020B0503020204020204" charset="-122"/>
                <a:ea typeface="微软雅黑" panose="020B0503020204020204" charset="-122"/>
              </a:rPr>
              <a:t>，我们也不知道</a:t>
            </a:r>
            <a:r>
              <a:rPr lang="en-US" altLang="zh-CN">
                <a:latin typeface="微软雅黑" panose="020B0503020204020204" charset="-122"/>
                <a:ea typeface="微软雅黑" panose="020B0503020204020204" charset="-122"/>
              </a:rPr>
              <a:t>loss</a:t>
            </a:r>
            <a:r>
              <a:rPr lang="zh-CN" altLang="en-US">
                <a:latin typeface="微软雅黑" panose="020B0503020204020204" charset="-122"/>
                <a:ea typeface="微软雅黑" panose="020B0503020204020204" charset="-122"/>
              </a:rPr>
              <a:t>多小算好。这个时候往往我们需要一些  </a:t>
            </a:r>
            <a:r>
              <a:rPr lang="zh-CN" altLang="en-US" b="1">
                <a:latin typeface="微软雅黑" panose="020B0503020204020204" charset="-122"/>
                <a:ea typeface="微软雅黑" panose="020B0503020204020204" charset="-122"/>
              </a:rPr>
              <a:t>类似皮尔逊相关系数 </a:t>
            </a:r>
            <a:r>
              <a:rPr lang="zh-CN" altLang="en-US">
                <a:latin typeface="微软雅黑" panose="020B0503020204020204" charset="-122"/>
                <a:ea typeface="微软雅黑" panose="020B0503020204020204" charset="-122"/>
              </a:rPr>
              <a:t>这样的更加直观的 </a:t>
            </a:r>
            <a:r>
              <a:rPr lang="zh-CN" altLang="en-US" b="1">
                <a:latin typeface="微软雅黑" panose="020B0503020204020204" charset="-122"/>
                <a:ea typeface="微软雅黑" panose="020B0503020204020204" charset="-122"/>
              </a:rPr>
              <a:t>评估指标</a:t>
            </a:r>
            <a:r>
              <a:rPr lang="zh-CN" altLang="en-US">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回归模型评估 </a:t>
            </a:r>
            <a:r>
              <a:rPr lang="zh-CN" altLang="en-US">
                <a:latin typeface="微软雅黑" panose="020B0503020204020204" charset="-122"/>
                <a:ea typeface="微软雅黑" panose="020B0503020204020204" charset="-122"/>
              </a:rPr>
              <a:t>最常用的一个指标叫 </a:t>
            </a:r>
            <a:r>
              <a:rPr lang="zh-CN" altLang="en-US" b="1">
                <a:latin typeface="微软雅黑" panose="020B0503020204020204" charset="-122"/>
                <a:ea typeface="微软雅黑" panose="020B0503020204020204" charset="-122"/>
              </a:rPr>
              <a:t>决定系数 </a:t>
            </a:r>
            <a:r>
              <a:rPr lang="en-US" altLang="zh-CN" b="1">
                <a:latin typeface="微软雅黑" panose="020B0503020204020204" charset="-122"/>
                <a:ea typeface="微软雅黑" panose="020B0503020204020204" charset="-122"/>
              </a:rPr>
              <a:t>r2_score</a:t>
            </a:r>
            <a:r>
              <a:rPr lang="zh-CN" altLang="en-US">
                <a:latin typeface="微软雅黑" panose="020B0503020204020204" charset="-122"/>
                <a:ea typeface="微软雅黑" panose="020B0503020204020204" charset="-122"/>
              </a:rPr>
              <a:t>。关于预测模型的评估，我们后面会专门的讲解，这里暂不展开。</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630885" y="1250156"/>
            <a:ext cx="7495683" cy="3693319"/>
          </a:xfrm>
          <a:prstGeom prst="rect">
            <a:avLst/>
          </a:prstGeom>
        </p:spPr>
        <p:txBody>
          <a:bodyPr wrap="square">
            <a:spAutoFit/>
          </a:bodyPr>
          <a:lstStyle/>
          <a:p>
            <a:r>
              <a:rPr lang="zh-CN" altLang="en-US">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线性回归 </a:t>
            </a:r>
            <a:r>
              <a:rPr lang="zh-CN" altLang="en-US">
                <a:latin typeface="微软雅黑" panose="020B0503020204020204" charset="-122"/>
                <a:ea typeface="微软雅黑" panose="020B0503020204020204" charset="-122"/>
              </a:rPr>
              <a:t>是我们 </a:t>
            </a:r>
            <a:r>
              <a:rPr lang="zh-CN" altLang="en-US" b="1">
                <a:latin typeface="微软雅黑" panose="020B0503020204020204" charset="-122"/>
                <a:ea typeface="微软雅黑" panose="020B0503020204020204" charset="-122"/>
              </a:rPr>
              <a:t>第一个 </a:t>
            </a:r>
            <a:r>
              <a:rPr lang="zh-CN" altLang="en-US">
                <a:latin typeface="微软雅黑" panose="020B0503020204020204" charset="-122"/>
                <a:ea typeface="微软雅黑" panose="020B0503020204020204" charset="-122"/>
              </a:rPr>
              <a:t>讲解的 </a:t>
            </a:r>
            <a:r>
              <a:rPr lang="zh-CN" altLang="en-US" b="1">
                <a:latin typeface="微软雅黑" panose="020B0503020204020204" charset="-122"/>
                <a:ea typeface="微软雅黑" panose="020B0503020204020204" charset="-122"/>
              </a:rPr>
              <a:t>机器学习预测算法</a:t>
            </a:r>
            <a:r>
              <a:rPr lang="zh-CN" altLang="en-US">
                <a:latin typeface="微软雅黑" panose="020B0503020204020204" charset="-122"/>
                <a:ea typeface="微软雅黑" panose="020B0503020204020204" charset="-122"/>
              </a:rPr>
              <a:t>，也是第一次提到了</a:t>
            </a:r>
            <a:r>
              <a:rPr lang="zh-CN" altLang="en-US" b="1">
                <a:latin typeface="微软雅黑" panose="020B0503020204020204" charset="-122"/>
                <a:ea typeface="微软雅黑" panose="020B0503020204020204" charset="-122"/>
              </a:rPr>
              <a:t>监督学习 </a:t>
            </a:r>
            <a:r>
              <a:rPr lang="zh-CN" altLang="en-US">
                <a:latin typeface="微软雅黑" panose="020B0503020204020204" charset="-122"/>
                <a:ea typeface="微软雅黑" panose="020B0503020204020204" charset="-122"/>
              </a:rPr>
              <a:t>中非常重要的两个概念 </a:t>
            </a:r>
            <a:r>
              <a:rPr lang="zh-CN" altLang="en-US" b="1">
                <a:latin typeface="微软雅黑" panose="020B0503020204020204" charset="-122"/>
                <a:ea typeface="微软雅黑" panose="020B0503020204020204" charset="-122"/>
              </a:rPr>
              <a:t>损失函数 </a:t>
            </a:r>
            <a:r>
              <a:rPr lang="zh-CN" altLang="en-US">
                <a:latin typeface="微软雅黑" panose="020B0503020204020204" charset="-122"/>
                <a:ea typeface="微软雅黑" panose="020B0503020204020204" charset="-122"/>
              </a:rPr>
              <a:t>和 </a:t>
            </a:r>
            <a:r>
              <a:rPr lang="zh-CN" altLang="en-US" b="1">
                <a:latin typeface="微软雅黑" panose="020B0503020204020204" charset="-122"/>
                <a:ea typeface="微软雅黑" panose="020B0503020204020204" charset="-122"/>
              </a:rPr>
              <a:t>梯度下降</a:t>
            </a:r>
            <a:r>
              <a:rPr lang="zh-CN" altLang="en-US">
                <a:latin typeface="微软雅黑" panose="020B0503020204020204" charset="-122"/>
                <a:ea typeface="微软雅黑" panose="020B0503020204020204" charset="-122"/>
              </a:rPr>
              <a:t>。这里只是做了非常简短的描述，如果大家对它们有兴趣，可以再自行深入学习。简单对线性回归做一个总结：</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zh-CN" altLang="en-US" b="1">
                <a:latin typeface="微软雅黑" panose="020B0503020204020204" charset="-122"/>
                <a:ea typeface="微软雅黑" panose="020B0503020204020204" charset="-122"/>
              </a:rPr>
              <a:t>线性回归 </a:t>
            </a:r>
            <a:r>
              <a:rPr lang="zh-CN" altLang="en-US">
                <a:latin typeface="微软雅黑" panose="020B0503020204020204" charset="-122"/>
                <a:ea typeface="微软雅黑" panose="020B0503020204020204" charset="-122"/>
              </a:rPr>
              <a:t>研究的是 </a:t>
            </a: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之间的 </a:t>
            </a:r>
            <a:r>
              <a:rPr lang="zh-CN" altLang="en-US" b="1">
                <a:latin typeface="微软雅黑" panose="020B0503020204020204" charset="-122"/>
                <a:ea typeface="微软雅黑" panose="020B0503020204020204" charset="-122"/>
              </a:rPr>
              <a:t>线性关系</a:t>
            </a:r>
          </a:p>
          <a:p>
            <a:pPr marL="742950" lvl="1" indent="-285750">
              <a:buFont typeface="Arial" panose="020B0604020202020204" pitchFamily="34" charset="0"/>
              <a:buChar char="•"/>
            </a:pPr>
            <a:r>
              <a:rPr lang="zh-CN" altLang="en-US" b="1">
                <a:latin typeface="微软雅黑" panose="020B0503020204020204" charset="-122"/>
                <a:ea typeface="微软雅黑" panose="020B0503020204020204" charset="-122"/>
              </a:rPr>
              <a:t>线性回归 </a:t>
            </a:r>
            <a:r>
              <a:rPr lang="zh-CN" altLang="en-US">
                <a:latin typeface="微软雅黑" panose="020B0503020204020204" charset="-122"/>
                <a:ea typeface="微软雅黑" panose="020B0503020204020204" charset="-122"/>
              </a:rPr>
              <a:t>和 </a:t>
            </a:r>
            <a:r>
              <a:rPr lang="zh-CN" altLang="en-US" b="1">
                <a:latin typeface="微软雅黑" panose="020B0503020204020204" charset="-122"/>
                <a:ea typeface="微软雅黑" panose="020B0503020204020204" charset="-122"/>
              </a:rPr>
              <a:t>相关分析</a:t>
            </a:r>
            <a:r>
              <a:rPr lang="zh-CN" altLang="en-US">
                <a:latin typeface="微软雅黑" panose="020B0503020204020204" charset="-122"/>
                <a:ea typeface="微软雅黑" panose="020B0503020204020204" charset="-122"/>
              </a:rPr>
              <a:t> 有很强的关系，我们往往先通过相关分析发现 </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 </a:t>
            </a:r>
            <a:r>
              <a:rPr lang="zh-CN" altLang="en-US">
                <a:latin typeface="微软雅黑" panose="020B0503020204020204" charset="-122"/>
                <a:ea typeface="微软雅黑" panose="020B0503020204020204" charset="-122"/>
              </a:rPr>
              <a:t>有相关性之后再进行回归</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线性回归模型使用 </a:t>
            </a:r>
            <a:r>
              <a:rPr lang="zh-CN" altLang="en-US" b="1">
                <a:latin typeface="微软雅黑" panose="020B0503020204020204" charset="-122"/>
                <a:ea typeface="微软雅黑" panose="020B0503020204020204" charset="-122"/>
              </a:rPr>
              <a:t>最小二乘法 </a:t>
            </a:r>
            <a:r>
              <a:rPr lang="zh-CN" altLang="en-US">
                <a:latin typeface="微软雅黑" panose="020B0503020204020204" charset="-122"/>
                <a:ea typeface="微软雅黑" panose="020B0503020204020204" charset="-122"/>
              </a:rPr>
              <a:t>来估计参数值，也可以通过 </a:t>
            </a:r>
            <a:r>
              <a:rPr lang="zh-CN" altLang="en-US" b="1">
                <a:latin typeface="微软雅黑" panose="020B0503020204020204" charset="-122"/>
                <a:ea typeface="微软雅黑" panose="020B0503020204020204" charset="-122"/>
              </a:rPr>
              <a:t>损失函数</a:t>
            </a:r>
            <a:r>
              <a:rPr lang="en-US" altLang="zh-CN" b="1">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梯度下降 </a:t>
            </a:r>
            <a:r>
              <a:rPr lang="zh-CN" altLang="en-US">
                <a:latin typeface="微软雅黑" panose="020B0503020204020204" charset="-122"/>
                <a:ea typeface="微软雅黑" panose="020B0503020204020204" charset="-122"/>
              </a:rPr>
              <a:t>的方法来估计参数，后者是机器学习领域中更通用性的一种方法</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线性回归模型的评估指标和分类模型不太一样，</a:t>
            </a:r>
            <a:r>
              <a:rPr lang="zh-CN" altLang="en-US" b="1">
                <a:latin typeface="微软雅黑" panose="020B0503020204020204" charset="-122"/>
                <a:ea typeface="微软雅黑" panose="020B0503020204020204" charset="-122"/>
              </a:rPr>
              <a:t>分类模型 </a:t>
            </a:r>
            <a:r>
              <a:rPr lang="zh-CN" altLang="en-US">
                <a:latin typeface="微软雅黑" panose="020B0503020204020204" charset="-122"/>
                <a:ea typeface="微软雅黑" panose="020B0503020204020204" charset="-122"/>
              </a:rPr>
              <a:t>常用 </a:t>
            </a:r>
            <a:r>
              <a:rPr lang="zh-CN" altLang="en-US" b="1">
                <a:latin typeface="微软雅黑" panose="020B0503020204020204" charset="-122"/>
                <a:ea typeface="微软雅黑" panose="020B0503020204020204" charset="-122"/>
              </a:rPr>
              <a:t>准确率</a:t>
            </a:r>
            <a:r>
              <a:rPr lang="zh-CN" altLang="en-US">
                <a:latin typeface="微软雅黑" panose="020B0503020204020204" charset="-122"/>
                <a:ea typeface="微软雅黑" panose="020B0503020204020204" charset="-122"/>
              </a:rPr>
              <a:t>，而回归模型常用 </a:t>
            </a:r>
            <a:r>
              <a:rPr lang="en-US" altLang="zh-CN" b="1">
                <a:latin typeface="微软雅黑" panose="020B0503020204020204" charset="-122"/>
                <a:ea typeface="微软雅黑" panose="020B0503020204020204" charset="-122"/>
              </a:rPr>
              <a:t>R2</a:t>
            </a:r>
            <a:r>
              <a:rPr lang="zh-CN" altLang="en-US" b="1">
                <a:latin typeface="微软雅黑" panose="020B0503020204020204" charset="-122"/>
                <a:ea typeface="微软雅黑" panose="020B0503020204020204" charset="-122"/>
              </a:rPr>
              <a:t>（</a:t>
            </a:r>
            <a:r>
              <a:rPr lang="en-US" altLang="zh-CN" b="1">
                <a:latin typeface="微软雅黑" panose="020B0503020204020204" charset="-122"/>
                <a:ea typeface="微软雅黑" panose="020B0503020204020204" charset="-122"/>
              </a:rPr>
              <a:t> r2_score </a:t>
            </a:r>
            <a:r>
              <a:rPr lang="zh-CN" altLang="en-US" b="1">
                <a:latin typeface="微软雅黑" panose="020B0503020204020204" charset="-122"/>
                <a:ea typeface="微软雅黑" panose="020B0503020204020204" charset="-122"/>
              </a:rPr>
              <a:t>）</a:t>
            </a:r>
            <a:endParaRPr lang="en-US" altLang="zh-CN" b="1">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
          <p:cNvSpPr/>
          <p:nvPr/>
        </p:nvSpPr>
        <p:spPr>
          <a:xfrm>
            <a:off x="4559121" y="587634"/>
            <a:ext cx="4043966"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算法实现</a:t>
            </a:r>
            <a:endParaRPr lang="en-US" altLang="zh-CN" sz="2800"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stretch>
            <a:fillRect/>
          </a:stretch>
        </p:blipFill>
        <p:spPr>
          <a:xfrm>
            <a:off x="1489454" y="1850534"/>
            <a:ext cx="9496425" cy="35433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7583" y="1727477"/>
            <a:ext cx="8078978" cy="2972991"/>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80228" y="2955611"/>
            <a:ext cx="1944145" cy="646331"/>
          </a:xfrm>
          <a:prstGeom prst="rect">
            <a:avLst/>
          </a:prstGeom>
          <a:noFill/>
        </p:spPr>
        <p:txBody>
          <a:bodyPr wrap="square" rtlCol="0">
            <a:spAutoFit/>
          </a:bodyPr>
          <a:lstStyle/>
          <a:p>
            <a:pPr algn="ctr"/>
            <a:r>
              <a:rPr lang="en-US" altLang="zh-CN" b="1"/>
              <a:t>Sklearn </a:t>
            </a:r>
            <a:r>
              <a:rPr lang="zh-CN" altLang="zh-CN" b="1"/>
              <a:t>中的算法使用流程</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516208" y="1933550"/>
            <a:ext cx="7995564" cy="2585323"/>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在 </a:t>
            </a:r>
            <a:r>
              <a:rPr lang="en-US" altLang="zh-CN" b="1">
                <a:latin typeface="微软雅黑" panose="020B0503020204020204" charset="-122"/>
                <a:ea typeface="微软雅黑" panose="020B0503020204020204" charset="-122"/>
              </a:rPr>
              <a:t>sklearn</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中调用某个算法来构建模型的 </a:t>
            </a:r>
            <a:r>
              <a:rPr lang="zh-CN" altLang="en-US" b="1">
                <a:latin typeface="微软雅黑" panose="020B0503020204020204" charset="-122"/>
                <a:ea typeface="微软雅黑" panose="020B0503020204020204" charset="-122"/>
              </a:rPr>
              <a:t>基本套路 </a:t>
            </a:r>
            <a:r>
              <a:rPr lang="zh-CN" altLang="en-US">
                <a:latin typeface="微软雅黑" panose="020B0503020204020204" charset="-122"/>
                <a:ea typeface="微软雅黑" panose="020B0503020204020204" charset="-122"/>
              </a:rPr>
              <a:t>是这样的：</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用 </a:t>
            </a:r>
            <a:r>
              <a:rPr lang="zh-CN" altLang="en-US" b="1">
                <a:latin typeface="微软雅黑" panose="020B0503020204020204" charset="-122"/>
                <a:ea typeface="微软雅黑" panose="020B0503020204020204" charset="-122"/>
              </a:rPr>
              <a:t>算法类</a:t>
            </a:r>
            <a:r>
              <a:rPr lang="zh-CN" altLang="en-US">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实例化 </a:t>
            </a:r>
            <a:r>
              <a:rPr lang="zh-CN" altLang="en-US">
                <a:latin typeface="微软雅黑" panose="020B0503020204020204" charset="-122"/>
                <a:ea typeface="微软雅黑" panose="020B0503020204020204" charset="-122"/>
              </a:rPr>
              <a:t>一个 </a:t>
            </a:r>
            <a:r>
              <a:rPr lang="zh-CN" altLang="en-US" b="1">
                <a:latin typeface="微软雅黑" panose="020B0503020204020204" charset="-122"/>
                <a:ea typeface="微软雅黑" panose="020B0503020204020204" charset="-122"/>
              </a:rPr>
              <a:t>模型对象</a:t>
            </a:r>
            <a:r>
              <a:rPr lang="zh-CN" altLang="en-US">
                <a:latin typeface="微软雅黑" panose="020B0503020204020204" charset="-122"/>
                <a:ea typeface="微软雅黑" panose="020B0503020204020204" charset="-122"/>
              </a:rPr>
              <a:t>，例如 </a:t>
            </a:r>
            <a:r>
              <a:rPr lang="en-US" altLang="zh-CN">
                <a:latin typeface="微软雅黑" panose="020B0503020204020204" charset="-122"/>
                <a:ea typeface="微软雅黑" panose="020B0503020204020204" charset="-122"/>
              </a:rPr>
              <a:t>model = LinearRegression(),</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调用模型对象的 </a:t>
            </a:r>
            <a:r>
              <a:rPr lang="en-US" altLang="zh-CN" b="1">
                <a:latin typeface="微软雅黑" panose="020B0503020204020204" charset="-122"/>
                <a:ea typeface="微软雅黑" panose="020B0503020204020204" charset="-122"/>
              </a:rPr>
              <a:t>model.fit(X,y) </a:t>
            </a:r>
            <a:r>
              <a:rPr lang="zh-CN" altLang="en-US">
                <a:latin typeface="微软雅黑" panose="020B0503020204020204" charset="-122"/>
                <a:ea typeface="微软雅黑" panose="020B0503020204020204" charset="-122"/>
              </a:rPr>
              <a:t>方法，传入数据集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来 </a:t>
            </a:r>
            <a:r>
              <a:rPr lang="zh-CN" altLang="en-US" b="1">
                <a:latin typeface="微软雅黑" panose="020B0503020204020204" charset="-122"/>
                <a:ea typeface="微软雅黑" panose="020B0503020204020204" charset="-122"/>
              </a:rPr>
              <a:t>训练模型</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调用模型对象的一些属性来 </a:t>
            </a:r>
            <a:r>
              <a:rPr lang="zh-CN" altLang="en-US" b="1">
                <a:latin typeface="微软雅黑" panose="020B0503020204020204" charset="-122"/>
                <a:ea typeface="微软雅黑" panose="020B0503020204020204" charset="-122"/>
              </a:rPr>
              <a:t>查看 </a:t>
            </a:r>
            <a:r>
              <a:rPr lang="zh-CN" altLang="en-US">
                <a:latin typeface="微软雅黑" panose="020B0503020204020204" charset="-122"/>
                <a:ea typeface="微软雅黑" panose="020B0503020204020204" charset="-122"/>
              </a:rPr>
              <a:t>训练好的 </a:t>
            </a:r>
            <a:r>
              <a:rPr lang="zh-CN" altLang="en-US" b="1">
                <a:latin typeface="微软雅黑" panose="020B0503020204020204" charset="-122"/>
                <a:ea typeface="微软雅黑" panose="020B0503020204020204" charset="-122"/>
              </a:rPr>
              <a:t>模型结果</a:t>
            </a:r>
            <a:r>
              <a:rPr lang="zh-CN" altLang="en-US">
                <a:latin typeface="微软雅黑" panose="020B0503020204020204" charset="-122"/>
                <a:ea typeface="微软雅黑" panose="020B0503020204020204" charset="-122"/>
              </a:rPr>
              <a:t>，例如查看回归模型的系数</a:t>
            </a:r>
            <a:r>
              <a:rPr lang="en-US" altLang="zh-CN">
                <a:latin typeface="微软雅黑" panose="020B0503020204020204" charset="-122"/>
                <a:ea typeface="微软雅黑" panose="020B0503020204020204" charset="-122"/>
              </a:rPr>
              <a:t>model.coef_ </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调用模型对象的 </a:t>
            </a:r>
            <a:r>
              <a:rPr lang="en-US" altLang="zh-CN" b="1">
                <a:latin typeface="微软雅黑" panose="020B0503020204020204" charset="-122"/>
                <a:ea typeface="微软雅黑" panose="020B0503020204020204" charset="-122"/>
              </a:rPr>
              <a:t>model.predict(X) </a:t>
            </a:r>
            <a:r>
              <a:rPr lang="zh-CN" altLang="en-US">
                <a:latin typeface="微软雅黑" panose="020B0503020204020204" charset="-122"/>
                <a:ea typeface="微软雅黑" panose="020B0503020204020204" charset="-122"/>
              </a:rPr>
              <a:t>方法，对数据集</a:t>
            </a:r>
            <a:r>
              <a:rPr lang="en-US" altLang="zh-CN">
                <a:latin typeface="微软雅黑" panose="020B0503020204020204" charset="-122"/>
                <a:ea typeface="微软雅黑" panose="020B0503020204020204" charset="-122"/>
              </a:rPr>
              <a:t>X </a:t>
            </a:r>
            <a:r>
              <a:rPr lang="zh-CN" altLang="en-US" b="1">
                <a:latin typeface="微软雅黑" panose="020B0503020204020204" charset="-122"/>
                <a:ea typeface="微软雅黑" panose="020B0503020204020204" charset="-122"/>
              </a:rPr>
              <a:t>进行预测</a:t>
            </a:r>
            <a:r>
              <a:rPr lang="zh-CN" altLang="en-US">
                <a:latin typeface="微软雅黑" panose="020B0503020204020204" charset="-122"/>
                <a:ea typeface="微软雅黑" panose="020B0503020204020204" charset="-122"/>
              </a:rPr>
              <a:t>，得到</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的预测值</a:t>
            </a:r>
            <a:r>
              <a:rPr lang="en-US" altLang="zh-CN">
                <a:latin typeface="微软雅黑" panose="020B0503020204020204" charset="-122"/>
                <a:ea typeface="微软雅黑" panose="020B0503020204020204" charset="-122"/>
              </a:rPr>
              <a:t>y_pred </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a:t>
            </a:r>
            <a:r>
              <a:rPr lang="en-US" altLang="zh-CN">
                <a:latin typeface="微软雅黑" panose="020B0503020204020204" charset="-122"/>
                <a:ea typeface="微软雅黑" panose="020B0503020204020204" charset="-122"/>
              </a:rPr>
              <a:t>sklearn</a:t>
            </a:r>
            <a:r>
              <a:rPr lang="zh-CN" altLang="en-US">
                <a:latin typeface="微软雅黑" panose="020B0503020204020204" charset="-122"/>
                <a:ea typeface="微软雅黑" panose="020B0503020204020204" charset="-122"/>
              </a:rPr>
              <a:t>中的 </a:t>
            </a:r>
            <a:r>
              <a:rPr lang="zh-CN" altLang="en-US" b="1">
                <a:latin typeface="微软雅黑" panose="020B0503020204020204" charset="-122"/>
                <a:ea typeface="微软雅黑" panose="020B0503020204020204" charset="-122"/>
              </a:rPr>
              <a:t>评估函数 </a:t>
            </a:r>
            <a:r>
              <a:rPr lang="zh-CN" altLang="en-US">
                <a:latin typeface="微软雅黑" panose="020B0503020204020204" charset="-122"/>
                <a:ea typeface="微软雅黑" panose="020B0503020204020204" charset="-122"/>
              </a:rPr>
              <a:t>进行 </a:t>
            </a:r>
            <a:r>
              <a:rPr lang="zh-CN" altLang="en-US" b="1">
                <a:latin typeface="微软雅黑" panose="020B0503020204020204" charset="-122"/>
                <a:ea typeface="微软雅黑" panose="020B0503020204020204" charset="-122"/>
              </a:rPr>
              <a:t>评估</a:t>
            </a:r>
            <a:r>
              <a:rPr lang="zh-CN" altLang="en-US">
                <a:latin typeface="微软雅黑" panose="020B0503020204020204" charset="-122"/>
                <a:ea typeface="微软雅黑" panose="020B0503020204020204" charset="-122"/>
              </a:rPr>
              <a:t>，例如回归模型的</a:t>
            </a:r>
            <a:r>
              <a:rPr lang="en-US" altLang="zh-CN">
                <a:latin typeface="微软雅黑" panose="020B0503020204020204" charset="-122"/>
                <a:ea typeface="微软雅黑" panose="020B0503020204020204" charset="-122"/>
              </a:rPr>
              <a:t>R2</a:t>
            </a:r>
            <a:r>
              <a:rPr lang="zh-CN" altLang="en-US">
                <a:latin typeface="微软雅黑" panose="020B0503020204020204" charset="-122"/>
                <a:ea typeface="微软雅黑" panose="020B0503020204020204" charset="-122"/>
              </a:rPr>
              <a:t>系数</a:t>
            </a:r>
            <a:r>
              <a:rPr lang="en-US" altLang="zh-CN">
                <a:latin typeface="微软雅黑" panose="020B0503020204020204" charset="-122"/>
                <a:ea typeface="微软雅黑" panose="020B0503020204020204" charset="-122"/>
              </a:rPr>
              <a:t>r2_score(y,y_pred) </a:t>
            </a:r>
          </a:p>
        </p:txBody>
      </p:sp>
      <p:sp>
        <p:nvSpPr>
          <p:cNvPr id="6" name="文本框 5"/>
          <p:cNvSpPr txBox="1"/>
          <p:nvPr/>
        </p:nvSpPr>
        <p:spPr>
          <a:xfrm>
            <a:off x="3439290" y="4962574"/>
            <a:ext cx="7995564" cy="1200329"/>
          </a:xfrm>
          <a:prstGeom prst="rect">
            <a:avLst/>
          </a:prstGeom>
          <a:noFill/>
          <a:ln w="28575">
            <a:solidFill>
              <a:schemeClr val="tx1"/>
            </a:solidFill>
            <a:prstDash val="lgDash"/>
          </a:ln>
        </p:spPr>
        <p:txBody>
          <a:bodyPr wrap="square" rtlCol="0">
            <a:spAutoFit/>
          </a:bodyPr>
          <a:lstStyle/>
          <a:p>
            <a:r>
              <a:rPr lang="zh-CN" altLang="en-US">
                <a:latin typeface="微软雅黑" panose="020B0503020204020204" charset="-122"/>
                <a:ea typeface="微软雅黑" panose="020B0503020204020204" charset="-122"/>
              </a:rPr>
              <a:t>    以上套路基本上 </a:t>
            </a:r>
            <a:r>
              <a:rPr lang="zh-CN" altLang="en-US" b="1">
                <a:latin typeface="微软雅黑" panose="020B0503020204020204" charset="-122"/>
                <a:ea typeface="微软雅黑" panose="020B0503020204020204" charset="-122"/>
              </a:rPr>
              <a:t>对所有的预测类算法都适用 </a:t>
            </a:r>
            <a:r>
              <a:rPr lang="zh-CN" altLang="en-US">
                <a:latin typeface="微软雅黑" panose="020B0503020204020204" charset="-122"/>
                <a:ea typeface="微软雅黑" panose="020B0503020204020204" charset="-122"/>
              </a:rPr>
              <a:t>，差别只是换一下算法的类名而已，例如把 </a:t>
            </a:r>
            <a:r>
              <a:rPr lang="en-US" altLang="zh-CN" b="1">
                <a:latin typeface="微软雅黑" panose="020B0503020204020204" charset="-122"/>
                <a:ea typeface="微软雅黑" panose="020B0503020204020204" charset="-122"/>
              </a:rPr>
              <a:t>LinearRegression </a:t>
            </a:r>
            <a:r>
              <a:rPr lang="zh-CN" altLang="en-US">
                <a:latin typeface="微软雅黑" panose="020B0503020204020204" charset="-122"/>
                <a:ea typeface="微软雅黑" panose="020B0503020204020204" charset="-122"/>
              </a:rPr>
              <a:t>换成 </a:t>
            </a:r>
            <a:r>
              <a:rPr lang="en-US" altLang="zh-CN" b="1">
                <a:latin typeface="微软雅黑" panose="020B0503020204020204" charset="-122"/>
                <a:ea typeface="微软雅黑" panose="020B0503020204020204" charset="-122"/>
              </a:rPr>
              <a:t>LogisticRegression </a:t>
            </a:r>
            <a:r>
              <a:rPr lang="zh-CN" altLang="en-US">
                <a:latin typeface="微软雅黑" panose="020B0503020204020204" charset="-122"/>
                <a:ea typeface="微软雅黑" panose="020B0503020204020204" charset="-122"/>
              </a:rPr>
              <a:t>，当然不同模型对象的属性 </a:t>
            </a:r>
            <a:r>
              <a:rPr lang="zh-CN" altLang="en-US" b="1">
                <a:latin typeface="微软雅黑" panose="020B0503020204020204" charset="-122"/>
                <a:ea typeface="微软雅黑" panose="020B0503020204020204" charset="-122"/>
              </a:rPr>
              <a:t>可能会有一些差别</a:t>
            </a:r>
            <a:r>
              <a:rPr lang="zh-CN" altLang="en-US">
                <a:latin typeface="微软雅黑" panose="020B0503020204020204" charset="-122"/>
                <a:ea typeface="微软雅黑" panose="020B0503020204020204" charset="-122"/>
              </a:rPr>
              <a:t>，例如 </a:t>
            </a:r>
            <a:r>
              <a:rPr lang="zh-CN" altLang="en-US" b="1">
                <a:latin typeface="微软雅黑" panose="020B0503020204020204" charset="-122"/>
                <a:ea typeface="微软雅黑" panose="020B0503020204020204" charset="-122"/>
              </a:rPr>
              <a:t>回归模型 </a:t>
            </a:r>
            <a:r>
              <a:rPr lang="zh-CN" altLang="en-US">
                <a:latin typeface="微软雅黑" panose="020B0503020204020204" charset="-122"/>
                <a:ea typeface="微软雅黑" panose="020B0503020204020204" charset="-122"/>
              </a:rPr>
              <a:t>有 </a:t>
            </a:r>
            <a:r>
              <a:rPr lang="en-US" altLang="zh-CN" b="1">
                <a:latin typeface="微软雅黑" panose="020B0503020204020204" charset="-122"/>
                <a:ea typeface="微软雅黑" panose="020B0503020204020204" charset="-122"/>
              </a:rPr>
              <a:t>coef_ </a:t>
            </a:r>
            <a:r>
              <a:rPr lang="zh-CN" altLang="en-US">
                <a:latin typeface="微软雅黑" panose="020B0503020204020204" charset="-122"/>
                <a:ea typeface="微软雅黑" panose="020B0503020204020204" charset="-122"/>
              </a:rPr>
              <a:t>这个属性，但是 </a:t>
            </a:r>
            <a:r>
              <a:rPr lang="zh-CN" altLang="en-US" b="1">
                <a:latin typeface="微软雅黑" panose="020B0503020204020204" charset="-122"/>
                <a:ea typeface="微软雅黑" panose="020B0503020204020204" charset="-122"/>
              </a:rPr>
              <a:t>决策树算法 </a:t>
            </a:r>
            <a:r>
              <a:rPr lang="zh-CN" altLang="en-US">
                <a:latin typeface="微软雅黑" panose="020B0503020204020204" charset="-122"/>
                <a:ea typeface="微软雅黑" panose="020B0503020204020204" charset="-122"/>
              </a:rPr>
              <a:t>就没有，具体到每一种算法介绍的时候我们再详细讲解。</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81199" y="1503393"/>
            <a:ext cx="7269629" cy="37564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回顾</a:t>
            </a:r>
            <a:endParaRPr lang="en-US" altLang="zh-CN" sz="2800" dirty="0">
              <a:latin typeface="隶书" panose="02010509060101010101" pitchFamily="49" charset="-122"/>
              <a:ea typeface="隶书" panose="02010509060101010101" pitchFamily="49" charset="-122"/>
            </a:endParaRPr>
          </a:p>
        </p:txBody>
      </p:sp>
      <p:sp>
        <p:nvSpPr>
          <p:cNvPr id="71" name="矩形 70"/>
          <p:cNvSpPr/>
          <p:nvPr/>
        </p:nvSpPr>
        <p:spPr>
          <a:xfrm>
            <a:off x="3762374" y="1598188"/>
            <a:ext cx="6708150" cy="3477875"/>
          </a:xfrm>
          <a:prstGeom prst="rect">
            <a:avLst/>
          </a:prstGeom>
        </p:spPr>
        <p:txBody>
          <a:bodyPr wrap="square">
            <a:spAutoFit/>
          </a:bodyPr>
          <a:lstStyle/>
          <a:p>
            <a:r>
              <a:rPr lang="zh-CN" altLang="en-US" sz="2000">
                <a:latin typeface="隶书" panose="02010509060101010101" pitchFamily="49" charset="-122"/>
                <a:ea typeface="隶书" panose="02010509060101010101" pitchFamily="49" charset="-122"/>
              </a:rPr>
              <a:t>    上一章主要对机器学习的流行框架 </a:t>
            </a: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进行一些梳理，目的是让大家能从更高层次去理解 </a:t>
            </a: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的设计思路，主要内容包括：</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是什么？</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使用流程</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覆盖的机器学习问题</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算法选择路径图</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的</a:t>
            </a:r>
            <a:r>
              <a:rPr lang="en-US" altLang="zh-CN" sz="2000">
                <a:latin typeface="隶书" panose="02010509060101010101" pitchFamily="49" charset="-122"/>
                <a:ea typeface="隶书" panose="02010509060101010101" pitchFamily="49" charset="-122"/>
              </a:rPr>
              <a:t>API</a:t>
            </a:r>
            <a:r>
              <a:rPr lang="zh-CN" altLang="en-US" sz="2000">
                <a:latin typeface="隶书" panose="02010509060101010101" pitchFamily="49" charset="-122"/>
                <a:ea typeface="隶书" panose="02010509060101010101" pitchFamily="49" charset="-122"/>
              </a:rPr>
              <a:t>结构</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datasets</a:t>
            </a:r>
            <a:r>
              <a:rPr lang="zh-CN" altLang="en-US" sz="2000">
                <a:latin typeface="隶书" panose="02010509060101010101" pitchFamily="49" charset="-122"/>
                <a:ea typeface="隶书" panose="02010509060101010101" pitchFamily="49" charset="-122"/>
              </a:rPr>
              <a:t>模块</a:t>
            </a:r>
          </a:p>
          <a:p>
            <a:pPr marL="342900" indent="-342900">
              <a:buFont typeface="Arial" panose="020B0604020202020204" pitchFamily="34" charset="0"/>
              <a:buChar char="•"/>
            </a:pPr>
            <a:r>
              <a:rPr lang="en-US" altLang="zh-CN" sz="2000">
                <a:latin typeface="隶书" panose="02010509060101010101" pitchFamily="49" charset="-122"/>
                <a:ea typeface="隶书" panose="02010509060101010101" pitchFamily="49" charset="-122"/>
              </a:rPr>
              <a:t>sklearn </a:t>
            </a:r>
            <a:r>
              <a:rPr lang="zh-CN" altLang="en-US" sz="2000">
                <a:latin typeface="隶书" panose="02010509060101010101" pitchFamily="49" charset="-122"/>
                <a:ea typeface="隶书" panose="02010509060101010101" pitchFamily="49" charset="-122"/>
              </a:rPr>
              <a:t>模型训练的基本套路 </a:t>
            </a:r>
          </a:p>
          <a:p>
            <a:pPr marL="342900" indent="-342900">
              <a:buFont typeface="Arial" panose="020B0604020202020204" pitchFamily="34" charset="0"/>
              <a:buChar char="•"/>
            </a:pPr>
            <a:r>
              <a:rPr lang="zh-CN" altLang="en-US" sz="2000">
                <a:latin typeface="隶书" panose="02010509060101010101" pitchFamily="49" charset="-122"/>
                <a:ea typeface="隶书" panose="02010509060101010101" pitchFamily="49" charset="-122"/>
              </a:rPr>
              <a:t>如何构建</a:t>
            </a:r>
            <a:r>
              <a:rPr lang="en-US" altLang="zh-CN" sz="2000">
                <a:latin typeface="隶书" panose="02010509060101010101" pitchFamily="49" charset="-122"/>
                <a:ea typeface="隶书" panose="02010509060101010101" pitchFamily="49" charset="-122"/>
              </a:rPr>
              <a:t>sklearn</a:t>
            </a:r>
            <a:r>
              <a:rPr lang="zh-CN" altLang="en-US" sz="2000">
                <a:latin typeface="隶书" panose="02010509060101010101" pitchFamily="49" charset="-122"/>
                <a:ea typeface="隶书" panose="02010509060101010101" pitchFamily="49" charset="-122"/>
              </a:rPr>
              <a:t>机器学习流水线（</a:t>
            </a:r>
            <a:r>
              <a:rPr lang="en-US" altLang="zh-CN" sz="2000">
                <a:latin typeface="隶书" panose="02010509060101010101" pitchFamily="49" charset="-122"/>
                <a:ea typeface="隶书" panose="02010509060101010101" pitchFamily="49" charset="-122"/>
              </a:rPr>
              <a:t>Pipline</a:t>
            </a:r>
            <a:r>
              <a:rPr lang="zh-CN" altLang="en-US" sz="2000">
                <a:latin typeface="隶书" panose="02010509060101010101" pitchFamily="49" charset="-122"/>
                <a:ea typeface="隶书" panose="02010509060101010101" pitchFamily="49" charset="-122"/>
              </a:rPr>
              <a:t>）</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29" y="3876719"/>
            <a:ext cx="2746486" cy="19325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1668587"/>
            <a:ext cx="8078978" cy="1200330"/>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80228" y="2955611"/>
            <a:ext cx="1944145" cy="646331"/>
          </a:xfrm>
          <a:prstGeom prst="rect">
            <a:avLst/>
          </a:prstGeom>
          <a:noFill/>
        </p:spPr>
        <p:txBody>
          <a:bodyPr wrap="square" rtlCol="0">
            <a:spAutoFit/>
          </a:bodyPr>
          <a:lstStyle/>
          <a:p>
            <a:pPr algn="ctr"/>
            <a:r>
              <a:rPr lang="zh-CN" altLang="en-US" b="1"/>
              <a:t>线性回归算法参数说明 </a:t>
            </a:r>
            <a:endParaRPr lang="zh-CN" altLang="en-US">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480322" y="1708797"/>
            <a:ext cx="7995564" cy="92333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首先：</a:t>
            </a:r>
            <a:r>
              <a:rPr lang="zh-CN" altLang="en-US">
                <a:latin typeface="微软雅黑" panose="020B0503020204020204" charset="-122"/>
                <a:ea typeface="微软雅黑" panose="020B0503020204020204" charset="-122"/>
              </a:rPr>
              <a:t>线性回归算法使用 </a:t>
            </a:r>
            <a:r>
              <a:rPr lang="en-US" altLang="zh-CN" b="1">
                <a:latin typeface="微软雅黑" panose="020B0503020204020204" charset="-122"/>
                <a:ea typeface="微软雅黑" panose="020B0503020204020204" charset="-122"/>
              </a:rPr>
              <a:t>sklearn.linear_model </a:t>
            </a:r>
            <a:r>
              <a:rPr lang="zh-CN" altLang="en-US">
                <a:latin typeface="微软雅黑" panose="020B0503020204020204" charset="-122"/>
                <a:ea typeface="微软雅黑" panose="020B0503020204020204" charset="-122"/>
              </a:rPr>
              <a:t>模块</a:t>
            </a:r>
            <a:r>
              <a:rPr lang="zh-CN" altLang="en-US" b="1">
                <a:latin typeface="微软雅黑" panose="020B0503020204020204" charset="-122"/>
                <a:ea typeface="微软雅黑" panose="020B0503020204020204" charset="-122"/>
              </a:rPr>
              <a:t>的 </a:t>
            </a:r>
            <a:r>
              <a:rPr lang="en-US" altLang="zh-CN" b="1">
                <a:latin typeface="微软雅黑" panose="020B0503020204020204" charset="-122"/>
                <a:ea typeface="微软雅黑" panose="020B0503020204020204" charset="-122"/>
              </a:rPr>
              <a:t>LinearRegression </a:t>
            </a:r>
            <a:r>
              <a:rPr lang="zh-CN" altLang="en-US">
                <a:latin typeface="微软雅黑" panose="020B0503020204020204" charset="-122"/>
                <a:ea typeface="微软雅黑" panose="020B0503020204020204" charset="-122"/>
              </a:rPr>
              <a:t>类 </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使用算法之前我们需要先要先导入算法类 </a:t>
            </a:r>
            <a:r>
              <a:rPr lang="en-US" altLang="zh-CN">
                <a:latin typeface="微软雅黑" panose="020B0503020204020204" charset="-122"/>
                <a:ea typeface="微软雅黑" panose="020B0503020204020204" charset="-122"/>
              </a:rPr>
              <a:t>: </a:t>
            </a:r>
          </a:p>
          <a:p>
            <a:r>
              <a:rPr lang="en-US" altLang="zh-CN">
                <a:latin typeface="微软雅黑" panose="020B0503020204020204" charset="-122"/>
                <a:ea typeface="微软雅黑" panose="020B0503020204020204" charset="-122"/>
              </a:rPr>
              <a:t>from</a:t>
            </a:r>
            <a:r>
              <a:rPr lang="en-US" altLang="zh-CN" b="1">
                <a:latin typeface="微软雅黑" panose="020B0503020204020204" charset="-122"/>
                <a:ea typeface="微软雅黑" panose="020B0503020204020204" charset="-122"/>
              </a:rPr>
              <a:t> </a:t>
            </a:r>
            <a:r>
              <a:rPr lang="en-US" altLang="zh-CN" b="1">
                <a:solidFill>
                  <a:srgbClr val="FF0000"/>
                </a:solidFill>
                <a:latin typeface="微软雅黑" panose="020B0503020204020204" charset="-122"/>
                <a:ea typeface="微软雅黑" panose="020B0503020204020204" charset="-122"/>
              </a:rPr>
              <a:t>sklearn.linear_model </a:t>
            </a:r>
            <a:r>
              <a:rPr lang="en-US" altLang="zh-CN">
                <a:latin typeface="微软雅黑" panose="020B0503020204020204" charset="-122"/>
                <a:ea typeface="微软雅黑" panose="020B0503020204020204" charset="-122"/>
              </a:rPr>
              <a:t>import</a:t>
            </a:r>
            <a:r>
              <a:rPr lang="en-US" altLang="zh-CN" b="1">
                <a:latin typeface="微软雅黑" panose="020B0503020204020204" charset="-122"/>
                <a:ea typeface="微软雅黑" panose="020B0503020204020204" charset="-122"/>
              </a:rPr>
              <a:t> </a:t>
            </a:r>
            <a:r>
              <a:rPr lang="en-US" altLang="zh-CN" b="1">
                <a:solidFill>
                  <a:srgbClr val="FF0000"/>
                </a:solidFill>
                <a:latin typeface="微软雅黑" panose="020B0503020204020204" charset="-122"/>
                <a:ea typeface="微软雅黑" panose="020B0503020204020204" charset="-122"/>
              </a:rPr>
              <a:t>LinearRegression</a:t>
            </a:r>
          </a:p>
        </p:txBody>
      </p:sp>
      <p:sp>
        <p:nvSpPr>
          <p:cNvPr id="6" name="文本框 5"/>
          <p:cNvSpPr txBox="1"/>
          <p:nvPr/>
        </p:nvSpPr>
        <p:spPr>
          <a:xfrm>
            <a:off x="3516208" y="2983626"/>
            <a:ext cx="7995564" cy="3416320"/>
          </a:xfrm>
          <a:prstGeom prst="rect">
            <a:avLst/>
          </a:prstGeom>
          <a:noFill/>
          <a:ln w="28575">
            <a:solidFill>
              <a:schemeClr val="tx1"/>
            </a:solidFill>
            <a:prstDash val="lgDash"/>
          </a:ln>
        </p:spPr>
        <p:txBody>
          <a:bodyPr wrap="square" rtlCol="0">
            <a:spAutoFit/>
          </a:bodyPr>
          <a:lstStyle/>
          <a:p>
            <a:r>
              <a:rPr lang="zh-CN" altLang="en-US" b="1">
                <a:latin typeface="微软雅黑" panose="020B0503020204020204" charset="-122"/>
                <a:ea typeface="微软雅黑" panose="020B0503020204020204" charset="-122"/>
              </a:rPr>
              <a:t>其次：</a:t>
            </a:r>
            <a:r>
              <a:rPr lang="zh-CN" altLang="en-US">
                <a:latin typeface="微软雅黑" panose="020B0503020204020204" charset="-122"/>
                <a:ea typeface="微软雅黑" panose="020B0503020204020204" charset="-122"/>
              </a:rPr>
              <a:t>通过</a:t>
            </a:r>
            <a:r>
              <a:rPr lang="en-US" altLang="zh-CN">
                <a:latin typeface="微软雅黑" panose="020B0503020204020204" charset="-122"/>
                <a:ea typeface="微软雅黑" panose="020B0503020204020204" charset="-122"/>
              </a:rPr>
              <a:t>LinearRegression</a:t>
            </a:r>
            <a:r>
              <a:rPr lang="zh-CN" altLang="en-US">
                <a:latin typeface="微软雅黑" panose="020B0503020204020204" charset="-122"/>
                <a:ea typeface="微软雅黑" panose="020B0503020204020204" charset="-122"/>
              </a:rPr>
              <a:t>类实例化一个模型对象</a:t>
            </a:r>
            <a:r>
              <a:rPr lang="en-US" altLang="zh-CN">
                <a:latin typeface="微软雅黑" panose="020B0503020204020204" charset="-122"/>
                <a:ea typeface="微软雅黑" panose="020B0503020204020204" charset="-122"/>
              </a:rPr>
              <a:t>:</a:t>
            </a:r>
          </a:p>
          <a:p>
            <a:r>
              <a:rPr lang="en-US" altLang="zh-CN" b="1">
                <a:solidFill>
                  <a:srgbClr val="FF0000"/>
                </a:solidFill>
                <a:latin typeface="微软雅黑" panose="020B0503020204020204" charset="-122"/>
                <a:ea typeface="微软雅黑" panose="020B0503020204020204" charset="-122"/>
              </a:rPr>
              <a:t>model = LinearRegression()</a:t>
            </a:r>
            <a:r>
              <a:rPr lang="zh-CN" altLang="en-US">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说明：</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、在实例化对象的时候，可以 </a:t>
            </a:r>
            <a:r>
              <a:rPr lang="zh-CN" altLang="en-US" b="1">
                <a:latin typeface="微软雅黑" panose="020B0503020204020204" charset="-122"/>
                <a:ea typeface="微软雅黑" panose="020B0503020204020204" charset="-122"/>
              </a:rPr>
              <a:t>指定 </a:t>
            </a:r>
            <a:r>
              <a:rPr lang="zh-CN" altLang="en-US">
                <a:latin typeface="微软雅黑" panose="020B0503020204020204" charset="-122"/>
                <a:ea typeface="微软雅黑" panose="020B0503020204020204" charset="-122"/>
              </a:rPr>
              <a:t>该算法对应的一些 </a:t>
            </a:r>
            <a:r>
              <a:rPr lang="zh-CN" altLang="en-US" b="1">
                <a:solidFill>
                  <a:srgbClr val="FF0000"/>
                </a:solidFill>
                <a:latin typeface="微软雅黑" panose="020B0503020204020204" charset="-122"/>
                <a:ea typeface="微软雅黑" panose="020B0503020204020204" charset="-122"/>
              </a:rPr>
              <a:t>参数</a:t>
            </a:r>
            <a:endParaRPr lang="en-US" altLang="zh-CN" b="1">
              <a:solidFill>
                <a:srgbClr val="FF0000"/>
              </a:solidFill>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、这个参数指的是模型训练的一些 </a:t>
            </a:r>
            <a:r>
              <a:rPr lang="zh-CN" altLang="en-US" b="1">
                <a:solidFill>
                  <a:srgbClr val="FF0000"/>
                </a:solidFill>
                <a:latin typeface="微软雅黑" panose="020B0503020204020204" charset="-122"/>
                <a:ea typeface="微软雅黑" panose="020B0503020204020204" charset="-122"/>
              </a:rPr>
              <a:t>选项和配置</a:t>
            </a:r>
            <a:r>
              <a:rPr lang="zh-CN" altLang="en-US">
                <a:latin typeface="微软雅黑" panose="020B0503020204020204" charset="-122"/>
                <a:ea typeface="微软雅黑" panose="020B0503020204020204" charset="-122"/>
              </a:rPr>
              <a:t>，例如回归模型是否要 </a:t>
            </a:r>
            <a:r>
              <a:rPr lang="zh-CN" altLang="en-US" b="1">
                <a:latin typeface="微软雅黑" panose="020B0503020204020204" charset="-122"/>
                <a:ea typeface="微软雅黑" panose="020B0503020204020204" charset="-122"/>
              </a:rPr>
              <a:t>拟合截距</a:t>
            </a:r>
            <a:r>
              <a:rPr lang="zh-CN" altLang="en-US">
                <a:latin typeface="微软雅黑" panose="020B0503020204020204" charset="-122"/>
                <a:ea typeface="微软雅黑" panose="020B0503020204020204" charset="-122"/>
              </a:rPr>
              <a:t>，是否要对 </a:t>
            </a:r>
            <a:r>
              <a:rPr lang="zh-CN" altLang="en-US" b="1">
                <a:latin typeface="微软雅黑" panose="020B0503020204020204" charset="-122"/>
                <a:ea typeface="微软雅黑" panose="020B0503020204020204" charset="-122"/>
              </a:rPr>
              <a:t>变量 </a:t>
            </a:r>
            <a:r>
              <a:rPr lang="zh-CN" altLang="en-US">
                <a:latin typeface="微软雅黑" panose="020B0503020204020204" charset="-122"/>
                <a:ea typeface="微软雅黑" panose="020B0503020204020204" charset="-122"/>
              </a:rPr>
              <a:t>进行 </a:t>
            </a:r>
            <a:r>
              <a:rPr lang="zh-CN" altLang="en-US" b="1">
                <a:latin typeface="微软雅黑" panose="020B0503020204020204" charset="-122"/>
                <a:ea typeface="微软雅黑" panose="020B0503020204020204" charset="-122"/>
              </a:rPr>
              <a:t>标准化 </a:t>
            </a:r>
            <a:r>
              <a:rPr lang="zh-CN" altLang="en-US">
                <a:latin typeface="微软雅黑" panose="020B0503020204020204" charset="-122"/>
                <a:ea typeface="微软雅黑" panose="020B0503020204020204" charset="-122"/>
              </a:rPr>
              <a:t>等。</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、有时候模型训练完成之后得到的结果，例如 </a:t>
            </a:r>
            <a:r>
              <a:rPr lang="zh-CN" altLang="en-US" b="1">
                <a:latin typeface="微软雅黑" panose="020B0503020204020204" charset="-122"/>
                <a:ea typeface="微软雅黑" panose="020B0503020204020204" charset="-122"/>
              </a:rPr>
              <a:t>回归系数值 </a:t>
            </a:r>
            <a:r>
              <a:rPr lang="zh-CN" altLang="en-US">
                <a:latin typeface="微软雅黑" panose="020B0503020204020204" charset="-122"/>
                <a:ea typeface="微软雅黑" panose="020B0503020204020204" charset="-122"/>
              </a:rPr>
              <a:t>，我们有时候也叫它 </a:t>
            </a:r>
            <a:r>
              <a:rPr lang="zh-CN" altLang="en-US" b="1">
                <a:latin typeface="微软雅黑" panose="020B0503020204020204" charset="-122"/>
                <a:ea typeface="微软雅黑" panose="020B0503020204020204" charset="-122"/>
              </a:rPr>
              <a:t>模型参数</a:t>
            </a:r>
            <a:endParaRPr lang="en-US" altLang="zh-CN" b="1">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4</a:t>
            </a:r>
            <a:r>
              <a:rPr lang="zh-CN" altLang="en-US">
                <a:latin typeface="微软雅黑" panose="020B0503020204020204" charset="-122"/>
                <a:ea typeface="微软雅黑" panose="020B0503020204020204" charset="-122"/>
              </a:rPr>
              <a:t>、为了把两者区分开来，</a:t>
            </a:r>
            <a:r>
              <a:rPr lang="zh-CN" altLang="en-US" b="1">
                <a:latin typeface="微软雅黑" panose="020B0503020204020204" charset="-122"/>
                <a:ea typeface="微软雅黑" panose="020B0503020204020204" charset="-122"/>
              </a:rPr>
              <a:t>模型训练前的选项和配置我们称为 </a:t>
            </a:r>
            <a:r>
              <a:rPr lang="zh-CN" altLang="en-US" b="1">
                <a:solidFill>
                  <a:srgbClr val="005CB0"/>
                </a:solidFill>
                <a:latin typeface="微软雅黑" panose="020B0503020204020204" charset="-122"/>
                <a:ea typeface="微软雅黑" panose="020B0503020204020204" charset="-122"/>
              </a:rPr>
              <a:t>超参数</a:t>
            </a:r>
            <a:r>
              <a:rPr lang="zh-CN" altLang="en-US">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5</a:t>
            </a:r>
            <a:r>
              <a:rPr lang="zh-CN" altLang="en-US">
                <a:latin typeface="微软雅黑" panose="020B0503020204020204" charset="-122"/>
                <a:ea typeface="微软雅黑" panose="020B0503020204020204" charset="-122"/>
              </a:rPr>
              <a:t>、超参数的设置对模型结果的影响比较大，选择合适的超参数是建模的核心工作之一，这个过程我们又称为 </a:t>
            </a:r>
            <a:r>
              <a:rPr lang="zh-CN" altLang="en-US" b="1">
                <a:solidFill>
                  <a:srgbClr val="FF0000"/>
                </a:solidFill>
                <a:latin typeface="微软雅黑" panose="020B0503020204020204" charset="-122"/>
                <a:ea typeface="微软雅黑" panose="020B0503020204020204" charset="-122"/>
              </a:rPr>
              <a:t>调参</a:t>
            </a:r>
            <a:endParaRPr lang="en-US" altLang="zh-CN" b="1">
              <a:solidFill>
                <a:srgbClr val="FF0000"/>
              </a:solidFill>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、有经验的应用机器学习工程师往往都调得一手好参。</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2062740"/>
            <a:ext cx="8078978" cy="92006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38754" y="3102969"/>
            <a:ext cx="1944145"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参数说明</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596232" y="2201240"/>
            <a:ext cx="7995564" cy="707886"/>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rPr>
              <a:t>sklearn.linear_model.</a:t>
            </a:r>
            <a:r>
              <a:rPr lang="en-US" altLang="zh-CN" sz="2000" b="1">
                <a:latin typeface="微软雅黑" panose="020B0503020204020204" charset="-122"/>
                <a:ea typeface="微软雅黑" panose="020B0503020204020204" charset="-122"/>
              </a:rPr>
              <a:t>LinearRegression </a:t>
            </a:r>
            <a:r>
              <a:rPr lang="en-US" altLang="zh-CN" sz="2000">
                <a:latin typeface="微软雅黑" panose="020B0503020204020204" charset="-122"/>
                <a:ea typeface="微软雅黑" panose="020B0503020204020204" charset="-122"/>
              </a:rPr>
              <a:t>( </a:t>
            </a:r>
            <a:r>
              <a:rPr lang="en-US" altLang="zh-CN" sz="2000" b="1">
                <a:latin typeface="微软雅黑" panose="020B0503020204020204" charset="-122"/>
                <a:ea typeface="微软雅黑" panose="020B0503020204020204" charset="-122"/>
              </a:rPr>
              <a:t>fit_intercept</a:t>
            </a:r>
            <a:r>
              <a:rPr lang="en-US" altLang="zh-CN" sz="2000">
                <a:latin typeface="微软雅黑" panose="020B0503020204020204" charset="-122"/>
                <a:ea typeface="微软雅黑" panose="020B0503020204020204" charset="-122"/>
              </a:rPr>
              <a:t>=True, </a:t>
            </a:r>
            <a:r>
              <a:rPr lang="en-US" altLang="zh-CN" sz="2000" b="1">
                <a:latin typeface="微软雅黑" panose="020B0503020204020204" charset="-122"/>
                <a:ea typeface="微软雅黑" panose="020B0503020204020204" charset="-122"/>
              </a:rPr>
              <a:t>normalize</a:t>
            </a:r>
            <a:r>
              <a:rPr lang="en-US" altLang="zh-CN" sz="2000">
                <a:latin typeface="微软雅黑" panose="020B0503020204020204" charset="-122"/>
                <a:ea typeface="微软雅黑" panose="020B0503020204020204" charset="-122"/>
              </a:rPr>
              <a:t>=False, </a:t>
            </a:r>
            <a:r>
              <a:rPr lang="en-US" altLang="zh-CN" sz="2000" b="1">
                <a:latin typeface="微软雅黑" panose="020B0503020204020204" charset="-122"/>
                <a:ea typeface="微软雅黑" panose="020B0503020204020204" charset="-122"/>
              </a:rPr>
              <a:t>copy_X</a:t>
            </a:r>
            <a:r>
              <a:rPr lang="en-US" altLang="zh-CN" sz="2000">
                <a:latin typeface="微软雅黑" panose="020B0503020204020204" charset="-122"/>
                <a:ea typeface="微软雅黑" panose="020B0503020204020204" charset="-122"/>
              </a:rPr>
              <a:t>=True, </a:t>
            </a:r>
            <a:r>
              <a:rPr lang="en-US" altLang="zh-CN" sz="2000" b="1">
                <a:latin typeface="微软雅黑" panose="020B0503020204020204" charset="-122"/>
                <a:ea typeface="微软雅黑" panose="020B0503020204020204" charset="-122"/>
              </a:rPr>
              <a:t>n_jobs</a:t>
            </a:r>
            <a:r>
              <a:rPr lang="en-US" altLang="zh-CN" sz="2000">
                <a:latin typeface="微软雅黑" panose="020B0503020204020204" charset="-122"/>
                <a:ea typeface="微软雅黑" panose="020B0503020204020204" charset="-122"/>
              </a:rPr>
              <a:t>=1)</a:t>
            </a:r>
          </a:p>
        </p:txBody>
      </p:sp>
      <p:sp>
        <p:nvSpPr>
          <p:cNvPr id="6" name="文本框 5"/>
          <p:cNvSpPr txBox="1"/>
          <p:nvPr/>
        </p:nvSpPr>
        <p:spPr>
          <a:xfrm>
            <a:off x="4402953" y="3542886"/>
            <a:ext cx="6263749" cy="1477328"/>
          </a:xfrm>
          <a:prstGeom prst="rect">
            <a:avLst/>
          </a:prstGeom>
          <a:noFill/>
          <a:ln w="28575">
            <a:solidFill>
              <a:schemeClr val="tx1"/>
            </a:solidFill>
            <a:prstDash val="lgDash"/>
          </a:ln>
        </p:spPr>
        <p:txBody>
          <a:bodyPr wrap="square" rtlCol="0">
            <a:spAutoFit/>
          </a:bodyPr>
          <a:lstStyle/>
          <a:p>
            <a:r>
              <a:rPr lang="en-US" altLang="zh-CN" b="1">
                <a:latin typeface="微软雅黑" panose="020B0503020204020204" charset="-122"/>
                <a:ea typeface="微软雅黑" panose="020B0503020204020204" charset="-122"/>
              </a:rPr>
              <a:t>fit_intercept </a:t>
            </a:r>
            <a:r>
              <a:rPr lang="zh-CN" altLang="en-US">
                <a:latin typeface="微软雅黑" panose="020B0503020204020204" charset="-122"/>
                <a:ea typeface="微软雅黑" panose="020B0503020204020204" charset="-122"/>
              </a:rPr>
              <a:t>：是否拟合截距项，默认是</a:t>
            </a:r>
            <a:r>
              <a:rPr lang="en-US" altLang="zh-CN">
                <a:latin typeface="微软雅黑" panose="020B0503020204020204" charset="-122"/>
                <a:ea typeface="微软雅黑" panose="020B0503020204020204" charset="-122"/>
              </a:rPr>
              <a:t>True</a:t>
            </a:r>
          </a:p>
          <a:p>
            <a:r>
              <a:rPr lang="en-US" altLang="zh-CN" b="1">
                <a:latin typeface="微软雅黑" panose="020B0503020204020204" charset="-122"/>
                <a:ea typeface="微软雅黑" panose="020B0503020204020204" charset="-122"/>
              </a:rPr>
              <a:t>normalize</a:t>
            </a:r>
            <a:r>
              <a:rPr lang="zh-CN" altLang="en-US" b="1">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是否对</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变量进行标准化处理，标准化处理对</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回归模型来说不是必须的，默认是</a:t>
            </a:r>
            <a:r>
              <a:rPr lang="en-US" altLang="zh-CN">
                <a:latin typeface="微软雅黑" panose="020B0503020204020204" charset="-122"/>
                <a:ea typeface="微软雅黑" panose="020B0503020204020204" charset="-122"/>
              </a:rPr>
              <a:t>False</a:t>
            </a:r>
          </a:p>
          <a:p>
            <a:r>
              <a:rPr lang="en-US" altLang="zh-CN" b="1">
                <a:latin typeface="微软雅黑" panose="020B0503020204020204" charset="-122"/>
                <a:ea typeface="微软雅黑" panose="020B0503020204020204" charset="-122"/>
              </a:rPr>
              <a:t>copy_X</a:t>
            </a:r>
            <a:r>
              <a:rPr lang="zh-CN" altLang="en-US" b="1">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主要是针对</a:t>
            </a:r>
            <a:r>
              <a:rPr lang="en-US" altLang="zh-CN">
                <a:latin typeface="微软雅黑" panose="020B0503020204020204" charset="-122"/>
                <a:ea typeface="微软雅黑" panose="020B0503020204020204" charset="-122"/>
              </a:rPr>
              <a:t>normalize</a:t>
            </a:r>
            <a:r>
              <a:rPr lang="zh-CN" altLang="en-US">
                <a:latin typeface="微软雅黑" panose="020B0503020204020204" charset="-122"/>
                <a:ea typeface="微软雅黑" panose="020B0503020204020204" charset="-122"/>
              </a:rPr>
              <a:t>后的</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变量是否要覆盖始</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的变量，默认是</a:t>
            </a:r>
            <a:r>
              <a:rPr lang="en-US" altLang="zh-CN">
                <a:latin typeface="微软雅黑" panose="020B0503020204020204" charset="-122"/>
                <a:ea typeface="微软雅黑" panose="020B0503020204020204" charset="-122"/>
              </a:rPr>
              <a:t>True</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2062739"/>
            <a:ext cx="8078978" cy="195546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38754" y="3102969"/>
            <a:ext cx="1944145"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线性回归模型的结果</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580282" y="2171147"/>
            <a:ext cx="7122061" cy="1631216"/>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模型训练好之后，可以查看线性回归模型的结果，主要是如下</a:t>
            </a:r>
            <a:endParaRPr lang="en-US" altLang="zh-CN" sz="2000">
              <a:latin typeface="微软雅黑" panose="020B0503020204020204" charset="-122"/>
              <a:ea typeface="微软雅黑" panose="020B0503020204020204" charset="-122"/>
            </a:endParaRPr>
          </a:p>
          <a:p>
            <a:r>
              <a:rPr lang="zh-CN" altLang="en-US" sz="2000">
                <a:latin typeface="微软雅黑" panose="020B0503020204020204" charset="-122"/>
                <a:ea typeface="微软雅黑" panose="020B0503020204020204" charset="-122"/>
              </a:rPr>
              <a:t>两个属性：</a:t>
            </a:r>
            <a:endParaRPr lang="en-US" altLang="zh-CN" sz="2000">
              <a:latin typeface="微软雅黑" panose="020B0503020204020204" charset="-122"/>
              <a:ea typeface="微软雅黑" panose="020B0503020204020204" charset="-122"/>
            </a:endParaRPr>
          </a:p>
          <a:p>
            <a:endParaRPr lang="zh-CN" altLang="en-US" sz="2000">
              <a:latin typeface="微软雅黑" panose="020B0503020204020204" charset="-122"/>
              <a:ea typeface="微软雅黑" panose="020B0503020204020204" charset="-122"/>
            </a:endParaRPr>
          </a:p>
          <a:p>
            <a:r>
              <a:rPr lang="en-US" altLang="zh-CN" sz="2000" b="1">
                <a:latin typeface="微软雅黑" panose="020B0503020204020204" charset="-122"/>
                <a:ea typeface="微软雅黑" panose="020B0503020204020204" charset="-122"/>
              </a:rPr>
              <a:t>coef_ </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回归系数，即回归表达式中每一个</a:t>
            </a:r>
            <a:r>
              <a:rPr lang="en-US" altLang="zh-CN" sz="2000">
                <a:latin typeface="微软雅黑" panose="020B0503020204020204" charset="-122"/>
                <a:ea typeface="微软雅黑" panose="020B0503020204020204" charset="-122"/>
              </a:rPr>
              <a:t>X</a:t>
            </a:r>
            <a:r>
              <a:rPr lang="zh-CN" altLang="en-US" sz="2000">
                <a:latin typeface="微软雅黑" panose="020B0503020204020204" charset="-122"/>
                <a:ea typeface="微软雅黑" panose="020B0503020204020204" charset="-122"/>
              </a:rPr>
              <a:t>变量对应的</a:t>
            </a:r>
            <a:r>
              <a:rPr lang="en-US" altLang="zh-CN" sz="2000">
                <a:latin typeface="微软雅黑" panose="020B0503020204020204" charset="-122"/>
                <a:ea typeface="微软雅黑" panose="020B0503020204020204" charset="-122"/>
              </a:rPr>
              <a:t>w</a:t>
            </a:r>
            <a:r>
              <a:rPr lang="zh-CN" altLang="en-US" sz="2000">
                <a:latin typeface="微软雅黑" panose="020B0503020204020204" charset="-122"/>
                <a:ea typeface="微软雅黑" panose="020B0503020204020204" charset="-122"/>
              </a:rPr>
              <a:t>值</a:t>
            </a:r>
          </a:p>
          <a:p>
            <a:r>
              <a:rPr lang="en-US" altLang="zh-CN" sz="2000" b="1">
                <a:latin typeface="微软雅黑" panose="020B0503020204020204" charset="-122"/>
                <a:ea typeface="微软雅黑" panose="020B0503020204020204" charset="-122"/>
              </a:rPr>
              <a:t>intercept_</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：回归表达式中的截距项</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值</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2062739"/>
            <a:ext cx="8078978" cy="3823220"/>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38754" y="3102969"/>
            <a:ext cx="1944145"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线性回归模型的方法</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580282" y="2171147"/>
            <a:ext cx="7122061" cy="1015663"/>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   方法指的是对模型对象可以进行的一系列操作，例如训练模型使用 </a:t>
            </a:r>
            <a:r>
              <a:rPr lang="en-US" altLang="zh-CN" sz="2000">
                <a:latin typeface="微软雅黑" panose="020B0503020204020204" charset="-122"/>
                <a:ea typeface="微软雅黑" panose="020B0503020204020204" charset="-122"/>
              </a:rPr>
              <a:t>fit() </a:t>
            </a:r>
            <a:r>
              <a:rPr lang="zh-CN" altLang="en-US" sz="2000">
                <a:latin typeface="微软雅黑" panose="020B0503020204020204" charset="-122"/>
                <a:ea typeface="微软雅黑" panose="020B0503020204020204" charset="-122"/>
              </a:rPr>
              <a:t>方法，预测使用</a:t>
            </a:r>
            <a:r>
              <a:rPr lang="en-US" altLang="zh-CN" sz="2000">
                <a:latin typeface="微软雅黑" panose="020B0503020204020204" charset="-122"/>
                <a:ea typeface="微软雅黑" panose="020B0503020204020204" charset="-122"/>
              </a:rPr>
              <a:t>predict()</a:t>
            </a:r>
            <a:r>
              <a:rPr lang="zh-CN" altLang="en-US" sz="2000">
                <a:latin typeface="微软雅黑" panose="020B0503020204020204" charset="-122"/>
                <a:ea typeface="微软雅黑" panose="020B0503020204020204" charset="-122"/>
              </a:rPr>
              <a:t>方法。线性回归模型对象常用的方法有：</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6" name="矩形 5"/>
          <p:cNvSpPr/>
          <p:nvPr/>
        </p:nvSpPr>
        <p:spPr>
          <a:xfrm>
            <a:off x="4247513" y="3495491"/>
            <a:ext cx="6096000" cy="1754326"/>
          </a:xfrm>
          <a:prstGeom prst="rect">
            <a:avLst/>
          </a:prstGeom>
        </p:spPr>
        <p:txBody>
          <a:bodyPr>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fit(X,y)</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对模型进行训练</a:t>
            </a:r>
            <a:endParaRPr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predict(X)</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，返回模型对</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的预测值</a:t>
            </a:r>
            <a:endParaRPr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score(X,y)</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，返回模型准确性评估的决定系数</a:t>
            </a:r>
            <a:r>
              <a:rPr lang="en-US" altLang="zh-CN">
                <a:latin typeface="微软雅黑" panose="020B0503020204020204" charset="-122"/>
                <a:ea typeface="微软雅黑" panose="020B0503020204020204" charset="-122"/>
              </a:rPr>
              <a:t>R^2</a:t>
            </a:r>
            <a:r>
              <a:rPr lang="zh-CN" altLang="en-US">
                <a:latin typeface="微软雅黑" panose="020B0503020204020204" charset="-122"/>
                <a:ea typeface="微软雅黑" panose="020B0503020204020204" charset="-122"/>
              </a:rPr>
              <a:t>值</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2062739"/>
            <a:ext cx="8078978" cy="3823220"/>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(1/7)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396908" y="2297307"/>
            <a:ext cx="7122061" cy="40011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Step1:</a:t>
            </a:r>
            <a:r>
              <a:rPr lang="zh-CN" altLang="en-US" sz="2000">
                <a:latin typeface="微软雅黑" panose="020B0503020204020204" charset="-122"/>
                <a:ea typeface="微软雅黑" panose="020B0503020204020204" charset="-122"/>
              </a:rPr>
              <a:t>使用 </a:t>
            </a:r>
            <a:r>
              <a:rPr lang="en-US" altLang="zh-CN" sz="2000">
                <a:latin typeface="微软雅黑" panose="020B0503020204020204" charset="-122"/>
                <a:ea typeface="微软雅黑" panose="020B0503020204020204" charset="-122"/>
              </a:rPr>
              <a:t>sklearn </a:t>
            </a:r>
            <a:r>
              <a:rPr lang="zh-CN" altLang="en-US" sz="2000">
                <a:latin typeface="微软雅黑" panose="020B0503020204020204" charset="-122"/>
                <a:ea typeface="微软雅黑" panose="020B0503020204020204" charset="-122"/>
              </a:rPr>
              <a:t>自带的糖尿病数据集 </a:t>
            </a:r>
          </a:p>
        </p:txBody>
      </p:sp>
      <p:grpSp>
        <p:nvGrpSpPr>
          <p:cNvPr id="54" name="组合 53"/>
          <p:cNvGrpSpPr/>
          <p:nvPr/>
        </p:nvGrpSpPr>
        <p:grpSpPr>
          <a:xfrm>
            <a:off x="680228" y="4244440"/>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6" name="矩形 5"/>
          <p:cNvSpPr/>
          <p:nvPr/>
        </p:nvSpPr>
        <p:spPr>
          <a:xfrm>
            <a:off x="3580282" y="2724969"/>
            <a:ext cx="7034839" cy="2862322"/>
          </a:xfrm>
          <a:prstGeom prst="rect">
            <a:avLst/>
          </a:prstGeom>
        </p:spPr>
        <p:txBody>
          <a:bodyPr wrap="square">
            <a:spAutoFit/>
          </a:bodyPr>
          <a:lstStyle/>
          <a:p>
            <a:r>
              <a:rPr lang="en-US" altLang="zh-CN">
                <a:latin typeface="微软雅黑" panose="020B0503020204020204" charset="-122"/>
                <a:ea typeface="微软雅黑" panose="020B0503020204020204" charset="-122"/>
              </a:rPr>
              <a:t>diabetes </a:t>
            </a:r>
            <a:r>
              <a:rPr lang="zh-CN" altLang="en-US">
                <a:latin typeface="微软雅黑" panose="020B0503020204020204" charset="-122"/>
                <a:ea typeface="微软雅黑" panose="020B0503020204020204" charset="-122"/>
              </a:rPr>
              <a:t>是一个关于糖尿病的数据集，该数据集包括 </a:t>
            </a:r>
            <a:r>
              <a:rPr lang="en-US" altLang="zh-CN" b="1">
                <a:latin typeface="微软雅黑" panose="020B0503020204020204" charset="-122"/>
                <a:ea typeface="微软雅黑" panose="020B0503020204020204" charset="-122"/>
              </a:rPr>
              <a:t>442 </a:t>
            </a:r>
            <a:r>
              <a:rPr lang="zh-CN" altLang="en-US">
                <a:latin typeface="微软雅黑" panose="020B0503020204020204" charset="-122"/>
                <a:ea typeface="微软雅黑" panose="020B0503020204020204" charset="-122"/>
              </a:rPr>
              <a:t>个病人的生理数据及一年以后的病情发展情况。数据集中 </a:t>
            </a: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变量 </a:t>
            </a:r>
            <a:r>
              <a:rPr lang="zh-CN" altLang="en-US">
                <a:latin typeface="微软雅黑" panose="020B0503020204020204" charset="-122"/>
                <a:ea typeface="微软雅黑" panose="020B0503020204020204" charset="-122"/>
              </a:rPr>
              <a:t>有 </a:t>
            </a:r>
            <a:r>
              <a:rPr lang="en-US" altLang="zh-CN" b="1">
                <a:latin typeface="微软雅黑" panose="020B0503020204020204" charset="-122"/>
                <a:ea typeface="微软雅黑" panose="020B0503020204020204" charset="-122"/>
              </a:rPr>
              <a:t>10 </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个，都经过了 </a:t>
            </a:r>
            <a:r>
              <a:rPr lang="zh-CN" altLang="en-US" b="1">
                <a:latin typeface="微软雅黑" panose="020B0503020204020204" charset="-122"/>
                <a:ea typeface="微软雅黑" panose="020B0503020204020204" charset="-122"/>
              </a:rPr>
              <a:t>标准化 </a:t>
            </a:r>
            <a:r>
              <a:rPr lang="zh-CN" altLang="en-US">
                <a:latin typeface="微软雅黑" panose="020B0503020204020204" charset="-122"/>
                <a:ea typeface="微软雅黑" panose="020B0503020204020204" charset="-122"/>
              </a:rPr>
              <a:t>处理：</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age: </a:t>
            </a:r>
            <a:r>
              <a:rPr lang="zh-CN" altLang="en-US">
                <a:latin typeface="微软雅黑" panose="020B0503020204020204" charset="-122"/>
                <a:ea typeface="微软雅黑" panose="020B0503020204020204" charset="-122"/>
              </a:rPr>
              <a:t>年龄 </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sex: </a:t>
            </a:r>
            <a:r>
              <a:rPr lang="zh-CN" altLang="en-US">
                <a:latin typeface="微软雅黑" panose="020B0503020204020204" charset="-122"/>
                <a:ea typeface="微软雅黑" panose="020B0503020204020204" charset="-122"/>
              </a:rPr>
              <a:t>性别 </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bmi: </a:t>
            </a:r>
            <a:r>
              <a:rPr lang="zh-CN" altLang="en-US">
                <a:latin typeface="微软雅黑" panose="020B0503020204020204" charset="-122"/>
                <a:ea typeface="微软雅黑" panose="020B0503020204020204" charset="-122"/>
              </a:rPr>
              <a:t>体质指数 </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bp: </a:t>
            </a:r>
            <a:r>
              <a:rPr lang="zh-CN" altLang="en-US">
                <a:latin typeface="微软雅黑" panose="020B0503020204020204" charset="-122"/>
                <a:ea typeface="微软雅黑" panose="020B0503020204020204" charset="-122"/>
              </a:rPr>
              <a:t>血压 </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s1,s2,s3,s4,s4,s6 </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六种血清的化验数据</a:t>
            </a:r>
            <a:r>
              <a:rPr lang="en-US" altLang="zh-CN">
                <a:latin typeface="微软雅黑" panose="020B0503020204020204" charset="-122"/>
                <a:ea typeface="微软雅黑" panose="020B0503020204020204" charset="-122"/>
              </a:rPr>
              <a:t>)</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目标变量 </a:t>
            </a:r>
            <a:r>
              <a:rPr lang="en-US" altLang="zh-CN" b="1">
                <a:latin typeface="微软雅黑" panose="020B0503020204020204" charset="-122"/>
                <a:ea typeface="微软雅黑" panose="020B0503020204020204" charset="-122"/>
              </a:rPr>
              <a:t>target</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表示的是一年以后的糖尿病病情情况，</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是一个 </a:t>
            </a:r>
            <a:r>
              <a:rPr lang="zh-CN" altLang="en-US" b="1">
                <a:latin typeface="微软雅黑" panose="020B0503020204020204" charset="-122"/>
                <a:ea typeface="微软雅黑" panose="020B0503020204020204" charset="-122"/>
              </a:rPr>
              <a:t>介于</a:t>
            </a:r>
            <a:r>
              <a:rPr lang="en-US" altLang="zh-CN" b="1">
                <a:latin typeface="微软雅黑" panose="020B0503020204020204" charset="-122"/>
                <a:ea typeface="微软雅黑" panose="020B0503020204020204" charset="-122"/>
              </a:rPr>
              <a:t>25</a:t>
            </a:r>
            <a:r>
              <a:rPr lang="zh-CN" altLang="en-US" b="1">
                <a:latin typeface="微软雅黑" panose="020B0503020204020204" charset="-122"/>
                <a:ea typeface="微软雅黑" panose="020B0503020204020204" charset="-122"/>
              </a:rPr>
              <a:t>到</a:t>
            </a:r>
            <a:r>
              <a:rPr lang="en-US" altLang="zh-CN" b="1">
                <a:latin typeface="微软雅黑" panose="020B0503020204020204" charset="-122"/>
                <a:ea typeface="微软雅黑" panose="020B0503020204020204" charset="-122"/>
              </a:rPr>
              <a:t>346</a:t>
            </a:r>
            <a:r>
              <a:rPr lang="zh-CN" altLang="en-US" b="1">
                <a:latin typeface="微软雅黑" panose="020B0503020204020204" charset="-122"/>
                <a:ea typeface="微软雅黑" panose="020B0503020204020204" charset="-122"/>
              </a:rPr>
              <a:t>之间 </a:t>
            </a:r>
            <a:r>
              <a:rPr lang="zh-CN" altLang="en-US">
                <a:latin typeface="微软雅黑" panose="020B0503020204020204" charset="-122"/>
                <a:ea typeface="微软雅黑" panose="020B0503020204020204" charset="-122"/>
              </a:rPr>
              <a:t>的连续数值</a:t>
            </a:r>
          </a:p>
        </p:txBody>
      </p:sp>
      <p:pic>
        <p:nvPicPr>
          <p:cNvPr id="7" name="图片 6"/>
          <p:cNvPicPr>
            <a:picLocks noChangeAspect="1"/>
          </p:cNvPicPr>
          <p:nvPr/>
        </p:nvPicPr>
        <p:blipFill>
          <a:blip r:embed="rId3"/>
          <a:stretch>
            <a:fillRect/>
          </a:stretch>
        </p:blipFill>
        <p:spPr>
          <a:xfrm>
            <a:off x="10406130" y="3392436"/>
            <a:ext cx="1470724" cy="1494548"/>
          </a:xfrm>
          <a:prstGeom prst="rect">
            <a:avLst/>
          </a:prstGeom>
        </p:spPr>
        <p:style>
          <a:lnRef idx="2">
            <a:schemeClr val="dk1"/>
          </a:lnRef>
          <a:fillRef idx="1">
            <a:schemeClr val="lt1"/>
          </a:fillRef>
          <a:effectRef idx="0">
            <a:schemeClr val="dk1"/>
          </a:effectRef>
          <a:fontRef idx="minor">
            <a:schemeClr val="dk1"/>
          </a:fontRef>
        </p:style>
      </p:pic>
      <p:sp>
        <p:nvSpPr>
          <p:cNvPr id="9" name="文本框 8"/>
          <p:cNvSpPr txBox="1"/>
          <p:nvPr/>
        </p:nvSpPr>
        <p:spPr>
          <a:xfrm>
            <a:off x="10334462" y="4841729"/>
            <a:ext cx="1596841" cy="369332"/>
          </a:xfrm>
          <a:prstGeom prst="rect">
            <a:avLst/>
          </a:prstGeom>
          <a:noFill/>
        </p:spPr>
        <p:txBody>
          <a:bodyPr wrap="square" rtlCol="0">
            <a:spAutoFit/>
          </a:bodyPr>
          <a:lstStyle/>
          <a:p>
            <a:r>
              <a:rPr lang="en-US" altLang="zh-CN">
                <a:latin typeface="隶书" panose="02010509060101010101" pitchFamily="49" charset="-122"/>
                <a:ea typeface="隶书" panose="02010509060101010101" pitchFamily="49" charset="-122"/>
              </a:rPr>
              <a:t>&gt;&gt; </a:t>
            </a:r>
            <a:r>
              <a:rPr lang="zh-CN" altLang="en-US">
                <a:latin typeface="隶书" panose="02010509060101010101" pitchFamily="49" charset="-122"/>
                <a:ea typeface="隶书" panose="02010509060101010101" pitchFamily="49" charset="-122"/>
              </a:rPr>
              <a:t>更多扫码</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100098" y="1764389"/>
            <a:ext cx="8721097" cy="369625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(2/7)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100098" y="1922574"/>
            <a:ext cx="7122061" cy="40011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   </a:t>
            </a:r>
            <a:r>
              <a:rPr lang="en-US" altLang="zh-CN" sz="2000">
                <a:latin typeface="微软雅黑" panose="020B0503020204020204" charset="-122"/>
                <a:ea typeface="微软雅黑" panose="020B0503020204020204" charset="-122"/>
              </a:rPr>
              <a:t>Step1:</a:t>
            </a:r>
            <a:r>
              <a:rPr lang="zh-CN" altLang="en-US" sz="2000">
                <a:latin typeface="微软雅黑" panose="020B0503020204020204" charset="-122"/>
                <a:ea typeface="微软雅黑" panose="020B0503020204020204" charset="-122"/>
              </a:rPr>
              <a:t>使用 </a:t>
            </a:r>
            <a:r>
              <a:rPr lang="en-US" altLang="zh-CN" sz="2000">
                <a:latin typeface="微软雅黑" panose="020B0503020204020204" charset="-122"/>
                <a:ea typeface="微软雅黑" panose="020B0503020204020204" charset="-122"/>
              </a:rPr>
              <a:t>sklearn </a:t>
            </a:r>
            <a:r>
              <a:rPr lang="zh-CN" altLang="en-US" sz="2000">
                <a:latin typeface="微软雅黑" panose="020B0503020204020204" charset="-122"/>
                <a:ea typeface="微软雅黑" panose="020B0503020204020204" charset="-122"/>
              </a:rPr>
              <a:t>自带的糖尿病数据集 </a:t>
            </a:r>
          </a:p>
        </p:txBody>
      </p:sp>
      <p:sp>
        <p:nvSpPr>
          <p:cNvPr id="6" name="矩形 5"/>
          <p:cNvSpPr/>
          <p:nvPr/>
        </p:nvSpPr>
        <p:spPr>
          <a:xfrm>
            <a:off x="3398211" y="2480869"/>
            <a:ext cx="8422984" cy="3139321"/>
          </a:xfrm>
          <a:prstGeom prst="rect">
            <a:avLst/>
          </a:prstGeom>
        </p:spPr>
        <p:txBody>
          <a:bodyPr wrap="square">
            <a:spAutoFit/>
          </a:bodyPr>
          <a:lstStyle/>
          <a:p>
            <a:r>
              <a:rPr lang="en-US" altLang="zh-CN">
                <a:latin typeface="微软雅黑" panose="020B0503020204020204" charset="-122"/>
                <a:ea typeface="微软雅黑" panose="020B0503020204020204" charset="-122"/>
              </a:rPr>
              <a:t>from sklearn import </a:t>
            </a:r>
            <a:r>
              <a:rPr lang="en-US" altLang="zh-CN" b="1">
                <a:latin typeface="微软雅黑" panose="020B0503020204020204" charset="-122"/>
                <a:ea typeface="微软雅黑" panose="020B0503020204020204" charset="-122"/>
              </a:rPr>
              <a:t>datasets</a:t>
            </a:r>
          </a:p>
          <a:p>
            <a:r>
              <a:rPr lang="en-US" altLang="zh-CN">
                <a:latin typeface="微软雅黑" panose="020B0503020204020204" charset="-122"/>
                <a:ea typeface="微软雅黑" panose="020B0503020204020204" charset="-122"/>
              </a:rPr>
              <a:t>diabetes = datasets.</a:t>
            </a:r>
            <a:r>
              <a:rPr lang="en-US" altLang="zh-CN" b="1">
                <a:latin typeface="微软雅黑" panose="020B0503020204020204" charset="-122"/>
                <a:ea typeface="微软雅黑" panose="020B0503020204020204" charset="-122"/>
              </a:rPr>
              <a:t>load_diabetes</a:t>
            </a:r>
            <a:r>
              <a:rPr lang="en-US" altLang="zh-CN">
                <a:latin typeface="微软雅黑" panose="020B0503020204020204" charset="-122"/>
                <a:ea typeface="微软雅黑" panose="020B0503020204020204" charset="-122"/>
              </a:rPr>
              <a:t>()</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查看</a:t>
            </a:r>
            <a:r>
              <a:rPr lang="en-US" altLang="zh-CN">
                <a:latin typeface="微软雅黑" panose="020B0503020204020204" charset="-122"/>
                <a:ea typeface="微软雅黑" panose="020B0503020204020204" charset="-122"/>
              </a:rPr>
              <a:t>data</a:t>
            </a:r>
            <a:r>
              <a:rPr lang="zh-CN" altLang="en-US">
                <a:latin typeface="微软雅黑" panose="020B0503020204020204" charset="-122"/>
                <a:ea typeface="微软雅黑" panose="020B0503020204020204" charset="-122"/>
              </a:rPr>
              <a:t>中的内容</a:t>
            </a:r>
          </a:p>
          <a:p>
            <a:r>
              <a:rPr lang="en-US" altLang="zh-CN" b="1">
                <a:latin typeface="微软雅黑" panose="020B0503020204020204" charset="-122"/>
                <a:ea typeface="微软雅黑" panose="020B0503020204020204" charset="-122"/>
              </a:rPr>
              <a:t>dir(diabetes)  </a:t>
            </a:r>
            <a:r>
              <a:rPr lang="en-US" altLang="zh-CN">
                <a:latin typeface="微软雅黑" panose="020B0503020204020204" charset="-122"/>
                <a:ea typeface="微软雅黑" panose="020B0503020204020204" charset="-122"/>
              </a:rPr>
              <a:t>#['DESCR', 'data', 'feature_names', 'target']</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查看自变量名称，共</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个</a:t>
            </a:r>
          </a:p>
          <a:p>
            <a:r>
              <a:rPr lang="en-US" altLang="zh-CN">
                <a:latin typeface="微软雅黑" panose="020B0503020204020204" charset="-122"/>
                <a:ea typeface="微软雅黑" panose="020B0503020204020204" charset="-122"/>
              </a:rPr>
              <a:t>diabetes.</a:t>
            </a:r>
            <a:r>
              <a:rPr lang="en-US" altLang="zh-CN" b="1">
                <a:latin typeface="微软雅黑" panose="020B0503020204020204" charset="-122"/>
                <a:ea typeface="微软雅黑" panose="020B0503020204020204" charset="-122"/>
              </a:rPr>
              <a:t>feature_names  </a:t>
            </a:r>
            <a:r>
              <a:rPr lang="en-US" altLang="zh-CN">
                <a:latin typeface="微软雅黑" panose="020B0503020204020204" charset="-122"/>
                <a:ea typeface="微软雅黑" panose="020B0503020204020204" charset="-122"/>
              </a:rPr>
              <a:t>#['age', 'sex', 'bmi', 'bp', 's1', 's2', 's3', 's4', 's5', 's6']</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查看数据集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变量</a:t>
            </a:r>
          </a:p>
          <a:p>
            <a:r>
              <a:rPr lang="en-US" altLang="zh-CN" b="1">
                <a:latin typeface="微软雅黑" panose="020B0503020204020204" charset="-122"/>
                <a:ea typeface="微软雅黑" panose="020B0503020204020204" charset="-122"/>
              </a:rPr>
              <a:t>diabetes.data</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查看目标变量</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前</a:t>
            </a:r>
            <a:r>
              <a:rPr lang="en-US" altLang="zh-CN">
                <a:latin typeface="微软雅黑" panose="020B0503020204020204" charset="-122"/>
                <a:ea typeface="微软雅黑" panose="020B0503020204020204" charset="-122"/>
              </a:rPr>
              <a:t>100</a:t>
            </a:r>
            <a:r>
              <a:rPr lang="zh-CN" altLang="en-US">
                <a:latin typeface="微软雅黑" panose="020B0503020204020204" charset="-122"/>
                <a:ea typeface="微软雅黑" panose="020B0503020204020204" charset="-122"/>
              </a:rPr>
              <a:t>行</a:t>
            </a:r>
          </a:p>
          <a:p>
            <a:r>
              <a:rPr lang="en-US" altLang="zh-CN" b="1">
                <a:latin typeface="微软雅黑" panose="020B0503020204020204" charset="-122"/>
                <a:ea typeface="微软雅黑" panose="020B0503020204020204" charset="-122"/>
              </a:rPr>
              <a:t>diabetes.target[:100]</a:t>
            </a:r>
          </a:p>
          <a:p>
            <a:endParaRPr lang="zh-CN" altLang="en-US" b="1">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pic>
        <p:nvPicPr>
          <p:cNvPr id="13" name="图片 12"/>
          <p:cNvPicPr>
            <a:picLocks noChangeAspect="1"/>
          </p:cNvPicPr>
          <p:nvPr/>
        </p:nvPicPr>
        <p:blipFill>
          <a:blip r:embed="rId3"/>
          <a:stretch>
            <a:fillRect/>
          </a:stretch>
        </p:blipFill>
        <p:spPr>
          <a:xfrm>
            <a:off x="7025614" y="4410298"/>
            <a:ext cx="5068688" cy="2447702"/>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100098" y="1764389"/>
            <a:ext cx="8721097" cy="234221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(3/7)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100098" y="1922574"/>
            <a:ext cx="712206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rPr>
              <a:t>Step2: </a:t>
            </a:r>
            <a:r>
              <a:rPr lang="zh-CN" altLang="en-US" sz="2000">
                <a:latin typeface="微软雅黑" panose="020B0503020204020204" charset="-122"/>
                <a:ea typeface="微软雅黑" panose="020B0503020204020204" charset="-122"/>
              </a:rPr>
              <a:t>拆分成训练集和测试集 </a:t>
            </a:r>
          </a:p>
        </p:txBody>
      </p:sp>
      <p:sp>
        <p:nvSpPr>
          <p:cNvPr id="6" name="矩形 5"/>
          <p:cNvSpPr/>
          <p:nvPr/>
        </p:nvSpPr>
        <p:spPr>
          <a:xfrm>
            <a:off x="3398211" y="2480869"/>
            <a:ext cx="8422984" cy="1200329"/>
          </a:xfrm>
          <a:prstGeom prst="rect">
            <a:avLst/>
          </a:prstGeom>
        </p:spPr>
        <p:txBody>
          <a:bodyPr wrap="square">
            <a:spAutoFit/>
          </a:bodyPr>
          <a:lstStyle/>
          <a:p>
            <a:r>
              <a:rPr lang="en-US" altLang="zh-CN">
                <a:latin typeface="微软雅黑" panose="020B0503020204020204" charset="-122"/>
                <a:ea typeface="微软雅黑" panose="020B0503020204020204" charset="-122"/>
              </a:rPr>
              <a:t>from </a:t>
            </a:r>
            <a:r>
              <a:rPr lang="en-US" altLang="zh-CN" b="1">
                <a:latin typeface="微软雅黑" panose="020B0503020204020204" charset="-122"/>
                <a:ea typeface="微软雅黑" panose="020B0503020204020204" charset="-122"/>
              </a:rPr>
              <a:t>sklearn.model_selection </a:t>
            </a:r>
            <a:r>
              <a:rPr lang="en-US" altLang="zh-CN">
                <a:latin typeface="微软雅黑" panose="020B0503020204020204" charset="-122"/>
                <a:ea typeface="微软雅黑" panose="020B0503020204020204" charset="-122"/>
              </a:rPr>
              <a:t>import </a:t>
            </a:r>
            <a:r>
              <a:rPr lang="en-US" altLang="zh-CN" b="1">
                <a:latin typeface="微软雅黑" panose="020B0503020204020204" charset="-122"/>
                <a:ea typeface="微软雅黑" panose="020B0503020204020204" charset="-122"/>
              </a:rPr>
              <a:t>train_test_split</a:t>
            </a:r>
          </a:p>
          <a:p>
            <a:endParaRPr lang="en-US" altLang="zh-CN" b="1">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X_train,X_test,y_train,y_test=train_test_split(diabetes.data,diabetes.target,test_size=0.3,random_state=123456) </a:t>
            </a:r>
            <a:endParaRPr lang="zh-CN" altLang="en-US" b="1">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100098" y="1764389"/>
            <a:ext cx="8721097" cy="2923521"/>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(4/7)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100098" y="1922574"/>
            <a:ext cx="712206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rPr>
              <a:t>Step3: </a:t>
            </a:r>
            <a:r>
              <a:rPr lang="zh-CN" altLang="en-US" sz="2000">
                <a:latin typeface="微软雅黑" panose="020B0503020204020204" charset="-122"/>
                <a:ea typeface="微软雅黑" panose="020B0503020204020204" charset="-122"/>
              </a:rPr>
              <a:t>训练模型 </a:t>
            </a:r>
          </a:p>
        </p:txBody>
      </p:sp>
      <p:sp>
        <p:nvSpPr>
          <p:cNvPr id="6" name="矩形 5"/>
          <p:cNvSpPr/>
          <p:nvPr/>
        </p:nvSpPr>
        <p:spPr>
          <a:xfrm>
            <a:off x="3398211" y="2480869"/>
            <a:ext cx="8422984" cy="2031325"/>
          </a:xfrm>
          <a:prstGeom prst="rect">
            <a:avLst/>
          </a:prstGeom>
        </p:spPr>
        <p:txBody>
          <a:bodyPr wrap="square">
            <a:spAutoFit/>
          </a:bodyPr>
          <a:lstStyle/>
          <a:p>
            <a:r>
              <a:rPr lang="en-US" altLang="zh-CN" b="1">
                <a:latin typeface="微软雅黑" panose="020B0503020204020204" charset="-122"/>
                <a:ea typeface="微软雅黑" panose="020B0503020204020204" charset="-122"/>
              </a:rPr>
              <a:t>from sklearn.linear_model import LinearRegression</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实例化模型并训练</a:t>
            </a:r>
          </a:p>
          <a:p>
            <a:r>
              <a:rPr lang="en-US" altLang="zh-CN" b="1">
                <a:latin typeface="微软雅黑" panose="020B0503020204020204" charset="-122"/>
                <a:ea typeface="微软雅黑" panose="020B0503020204020204" charset="-122"/>
              </a:rPr>
              <a:t>model = LinearRegression()</a:t>
            </a:r>
          </a:p>
          <a:p>
            <a:r>
              <a:rPr lang="en-US" altLang="zh-CN" b="1">
                <a:latin typeface="微软雅黑" panose="020B0503020204020204" charset="-122"/>
                <a:ea typeface="微软雅黑" panose="020B0503020204020204" charset="-122"/>
              </a:rPr>
              <a:t>model.fit(X_train,y_train)</a:t>
            </a:r>
          </a:p>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查看模型结果</a:t>
            </a:r>
          </a:p>
          <a:p>
            <a:r>
              <a:rPr lang="en-US" altLang="zh-CN">
                <a:latin typeface="微软雅黑" panose="020B0503020204020204" charset="-122"/>
                <a:ea typeface="微软雅黑" panose="020B0503020204020204" charset="-122"/>
              </a:rPr>
              <a:t>print(model.</a:t>
            </a:r>
            <a:r>
              <a:rPr lang="en-US" altLang="zh-CN" b="1">
                <a:latin typeface="微软雅黑" panose="020B0503020204020204" charset="-122"/>
                <a:ea typeface="微软雅黑" panose="020B0503020204020204" charset="-122"/>
              </a:rPr>
              <a:t>coef_</a:t>
            </a:r>
            <a:r>
              <a:rPr lang="en-US" altLang="zh-CN">
                <a:latin typeface="微软雅黑" panose="020B0503020204020204" charset="-122"/>
                <a:ea typeface="微软雅黑" panose="020B0503020204020204" charset="-122"/>
              </a:rPr>
              <a:t>)</a:t>
            </a:r>
          </a:p>
          <a:p>
            <a:r>
              <a:rPr lang="en-US" altLang="zh-CN">
                <a:latin typeface="微软雅黑" panose="020B0503020204020204" charset="-122"/>
                <a:ea typeface="微软雅黑" panose="020B0503020204020204" charset="-122"/>
              </a:rPr>
              <a:t>print(model.</a:t>
            </a:r>
            <a:r>
              <a:rPr lang="en-US" altLang="zh-CN" b="1">
                <a:latin typeface="微软雅黑" panose="020B0503020204020204" charset="-122"/>
                <a:ea typeface="微软雅黑" panose="020B0503020204020204" charset="-122"/>
              </a:rPr>
              <a:t>intercept_</a:t>
            </a:r>
            <a:r>
              <a:rPr lang="en-US" altLang="zh-CN">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pic>
        <p:nvPicPr>
          <p:cNvPr id="7" name="图片 6"/>
          <p:cNvPicPr>
            <a:picLocks noChangeAspect="1"/>
          </p:cNvPicPr>
          <p:nvPr/>
        </p:nvPicPr>
        <p:blipFill>
          <a:blip r:embed="rId3"/>
          <a:stretch>
            <a:fillRect/>
          </a:stretch>
        </p:blipFill>
        <p:spPr>
          <a:xfrm>
            <a:off x="4935917" y="5050386"/>
            <a:ext cx="6165671" cy="1105716"/>
          </a:xfrm>
          <a:prstGeom prst="rect">
            <a:avLst/>
          </a:prstGeom>
        </p:spPr>
        <p:style>
          <a:lnRef idx="2">
            <a:schemeClr val="dk1"/>
          </a:lnRef>
          <a:fillRef idx="1">
            <a:schemeClr val="lt1"/>
          </a:fillRef>
          <a:effectRef idx="0">
            <a:schemeClr val="dk1"/>
          </a:effectRef>
          <a:fontRef idx="minor">
            <a:schemeClr val="dk1"/>
          </a:fontRef>
        </p:style>
      </p:pic>
      <p:sp>
        <p:nvSpPr>
          <p:cNvPr id="9" name="箭头: 下 8"/>
          <p:cNvSpPr/>
          <p:nvPr/>
        </p:nvSpPr>
        <p:spPr>
          <a:xfrm>
            <a:off x="7547019" y="4280374"/>
            <a:ext cx="862885" cy="650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762374" y="1819790"/>
            <a:ext cx="7421941" cy="319397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(5/7)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2.1.2 </a:t>
            </a:r>
            <a:r>
              <a:rPr lang="zh-CN" altLang="en-US" b="1" dirty="0">
                <a:latin typeface="微软雅黑" panose="020B0503020204020204" charset="-122"/>
                <a:ea typeface="微软雅黑" panose="020B0503020204020204" charset="-122"/>
              </a:rPr>
              <a:t>用</a:t>
            </a:r>
            <a:r>
              <a:rPr lang="en-US" altLang="zh-CN" b="1" dirty="0">
                <a:latin typeface="微软雅黑" panose="020B0503020204020204" charset="-122"/>
                <a:ea typeface="微软雅黑" panose="020B0503020204020204" charset="-122"/>
              </a:rPr>
              <a:t>sklearn</a:t>
            </a:r>
            <a:r>
              <a:rPr lang="zh-CN" altLang="en-US" b="1" dirty="0">
                <a:latin typeface="微软雅黑" panose="020B0503020204020204" charset="-122"/>
                <a:ea typeface="微软雅黑" panose="020B0503020204020204" charset="-122"/>
              </a:rPr>
              <a:t>构建线性回归模型</a:t>
            </a:r>
          </a:p>
        </p:txBody>
      </p:sp>
      <p:sp>
        <p:nvSpPr>
          <p:cNvPr id="4" name="文本框 3"/>
          <p:cNvSpPr txBox="1"/>
          <p:nvPr/>
        </p:nvSpPr>
        <p:spPr>
          <a:xfrm>
            <a:off x="3762374" y="1950275"/>
            <a:ext cx="712206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rPr>
              <a:t>Step4: </a:t>
            </a:r>
            <a:r>
              <a:rPr lang="zh-CN" altLang="en-US" sz="2000">
                <a:latin typeface="微软雅黑" panose="020B0503020204020204" charset="-122"/>
                <a:ea typeface="微软雅黑" panose="020B0503020204020204" charset="-122"/>
              </a:rPr>
              <a:t>模型评估 </a:t>
            </a:r>
          </a:p>
        </p:txBody>
      </p:sp>
      <p:sp>
        <p:nvSpPr>
          <p:cNvPr id="6" name="矩形 5"/>
          <p:cNvSpPr/>
          <p:nvPr/>
        </p:nvSpPr>
        <p:spPr>
          <a:xfrm>
            <a:off x="4060487" y="2480870"/>
            <a:ext cx="6358521" cy="2308324"/>
          </a:xfrm>
          <a:prstGeom prst="rect">
            <a:avLst/>
          </a:prstGeom>
        </p:spPr>
        <p:txBody>
          <a:bodyPr wrap="square">
            <a:spAutoFit/>
          </a:bodyPr>
          <a:lstStyle/>
          <a:p>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方法</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：直接使用模型的</a:t>
            </a:r>
            <a:r>
              <a:rPr lang="en-US" altLang="zh-CN" dirty="0">
                <a:latin typeface="微软雅黑" panose="020B0503020204020204" charset="-122"/>
                <a:ea typeface="微软雅黑" panose="020B0503020204020204" charset="-122"/>
              </a:rPr>
              <a:t>score</a:t>
            </a:r>
            <a:r>
              <a:rPr lang="zh-CN" altLang="en-US" dirty="0">
                <a:latin typeface="微软雅黑" panose="020B0503020204020204" charset="-122"/>
                <a:ea typeface="微软雅黑" panose="020B0503020204020204" charset="-122"/>
              </a:rPr>
              <a:t>方法计算</a:t>
            </a:r>
            <a:r>
              <a:rPr lang="en-US" altLang="zh-CN" dirty="0">
                <a:latin typeface="微软雅黑" panose="020B0503020204020204" charset="-122"/>
                <a:ea typeface="微软雅黑" panose="020B0503020204020204" charset="-122"/>
              </a:rPr>
              <a:t>r2</a:t>
            </a:r>
            <a:r>
              <a:rPr lang="zh-CN" altLang="en-US" dirty="0">
                <a:latin typeface="微软雅黑" panose="020B0503020204020204" charset="-122"/>
                <a:ea typeface="微软雅黑" panose="020B0503020204020204" charset="-122"/>
              </a:rPr>
              <a:t>值</a:t>
            </a:r>
          </a:p>
          <a:p>
            <a:r>
              <a:rPr lang="en-US" altLang="zh-CN" dirty="0">
                <a:latin typeface="微软雅黑" panose="020B0503020204020204" charset="-122"/>
                <a:ea typeface="微软雅黑" panose="020B0503020204020204" charset="-122"/>
              </a:rPr>
              <a:t>print</a:t>
            </a:r>
            <a:r>
              <a:rPr lang="en-US" altLang="zh-CN" b="1" dirty="0">
                <a:latin typeface="微软雅黑" panose="020B0503020204020204" charset="-122"/>
                <a:ea typeface="微软雅黑" panose="020B0503020204020204" charset="-122"/>
              </a:rPr>
              <a:t>(</a:t>
            </a:r>
            <a:r>
              <a:rPr lang="en-US" altLang="zh-CN" b="1" dirty="0" err="1">
                <a:latin typeface="微软雅黑" panose="020B0503020204020204" charset="-122"/>
                <a:ea typeface="微软雅黑" panose="020B0503020204020204" charset="-122"/>
              </a:rPr>
              <a:t>model.score</a:t>
            </a:r>
            <a:r>
              <a:rPr lang="en-US" altLang="zh-CN" b="1" dirty="0">
                <a:latin typeface="微软雅黑" panose="020B0503020204020204" charset="-122"/>
                <a:ea typeface="微软雅黑" panose="020B0503020204020204" charset="-122"/>
              </a:rPr>
              <a:t>(</a:t>
            </a:r>
            <a:r>
              <a:rPr lang="en-US" altLang="zh-CN" b="1" dirty="0" err="1">
                <a:latin typeface="微软雅黑" panose="020B0503020204020204" charset="-122"/>
                <a:ea typeface="微软雅黑" panose="020B0503020204020204" charset="-122"/>
              </a:rPr>
              <a:t>X_test,y_test</a:t>
            </a:r>
            <a:r>
              <a:rPr lang="en-US" altLang="zh-CN" b="1" dirty="0">
                <a:latin typeface="微软雅黑" panose="020B0503020204020204" charset="-122"/>
                <a:ea typeface="微软雅黑" panose="020B0503020204020204" charset="-122"/>
              </a:rPr>
              <a:t>))</a:t>
            </a:r>
          </a:p>
          <a:p>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方法</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：使用</a:t>
            </a:r>
            <a:r>
              <a:rPr lang="en-US" altLang="zh-CN" dirty="0" err="1">
                <a:latin typeface="微软雅黑" panose="020B0503020204020204" charset="-122"/>
                <a:ea typeface="微软雅黑" panose="020B0503020204020204" charset="-122"/>
              </a:rPr>
              <a:t>sklearn.metrics</a:t>
            </a:r>
            <a:r>
              <a:rPr lang="zh-CN" altLang="en-US" dirty="0">
                <a:latin typeface="微软雅黑" panose="020B0503020204020204" charset="-122"/>
                <a:ea typeface="微软雅黑" panose="020B0503020204020204" charset="-122"/>
              </a:rPr>
              <a:t>下的</a:t>
            </a:r>
            <a:r>
              <a:rPr lang="en-US" altLang="zh-CN" dirty="0">
                <a:latin typeface="微软雅黑" panose="020B0503020204020204" charset="-122"/>
                <a:ea typeface="微软雅黑" panose="020B0503020204020204" charset="-122"/>
              </a:rPr>
              <a:t>r2_score</a:t>
            </a:r>
            <a:r>
              <a:rPr lang="zh-CN" altLang="en-US" dirty="0">
                <a:latin typeface="微软雅黑" panose="020B0503020204020204" charset="-122"/>
                <a:ea typeface="微软雅黑" panose="020B0503020204020204" charset="-122"/>
              </a:rPr>
              <a:t>函数</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先对测试集进行预测</a:t>
            </a:r>
          </a:p>
          <a:p>
            <a:r>
              <a:rPr lang="en-US" altLang="zh-CN" dirty="0" err="1">
                <a:latin typeface="微软雅黑" panose="020B0503020204020204" charset="-122"/>
                <a:ea typeface="微软雅黑" panose="020B0503020204020204" charset="-122"/>
              </a:rPr>
              <a:t>y_pred</a:t>
            </a:r>
            <a:r>
              <a:rPr lang="en-US" altLang="zh-CN" dirty="0">
                <a:latin typeface="微软雅黑" panose="020B0503020204020204" charset="-122"/>
                <a:ea typeface="微软雅黑" panose="020B0503020204020204" charset="-122"/>
              </a:rPr>
              <a:t> = </a:t>
            </a:r>
            <a:r>
              <a:rPr lang="en-US" altLang="zh-CN" dirty="0" err="1">
                <a:latin typeface="微软雅黑" panose="020B0503020204020204" charset="-122"/>
                <a:ea typeface="微软雅黑" panose="020B0503020204020204" charset="-122"/>
              </a:rPr>
              <a:t>model.</a:t>
            </a:r>
            <a:r>
              <a:rPr lang="en-US" altLang="zh-CN" b="1" dirty="0" err="1">
                <a:latin typeface="微软雅黑" panose="020B0503020204020204" charset="-122"/>
                <a:ea typeface="微软雅黑" panose="020B0503020204020204" charset="-122"/>
              </a:rPr>
              <a:t>predict</a:t>
            </a:r>
            <a:r>
              <a:rPr lang="en-US" altLang="zh-CN" dirty="0">
                <a:latin typeface="微软雅黑" panose="020B0503020204020204" charset="-122"/>
                <a:ea typeface="微软雅黑" panose="020B0503020204020204" charset="-122"/>
              </a:rPr>
              <a:t>(</a:t>
            </a:r>
            <a:r>
              <a:rPr lang="en-US" altLang="zh-CN" dirty="0" err="1">
                <a:latin typeface="微软雅黑" panose="020B0503020204020204" charset="-122"/>
                <a:ea typeface="微软雅黑" panose="020B0503020204020204" charset="-122"/>
              </a:rPr>
              <a:t>X_test</a:t>
            </a:r>
            <a:r>
              <a:rPr lang="en-US" altLang="zh-CN" dirty="0">
                <a:latin typeface="微软雅黑" panose="020B0503020204020204" charset="-122"/>
                <a:ea typeface="微软雅黑" panose="020B0503020204020204" charset="-122"/>
              </a:rPr>
              <a:t>)</a:t>
            </a:r>
          </a:p>
          <a:p>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使用</a:t>
            </a:r>
            <a:r>
              <a:rPr lang="en-US" altLang="zh-CN" dirty="0">
                <a:latin typeface="微软雅黑" panose="020B0503020204020204" charset="-122"/>
                <a:ea typeface="微软雅黑" panose="020B0503020204020204" charset="-122"/>
              </a:rPr>
              <a:t>r2_score</a:t>
            </a:r>
            <a:r>
              <a:rPr lang="zh-CN" altLang="en-US" dirty="0">
                <a:latin typeface="微软雅黑" panose="020B0503020204020204" charset="-122"/>
                <a:ea typeface="微软雅黑" panose="020B0503020204020204" charset="-122"/>
              </a:rPr>
              <a:t>计算</a:t>
            </a:r>
            <a:r>
              <a:rPr lang="en-US" altLang="zh-CN" dirty="0">
                <a:latin typeface="微软雅黑" panose="020B0503020204020204" charset="-122"/>
                <a:ea typeface="微软雅黑" panose="020B0503020204020204" charset="-122"/>
              </a:rPr>
              <a:t>r2</a:t>
            </a:r>
            <a:r>
              <a:rPr lang="zh-CN" altLang="en-US" dirty="0">
                <a:latin typeface="微软雅黑" panose="020B0503020204020204" charset="-122"/>
                <a:ea typeface="微软雅黑" panose="020B0503020204020204" charset="-122"/>
              </a:rPr>
              <a:t>值</a:t>
            </a:r>
          </a:p>
          <a:p>
            <a:r>
              <a:rPr lang="en-US" altLang="zh-CN" dirty="0">
                <a:latin typeface="微软雅黑" panose="020B0503020204020204" charset="-122"/>
                <a:ea typeface="微软雅黑" panose="020B0503020204020204" charset="-122"/>
              </a:rPr>
              <a:t>from </a:t>
            </a:r>
            <a:r>
              <a:rPr lang="en-US" altLang="zh-CN" b="1" dirty="0" err="1">
                <a:latin typeface="微软雅黑" panose="020B0503020204020204" charset="-122"/>
                <a:ea typeface="微软雅黑" panose="020B0503020204020204" charset="-122"/>
              </a:rPr>
              <a:t>sklearn.metrics</a:t>
            </a: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import </a:t>
            </a:r>
            <a:r>
              <a:rPr lang="en-US" altLang="zh-CN" b="1" dirty="0">
                <a:latin typeface="微软雅黑" panose="020B0503020204020204" charset="-122"/>
                <a:ea typeface="微软雅黑" panose="020B0503020204020204" charset="-122"/>
              </a:rPr>
              <a:t>r2_score</a:t>
            </a:r>
          </a:p>
          <a:p>
            <a:r>
              <a:rPr lang="en-US" altLang="zh-CN" dirty="0">
                <a:latin typeface="微软雅黑" panose="020B0503020204020204" charset="-122"/>
                <a:ea typeface="微软雅黑" panose="020B0503020204020204" charset="-122"/>
              </a:rPr>
              <a:t>print(</a:t>
            </a:r>
            <a:r>
              <a:rPr lang="en-US" altLang="zh-CN" b="1" dirty="0">
                <a:latin typeface="微软雅黑" panose="020B0503020204020204" charset="-122"/>
                <a:ea typeface="微软雅黑" panose="020B0503020204020204" charset="-122"/>
              </a:rPr>
              <a:t>r2_score(</a:t>
            </a:r>
            <a:r>
              <a:rPr lang="en-US" altLang="zh-CN" b="1" dirty="0" err="1">
                <a:latin typeface="微软雅黑" panose="020B0503020204020204" charset="-122"/>
                <a:ea typeface="微软雅黑" panose="020B0503020204020204" charset="-122"/>
              </a:rPr>
              <a:t>y_test,y_pred</a:t>
            </a:r>
            <a:r>
              <a:rPr lang="en-US" altLang="zh-CN" b="1"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pic>
        <p:nvPicPr>
          <p:cNvPr id="9" name="图片 8"/>
          <p:cNvPicPr>
            <a:picLocks noChangeAspect="1"/>
          </p:cNvPicPr>
          <p:nvPr/>
        </p:nvPicPr>
        <p:blipFill>
          <a:blip r:embed="rId3"/>
          <a:stretch>
            <a:fillRect/>
          </a:stretch>
        </p:blipFill>
        <p:spPr>
          <a:xfrm>
            <a:off x="7499930" y="5238341"/>
            <a:ext cx="3574253" cy="1077172"/>
          </a:xfrm>
          <a:prstGeom prst="rect">
            <a:avLst/>
          </a:prstGeom>
        </p:spPr>
        <p:style>
          <a:lnRef idx="2">
            <a:schemeClr val="dk1"/>
          </a:lnRef>
          <a:fillRef idx="1">
            <a:schemeClr val="lt1"/>
          </a:fillRef>
          <a:effectRef idx="0">
            <a:schemeClr val="dk1"/>
          </a:effectRef>
          <a:fontRef idx="minor">
            <a:schemeClr val="dk1"/>
          </a:fontRef>
        </p:style>
      </p:pic>
      <p:sp>
        <p:nvSpPr>
          <p:cNvPr id="11" name="文本框 10"/>
          <p:cNvSpPr txBox="1"/>
          <p:nvPr/>
        </p:nvSpPr>
        <p:spPr>
          <a:xfrm>
            <a:off x="4159876" y="5409127"/>
            <a:ext cx="2228045" cy="830997"/>
          </a:xfrm>
          <a:prstGeom prst="rect">
            <a:avLst/>
          </a:prstGeom>
          <a:noFill/>
          <a:ln w="28575">
            <a:solidFill>
              <a:schemeClr val="tx1"/>
            </a:solidFill>
            <a:prstDash val="lgDash"/>
          </a:ln>
        </p:spPr>
        <p:txBody>
          <a:bodyPr wrap="square" rtlCol="0">
            <a:spAutoFit/>
          </a:bodyPr>
          <a:lstStyle/>
          <a:p>
            <a:r>
              <a:rPr lang="zh-CN" altLang="en-US" sz="1600">
                <a:latin typeface="微软雅黑" panose="020B0503020204020204" charset="-122"/>
                <a:ea typeface="微软雅黑" panose="020B0503020204020204" charset="-122"/>
              </a:rPr>
              <a:t>对这个结果我们暂不做评价，后继会有专题来讲解这块内容！</a:t>
            </a:r>
          </a:p>
        </p:txBody>
      </p:sp>
      <p:sp>
        <p:nvSpPr>
          <p:cNvPr id="13" name="箭头: 右 12"/>
          <p:cNvSpPr/>
          <p:nvPr/>
        </p:nvSpPr>
        <p:spPr>
          <a:xfrm>
            <a:off x="6814744" y="5691136"/>
            <a:ext cx="425003" cy="412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9620518" y="4649273"/>
            <a:ext cx="579550" cy="494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6033" y="1275323"/>
            <a:ext cx="7495683" cy="369332"/>
          </a:xfrm>
          <a:prstGeom prst="rect">
            <a:avLst/>
          </a:prstGeom>
        </p:spPr>
        <p:txBody>
          <a:bodyPr wrap="square">
            <a:spAutoFit/>
          </a:bodyPr>
          <a:lstStyle/>
          <a:p>
            <a:endParaRPr lang="en-US" altLang="zh-CN" b="1" dirty="0">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C2525FBD-138A-421B-8019-8C5B4DDD80D5}"/>
              </a:ext>
            </a:extLst>
          </p:cNvPr>
          <p:cNvPicPr>
            <a:picLocks noChangeAspect="1"/>
          </p:cNvPicPr>
          <p:nvPr/>
        </p:nvPicPr>
        <p:blipFill>
          <a:blip r:embed="rId2"/>
          <a:stretch>
            <a:fillRect/>
          </a:stretch>
        </p:blipFill>
        <p:spPr>
          <a:xfrm>
            <a:off x="7422161" y="2823843"/>
            <a:ext cx="3524250" cy="923925"/>
          </a:xfrm>
          <a:prstGeom prst="rect">
            <a:avLst/>
          </a:prstGeom>
        </p:spPr>
      </p:pic>
      <p:sp>
        <p:nvSpPr>
          <p:cNvPr id="9" name="文本框 8">
            <a:extLst>
              <a:ext uri="{FF2B5EF4-FFF2-40B4-BE49-F238E27FC236}">
                <a16:creationId xmlns:a16="http://schemas.microsoft.com/office/drawing/2014/main" id="{3A4C147B-B625-4EC0-855F-996A13C4D88C}"/>
              </a:ext>
            </a:extLst>
          </p:cNvPr>
          <p:cNvSpPr txBox="1"/>
          <p:nvPr/>
        </p:nvSpPr>
        <p:spPr>
          <a:xfrm>
            <a:off x="375408" y="1161767"/>
            <a:ext cx="6119768" cy="369332"/>
          </a:xfrm>
          <a:prstGeom prst="rect">
            <a:avLst/>
          </a:prstGeom>
          <a:noFill/>
        </p:spPr>
        <p:txBody>
          <a:bodyPr wrap="square">
            <a:spAutoFit/>
          </a:bodyPr>
          <a:lstStyle/>
          <a:p>
            <a:pPr algn="l"/>
            <a:r>
              <a:rPr lang="en-US" altLang="zh-CN" b="1" i="0" dirty="0">
                <a:solidFill>
                  <a:srgbClr val="2980B9"/>
                </a:solidFill>
                <a:effectLst/>
                <a:latin typeface="PingFang SC"/>
              </a:rPr>
              <a:t>MSE</a:t>
            </a:r>
          </a:p>
        </p:txBody>
      </p:sp>
      <p:pic>
        <p:nvPicPr>
          <p:cNvPr id="5" name="图片 4">
            <a:extLst>
              <a:ext uri="{FF2B5EF4-FFF2-40B4-BE49-F238E27FC236}">
                <a16:creationId xmlns:a16="http://schemas.microsoft.com/office/drawing/2014/main" id="{659B0871-397D-4A03-B8B0-4F6BD3D51FF4}"/>
              </a:ext>
            </a:extLst>
          </p:cNvPr>
          <p:cNvPicPr>
            <a:picLocks noChangeAspect="1"/>
          </p:cNvPicPr>
          <p:nvPr/>
        </p:nvPicPr>
        <p:blipFill>
          <a:blip r:embed="rId3"/>
          <a:stretch>
            <a:fillRect/>
          </a:stretch>
        </p:blipFill>
        <p:spPr>
          <a:xfrm>
            <a:off x="375408" y="1758211"/>
            <a:ext cx="3657600" cy="876300"/>
          </a:xfrm>
          <a:prstGeom prst="rect">
            <a:avLst/>
          </a:prstGeom>
        </p:spPr>
      </p:pic>
      <p:sp>
        <p:nvSpPr>
          <p:cNvPr id="11" name="文本框 10">
            <a:extLst>
              <a:ext uri="{FF2B5EF4-FFF2-40B4-BE49-F238E27FC236}">
                <a16:creationId xmlns:a16="http://schemas.microsoft.com/office/drawing/2014/main" id="{6672C474-7FA8-4CE0-A954-E58CA7314665}"/>
              </a:ext>
            </a:extLst>
          </p:cNvPr>
          <p:cNvSpPr txBox="1"/>
          <p:nvPr/>
        </p:nvSpPr>
        <p:spPr>
          <a:xfrm>
            <a:off x="375408" y="2909529"/>
            <a:ext cx="6119768" cy="369332"/>
          </a:xfrm>
          <a:prstGeom prst="rect">
            <a:avLst/>
          </a:prstGeom>
          <a:noFill/>
        </p:spPr>
        <p:txBody>
          <a:bodyPr wrap="square">
            <a:spAutoFit/>
          </a:bodyPr>
          <a:lstStyle/>
          <a:p>
            <a:pPr algn="l"/>
            <a:r>
              <a:rPr lang="en-US" altLang="zh-CN" b="1" i="0" dirty="0">
                <a:solidFill>
                  <a:srgbClr val="2980B9"/>
                </a:solidFill>
                <a:effectLst/>
                <a:latin typeface="PingFang SC"/>
              </a:rPr>
              <a:t>RMSE</a:t>
            </a:r>
          </a:p>
        </p:txBody>
      </p:sp>
      <p:pic>
        <p:nvPicPr>
          <p:cNvPr id="13" name="图片 12">
            <a:extLst>
              <a:ext uri="{FF2B5EF4-FFF2-40B4-BE49-F238E27FC236}">
                <a16:creationId xmlns:a16="http://schemas.microsoft.com/office/drawing/2014/main" id="{5DC58EF7-A744-4940-8436-4FEF64B45021}"/>
              </a:ext>
            </a:extLst>
          </p:cNvPr>
          <p:cNvPicPr>
            <a:picLocks noChangeAspect="1"/>
          </p:cNvPicPr>
          <p:nvPr/>
        </p:nvPicPr>
        <p:blipFill>
          <a:blip r:embed="rId4"/>
          <a:stretch>
            <a:fillRect/>
          </a:stretch>
        </p:blipFill>
        <p:spPr>
          <a:xfrm>
            <a:off x="375408" y="3522852"/>
            <a:ext cx="5972175" cy="1000125"/>
          </a:xfrm>
          <a:prstGeom prst="rect">
            <a:avLst/>
          </a:prstGeom>
        </p:spPr>
      </p:pic>
      <p:sp>
        <p:nvSpPr>
          <p:cNvPr id="15" name="文本框 14">
            <a:extLst>
              <a:ext uri="{FF2B5EF4-FFF2-40B4-BE49-F238E27FC236}">
                <a16:creationId xmlns:a16="http://schemas.microsoft.com/office/drawing/2014/main" id="{CE6DB13C-E3B9-47BC-90A6-3D490D869C56}"/>
              </a:ext>
            </a:extLst>
          </p:cNvPr>
          <p:cNvSpPr txBox="1"/>
          <p:nvPr/>
        </p:nvSpPr>
        <p:spPr>
          <a:xfrm>
            <a:off x="375408" y="4913067"/>
            <a:ext cx="6119768" cy="369332"/>
          </a:xfrm>
          <a:prstGeom prst="rect">
            <a:avLst/>
          </a:prstGeom>
          <a:noFill/>
        </p:spPr>
        <p:txBody>
          <a:bodyPr wrap="square">
            <a:spAutoFit/>
          </a:bodyPr>
          <a:lstStyle/>
          <a:p>
            <a:pPr algn="l"/>
            <a:r>
              <a:rPr lang="en-US" altLang="zh-CN" b="1" i="0" dirty="0">
                <a:solidFill>
                  <a:srgbClr val="2980B9"/>
                </a:solidFill>
                <a:effectLst/>
                <a:latin typeface="PingFang SC"/>
              </a:rPr>
              <a:t>MAE</a:t>
            </a:r>
          </a:p>
        </p:txBody>
      </p:sp>
      <p:pic>
        <p:nvPicPr>
          <p:cNvPr id="17" name="图片 16">
            <a:extLst>
              <a:ext uri="{FF2B5EF4-FFF2-40B4-BE49-F238E27FC236}">
                <a16:creationId xmlns:a16="http://schemas.microsoft.com/office/drawing/2014/main" id="{90460431-F26E-4951-B959-F2AB189556C9}"/>
              </a:ext>
            </a:extLst>
          </p:cNvPr>
          <p:cNvPicPr>
            <a:picLocks noChangeAspect="1"/>
          </p:cNvPicPr>
          <p:nvPr/>
        </p:nvPicPr>
        <p:blipFill>
          <a:blip r:embed="rId5"/>
          <a:stretch>
            <a:fillRect/>
          </a:stretch>
        </p:blipFill>
        <p:spPr>
          <a:xfrm>
            <a:off x="375408" y="5744361"/>
            <a:ext cx="2305050" cy="742950"/>
          </a:xfrm>
          <a:prstGeom prst="rect">
            <a:avLst/>
          </a:prstGeom>
        </p:spPr>
      </p:pic>
      <p:sp>
        <p:nvSpPr>
          <p:cNvPr id="19" name="文本框 18">
            <a:extLst>
              <a:ext uri="{FF2B5EF4-FFF2-40B4-BE49-F238E27FC236}">
                <a16:creationId xmlns:a16="http://schemas.microsoft.com/office/drawing/2014/main" id="{6158039A-5FD1-4E48-8D18-3C98F663CB57}"/>
              </a:ext>
            </a:extLst>
          </p:cNvPr>
          <p:cNvSpPr txBox="1"/>
          <p:nvPr/>
        </p:nvSpPr>
        <p:spPr>
          <a:xfrm>
            <a:off x="7422161" y="2049583"/>
            <a:ext cx="3760364" cy="369332"/>
          </a:xfrm>
          <a:prstGeom prst="rect">
            <a:avLst/>
          </a:prstGeom>
          <a:noFill/>
        </p:spPr>
        <p:txBody>
          <a:bodyPr wrap="square">
            <a:spAutoFit/>
          </a:bodyPr>
          <a:lstStyle/>
          <a:p>
            <a:pPr algn="l"/>
            <a:r>
              <a:rPr lang="en-US" altLang="zh-CN" b="1" i="0" dirty="0">
                <a:solidFill>
                  <a:srgbClr val="2980B9"/>
                </a:solidFill>
                <a:effectLst/>
                <a:latin typeface="PingFang SC"/>
              </a:rPr>
              <a:t>R2_score</a:t>
            </a:r>
          </a:p>
        </p:txBody>
      </p:sp>
      <p:sp>
        <p:nvSpPr>
          <p:cNvPr id="12" name="矩形 11">
            <a:extLst>
              <a:ext uri="{FF2B5EF4-FFF2-40B4-BE49-F238E27FC236}">
                <a16:creationId xmlns:a16="http://schemas.microsoft.com/office/drawing/2014/main" id="{20D79B7C-C779-4701-968A-DA99B7129822}"/>
              </a:ext>
            </a:extLst>
          </p:cNvPr>
          <p:cNvSpPr/>
          <p:nvPr/>
        </p:nvSpPr>
        <p:spPr>
          <a:xfrm>
            <a:off x="196799" y="529179"/>
            <a:ext cx="2948243"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2.1.2 </a:t>
            </a:r>
            <a:r>
              <a:rPr lang="zh-CN" altLang="en-US" b="1" dirty="0">
                <a:latin typeface="微软雅黑" panose="020B0503020204020204" charset="-122"/>
                <a:ea typeface="微软雅黑" panose="020B0503020204020204" charset="-122"/>
              </a:rPr>
              <a:t>回归模型评估指标</a:t>
            </a:r>
          </a:p>
        </p:txBody>
      </p:sp>
    </p:spTree>
    <p:extLst>
      <p:ext uri="{BB962C8B-B14F-4D97-AF65-F5344CB8AC3E}">
        <p14:creationId xmlns:p14="http://schemas.microsoft.com/office/powerpoint/2010/main" val="79736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643062" y="1817288"/>
            <a:ext cx="9172576" cy="3756824"/>
          </a:xfrm>
          <a:prstGeom prst="roundRect">
            <a:avLst/>
          </a:prstGeom>
          <a:solidFill>
            <a:srgbClr val="1A306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a:latin typeface="隶书" panose="02010509060101010101" pitchFamily="49" charset="-122"/>
                <a:ea typeface="隶书" panose="02010509060101010101" pitchFamily="49" charset="-122"/>
              </a:rPr>
              <a:t>     通过上一章的学习，我相信大家应该对一个 </a:t>
            </a:r>
            <a:r>
              <a:rPr lang="zh-CN" altLang="en-US" sz="2400">
                <a:solidFill>
                  <a:srgbClr val="FFFF00"/>
                </a:solidFill>
                <a:latin typeface="隶书" panose="02010509060101010101" pitchFamily="49" charset="-122"/>
                <a:ea typeface="隶书" panose="02010509060101010101" pitchFamily="49" charset="-122"/>
              </a:rPr>
              <a:t>完整的机器学习开发流程 </a:t>
            </a:r>
            <a:r>
              <a:rPr lang="zh-CN" altLang="en-US" sz="2400">
                <a:latin typeface="隶书" panose="02010509060101010101" pitchFamily="49" charset="-122"/>
                <a:ea typeface="隶书" panose="02010509060101010101" pitchFamily="49" charset="-122"/>
              </a:rPr>
              <a:t>有了一些了解，同时也看到了机器学习算法在建模过程中的作用。前面介绍的预测模型我们主要以</a:t>
            </a:r>
            <a:r>
              <a:rPr lang="zh-CN" altLang="en-US" sz="2400">
                <a:solidFill>
                  <a:srgbClr val="FFFF00"/>
                </a:solidFill>
                <a:latin typeface="隶书" panose="02010509060101010101" pitchFamily="49" charset="-122"/>
                <a:ea typeface="隶书" panose="02010509060101010101" pitchFamily="49" charset="-122"/>
              </a:rPr>
              <a:t>逻辑回归</a:t>
            </a:r>
            <a:r>
              <a:rPr lang="zh-CN" altLang="en-US" sz="2400">
                <a:latin typeface="隶书" panose="02010509060101010101" pitchFamily="49" charset="-122"/>
                <a:ea typeface="隶书" panose="02010509060101010101" pitchFamily="49" charset="-122"/>
              </a:rPr>
              <a:t>这种算法为例，偶尔也提及到了像 </a:t>
            </a:r>
            <a:r>
              <a:rPr lang="zh-CN" altLang="en-US" sz="2400">
                <a:solidFill>
                  <a:srgbClr val="FFFF00"/>
                </a:solidFill>
                <a:latin typeface="隶书" panose="02010509060101010101" pitchFamily="49" charset="-122"/>
                <a:ea typeface="隶书" panose="02010509060101010101" pitchFamily="49" charset="-122"/>
              </a:rPr>
              <a:t>决策树</a:t>
            </a:r>
            <a:r>
              <a:rPr lang="zh-CN" altLang="en-US" sz="2400">
                <a:latin typeface="隶书" panose="02010509060101010101" pitchFamily="49" charset="-122"/>
                <a:ea typeface="隶书" panose="02010509060101010101" pitchFamily="49" charset="-122"/>
              </a:rPr>
              <a:t>，</a:t>
            </a:r>
            <a:r>
              <a:rPr lang="en-US" altLang="zh-CN" sz="2400">
                <a:solidFill>
                  <a:srgbClr val="FFFF00"/>
                </a:solidFill>
                <a:latin typeface="Impact" panose="020B0806030902050204" pitchFamily="34" charset="0"/>
                <a:ea typeface="隶书" panose="02010509060101010101" pitchFamily="49" charset="-122"/>
              </a:rPr>
              <a:t>KNN ,</a:t>
            </a:r>
            <a:r>
              <a:rPr lang="zh-CN" altLang="en-US" sz="2400">
                <a:latin typeface="隶书" panose="02010509060101010101" pitchFamily="49" charset="-122"/>
                <a:ea typeface="隶书" panose="02010509060101010101" pitchFamily="49" charset="-122"/>
              </a:rPr>
              <a:t>它们都属于 </a:t>
            </a:r>
            <a:r>
              <a:rPr lang="zh-CN" altLang="en-US" sz="2400">
                <a:solidFill>
                  <a:srgbClr val="FFFF00"/>
                </a:solidFill>
                <a:latin typeface="隶书" panose="02010509060101010101" pitchFamily="49" charset="-122"/>
                <a:ea typeface="隶书" panose="02010509060101010101" pitchFamily="49" charset="-122"/>
              </a:rPr>
              <a:t>预测类算法</a:t>
            </a:r>
            <a:r>
              <a:rPr lang="zh-CN" altLang="en-US" sz="2400">
                <a:latin typeface="隶书" panose="02010509060101010101" pitchFamily="49" charset="-122"/>
                <a:ea typeface="隶书" panose="02010509060101010101" pitchFamily="49" charset="-122"/>
              </a:rPr>
              <a:t>。除了它们以外还有哪些常用算法呢？接下来就让我们开始学习。</a:t>
            </a:r>
            <a:endParaRPr lang="zh-CN" altLang="en-US" sz="2400" dirty="0">
              <a:latin typeface="隶书" panose="02010509060101010101" pitchFamily="49" charset="-122"/>
              <a:ea typeface="隶书" panose="02010509060101010101" pitchFamily="49" charset="-122"/>
            </a:endParaRPr>
          </a:p>
        </p:txBody>
      </p:sp>
      <p:sp>
        <p:nvSpPr>
          <p:cNvPr id="11" name="矩形 10"/>
          <p:cNvSpPr/>
          <p:nvPr/>
        </p:nvSpPr>
        <p:spPr>
          <a:xfrm>
            <a:off x="4989552" y="908722"/>
            <a:ext cx="1670650" cy="461665"/>
          </a:xfrm>
          <a:prstGeom prst="rect">
            <a:avLst/>
          </a:prstGeom>
        </p:spPr>
        <p:txBody>
          <a:bodyPr wrap="none">
            <a:spAutoFit/>
          </a:bodyPr>
          <a:lstStyle/>
          <a:p>
            <a:r>
              <a:rPr lang="zh-CN" altLang="en-US" sz="2400" b="1" dirty="0">
                <a:solidFill>
                  <a:srgbClr val="193067"/>
                </a:solidFill>
              </a:rPr>
              <a:t>本 章 导 读</a:t>
            </a:r>
          </a:p>
        </p:txBody>
      </p:sp>
      <p:cxnSp>
        <p:nvCxnSpPr>
          <p:cNvPr id="13" name="直接连接符 12"/>
          <p:cNvCxnSpPr/>
          <p:nvPr/>
        </p:nvCxnSpPr>
        <p:spPr>
          <a:xfrm>
            <a:off x="5349400" y="1369174"/>
            <a:ext cx="1028700"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pic>
        <p:nvPicPr>
          <p:cNvPr id="14" name="图片 13"/>
          <p:cNvPicPr>
            <a:picLocks noChangeAspect="1"/>
          </p:cNvPicPr>
          <p:nvPr/>
        </p:nvPicPr>
        <p:blipFill>
          <a:blip r:embed="rId2"/>
          <a:stretch>
            <a:fillRect/>
          </a:stretch>
        </p:blipFill>
        <p:spPr>
          <a:xfrm>
            <a:off x="5059009" y="1446587"/>
            <a:ext cx="1609483" cy="182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6908" y="2062738"/>
            <a:ext cx="8078978" cy="420762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(6/7)</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3396908" y="2297307"/>
            <a:ext cx="7122061" cy="40011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   </a:t>
            </a:r>
            <a:r>
              <a:rPr lang="en-US" altLang="zh-CN" sz="2000" b="1">
                <a:latin typeface="微软雅黑" panose="020B0503020204020204" charset="-122"/>
                <a:ea typeface="微软雅黑" panose="020B0503020204020204" charset="-122"/>
              </a:rPr>
              <a:t># </a:t>
            </a:r>
            <a:r>
              <a:rPr lang="zh-CN" altLang="en-US" sz="2000" b="1">
                <a:latin typeface="微软雅黑" panose="020B0503020204020204" charset="-122"/>
                <a:ea typeface="微软雅黑" panose="020B0503020204020204" charset="-122"/>
              </a:rPr>
              <a:t>通过图表做探索式分析</a:t>
            </a:r>
          </a:p>
        </p:txBody>
      </p:sp>
      <p:grpSp>
        <p:nvGrpSpPr>
          <p:cNvPr id="54" name="组合 53"/>
          <p:cNvGrpSpPr/>
          <p:nvPr/>
        </p:nvGrpSpPr>
        <p:grpSpPr>
          <a:xfrm>
            <a:off x="726697" y="3943543"/>
            <a:ext cx="2177502" cy="2155506"/>
            <a:chOff x="395288" y="173038"/>
            <a:chExt cx="2986087" cy="2955925"/>
          </a:xfrm>
        </p:grpSpPr>
        <p:sp>
          <p:nvSpPr>
            <p:cNvPr id="55"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105"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7"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8"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0"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6" name="矩形 5"/>
          <p:cNvSpPr/>
          <p:nvPr/>
        </p:nvSpPr>
        <p:spPr>
          <a:xfrm>
            <a:off x="3580282" y="2724969"/>
            <a:ext cx="7688732" cy="1200329"/>
          </a:xfrm>
          <a:prstGeom prst="rect">
            <a:avLst/>
          </a:prstGeom>
        </p:spPr>
        <p:txBody>
          <a:bodyPr wrap="square">
            <a:spAutoFit/>
          </a:bodyPr>
          <a:lstStyle/>
          <a:p>
            <a:r>
              <a:rPr lang="zh-CN" altLang="en-US" dirty="0">
                <a:latin typeface="微软雅黑" panose="020B0503020204020204" charset="-122"/>
                <a:ea typeface="微软雅黑" panose="020B0503020204020204" charset="-122"/>
              </a:rPr>
              <a:t>    总共有</a:t>
            </a:r>
            <a:r>
              <a:rPr lang="en-US" altLang="zh-CN" dirty="0">
                <a:latin typeface="微软雅黑" panose="020B0503020204020204" charset="-122"/>
                <a:ea typeface="微软雅黑" panose="020B0503020204020204" charset="-122"/>
              </a:rPr>
              <a:t>10</a:t>
            </a:r>
            <a:r>
              <a:rPr lang="zh-CN" altLang="en-US" dirty="0">
                <a:latin typeface="微软雅黑" panose="020B0503020204020204" charset="-122"/>
                <a:ea typeface="微软雅黑" panose="020B0503020204020204" charset="-122"/>
              </a:rPr>
              <a:t>个</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变量，每次取</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个</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变量来与</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绘制</a:t>
            </a:r>
            <a:r>
              <a:rPr lang="en-US" altLang="zh-CN" dirty="0">
                <a:latin typeface="微软雅黑" panose="020B0503020204020204" charset="-122"/>
                <a:ea typeface="微软雅黑" panose="020B0503020204020204" charset="-122"/>
              </a:rPr>
              <a:t>(</a:t>
            </a:r>
            <a:r>
              <a:rPr lang="en-US" altLang="zh-CN" dirty="0" err="1">
                <a:latin typeface="微软雅黑" panose="020B0503020204020204" charset="-122"/>
                <a:ea typeface="微软雅黑" panose="020B0503020204020204" charset="-122"/>
              </a:rPr>
              <a:t>x,y</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散点图，并画出</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和</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之间的线性回归线。一般来说，这是在构建模型之前做的变量探索性分析，通过散点图可以查看每一个</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变量与</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变量的相关性，可以根据相关性大小进行变量筛选。下面我们针对拆分后的训练数据集来进行分析：</a:t>
            </a:r>
          </a:p>
        </p:txBody>
      </p:sp>
      <p:sp>
        <p:nvSpPr>
          <p:cNvPr id="11" name="文本框 10"/>
          <p:cNvSpPr txBox="1"/>
          <p:nvPr/>
        </p:nvSpPr>
        <p:spPr>
          <a:xfrm>
            <a:off x="452078" y="6166193"/>
            <a:ext cx="2970557" cy="338554"/>
          </a:xfrm>
          <a:prstGeom prst="rect">
            <a:avLst/>
          </a:prstGeom>
          <a:noFill/>
        </p:spPr>
        <p:txBody>
          <a:bodyPr wrap="square" rtlCol="0">
            <a:spAutoFit/>
          </a:bodyPr>
          <a:lstStyle/>
          <a:p>
            <a:r>
              <a:rPr lang="en-US" altLang="zh-CN" sz="1600">
                <a:solidFill>
                  <a:schemeClr val="tx1">
                    <a:lumMod val="60000"/>
                    <a:lumOff val="40000"/>
                  </a:schemeClr>
                </a:solidFill>
              </a:rPr>
              <a:t>PS</a:t>
            </a:r>
            <a:r>
              <a:rPr lang="zh-CN" altLang="en-US" sz="1600">
                <a:solidFill>
                  <a:schemeClr val="tx1">
                    <a:lumMod val="60000"/>
                    <a:lumOff val="40000"/>
                  </a:schemeClr>
                </a:solidFill>
              </a:rPr>
              <a:t>：完整代码见</a:t>
            </a:r>
            <a:r>
              <a:rPr lang="en-US" altLang="zh-CN" sz="1600">
                <a:solidFill>
                  <a:schemeClr val="tx1">
                    <a:lumMod val="60000"/>
                    <a:lumOff val="40000"/>
                  </a:schemeClr>
                </a:solidFill>
              </a:rPr>
              <a:t>PPT</a:t>
            </a:r>
            <a:r>
              <a:rPr lang="zh-CN" altLang="en-US" sz="1600">
                <a:solidFill>
                  <a:schemeClr val="tx1">
                    <a:lumMod val="60000"/>
                    <a:lumOff val="40000"/>
                  </a:schemeClr>
                </a:solidFill>
              </a:rPr>
              <a:t>备注</a:t>
            </a:r>
          </a:p>
        </p:txBody>
      </p:sp>
      <p:pic>
        <p:nvPicPr>
          <p:cNvPr id="12" name="图片 11"/>
          <p:cNvPicPr>
            <a:picLocks noChangeAspect="1"/>
          </p:cNvPicPr>
          <p:nvPr/>
        </p:nvPicPr>
        <p:blipFill>
          <a:blip r:embed="rId4"/>
          <a:stretch>
            <a:fillRect/>
          </a:stretch>
        </p:blipFill>
        <p:spPr>
          <a:xfrm>
            <a:off x="5999155" y="3987698"/>
            <a:ext cx="2298684" cy="1762740"/>
          </a:xfrm>
          <a:prstGeom prst="rect">
            <a:avLst/>
          </a:prstGeom>
        </p:spPr>
      </p:pic>
      <p:sp>
        <p:nvSpPr>
          <p:cNvPr id="112" name="文本框 111"/>
          <p:cNvSpPr txBox="1"/>
          <p:nvPr/>
        </p:nvSpPr>
        <p:spPr>
          <a:xfrm>
            <a:off x="6281947" y="5780585"/>
            <a:ext cx="2970557" cy="338554"/>
          </a:xfrm>
          <a:prstGeom prst="rect">
            <a:avLst/>
          </a:prstGeom>
          <a:noFill/>
        </p:spPr>
        <p:txBody>
          <a:bodyPr wrap="square" rtlCol="0">
            <a:spAutoFit/>
          </a:bodyPr>
          <a:lstStyle/>
          <a:p>
            <a:r>
              <a:rPr lang="en-US" altLang="zh-CN" sz="1600">
                <a:solidFill>
                  <a:schemeClr val="tx1">
                    <a:lumMod val="60000"/>
                    <a:lumOff val="40000"/>
                  </a:schemeClr>
                </a:solidFill>
              </a:rPr>
              <a:t>&gt;&gt;</a:t>
            </a:r>
            <a:r>
              <a:rPr lang="zh-CN" altLang="en-US" sz="1600">
                <a:solidFill>
                  <a:schemeClr val="tx1">
                    <a:lumMod val="60000"/>
                    <a:lumOff val="40000"/>
                  </a:schemeClr>
                </a:solidFill>
              </a:rPr>
              <a:t>获取完整代码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29668"/>
            <a:ext cx="1510951"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线性回归代码实现（</a:t>
            </a:r>
            <a:r>
              <a:rPr lang="en-US" altLang="zh-CN" b="1">
                <a:latin typeface="微软雅黑" panose="020B0503020204020204" charset="-122"/>
                <a:ea typeface="微软雅黑" panose="020B0503020204020204" charset="-122"/>
              </a:rPr>
              <a:t>7/7</a:t>
            </a:r>
            <a:r>
              <a:rPr lang="zh-CN" altLang="en-US" b="1">
                <a:latin typeface="微软雅黑" panose="020B0503020204020204" charset="-122"/>
                <a:ea typeface="微软雅黑" panose="020B0503020204020204" charset="-122"/>
              </a:rPr>
              <a:t>）</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构建线性回归模型</a:t>
            </a:r>
          </a:p>
        </p:txBody>
      </p:sp>
      <p:sp>
        <p:nvSpPr>
          <p:cNvPr id="4" name="文本框 3"/>
          <p:cNvSpPr txBox="1"/>
          <p:nvPr/>
        </p:nvSpPr>
        <p:spPr>
          <a:xfrm>
            <a:off x="791817" y="1742335"/>
            <a:ext cx="7122061"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rPr>
              <a:t>探索性分析</a:t>
            </a:r>
          </a:p>
        </p:txBody>
      </p:sp>
      <p:grpSp>
        <p:nvGrpSpPr>
          <p:cNvPr id="15" name="组合 14"/>
          <p:cNvGrpSpPr/>
          <p:nvPr/>
        </p:nvGrpSpPr>
        <p:grpSpPr>
          <a:xfrm>
            <a:off x="791817" y="4124899"/>
            <a:ext cx="2177502" cy="2155506"/>
            <a:chOff x="395288" y="173038"/>
            <a:chExt cx="2986087" cy="2955925"/>
          </a:xfrm>
        </p:grpSpPr>
        <p:sp>
          <p:nvSpPr>
            <p:cNvPr id="16" name="Freeform 5"/>
            <p:cNvSpPr>
              <a:spLocks noEditPoints="1"/>
            </p:cNvSpPr>
            <p:nvPr/>
          </p:nvSpPr>
          <p:spPr bwMode="auto">
            <a:xfrm>
              <a:off x="395288" y="911226"/>
              <a:ext cx="2706687" cy="1849438"/>
            </a:xfrm>
            <a:custGeom>
              <a:avLst/>
              <a:gdLst>
                <a:gd name="T0" fmla="*/ 646 w 719"/>
                <a:gd name="T1" fmla="*/ 321 h 491"/>
                <a:gd name="T2" fmla="*/ 565 w 719"/>
                <a:gd name="T3" fmla="*/ 438 h 491"/>
                <a:gd name="T4" fmla="*/ 494 w 719"/>
                <a:gd name="T5" fmla="*/ 484 h 491"/>
                <a:gd name="T6" fmla="*/ 182 w 719"/>
                <a:gd name="T7" fmla="*/ 480 h 491"/>
                <a:gd name="T8" fmla="*/ 23 w 719"/>
                <a:gd name="T9" fmla="*/ 438 h 491"/>
                <a:gd name="T10" fmla="*/ 22 w 719"/>
                <a:gd name="T11" fmla="*/ 437 h 491"/>
                <a:gd name="T12" fmla="*/ 9 w 719"/>
                <a:gd name="T13" fmla="*/ 222 h 491"/>
                <a:gd name="T14" fmla="*/ 93 w 719"/>
                <a:gd name="T15" fmla="*/ 14 h 491"/>
                <a:gd name="T16" fmla="*/ 94 w 719"/>
                <a:gd name="T17" fmla="*/ 13 h 491"/>
                <a:gd name="T18" fmla="*/ 288 w 719"/>
                <a:gd name="T19" fmla="*/ 28 h 491"/>
                <a:gd name="T20" fmla="*/ 614 w 719"/>
                <a:gd name="T21" fmla="*/ 126 h 491"/>
                <a:gd name="T22" fmla="*/ 683 w 719"/>
                <a:gd name="T23" fmla="*/ 260 h 491"/>
                <a:gd name="T24" fmla="*/ 666 w 719"/>
                <a:gd name="T25" fmla="*/ 287 h 491"/>
                <a:gd name="T26" fmla="*/ 646 w 719"/>
                <a:gd name="T27" fmla="*/ 321 h 491"/>
                <a:gd name="T28" fmla="*/ 553 w 719"/>
                <a:gd name="T29" fmla="*/ 431 h 491"/>
                <a:gd name="T30" fmla="*/ 633 w 719"/>
                <a:gd name="T31" fmla="*/ 316 h 491"/>
                <a:gd name="T32" fmla="*/ 654 w 719"/>
                <a:gd name="T33" fmla="*/ 281 h 491"/>
                <a:gd name="T34" fmla="*/ 670 w 719"/>
                <a:gd name="T35" fmla="*/ 255 h 491"/>
                <a:gd name="T36" fmla="*/ 608 w 719"/>
                <a:gd name="T37" fmla="*/ 137 h 491"/>
                <a:gd name="T38" fmla="*/ 285 w 719"/>
                <a:gd name="T39" fmla="*/ 39 h 491"/>
                <a:gd name="T40" fmla="*/ 101 w 719"/>
                <a:gd name="T41" fmla="*/ 24 h 491"/>
                <a:gd name="T42" fmla="*/ 100 w 719"/>
                <a:gd name="T43" fmla="*/ 24 h 491"/>
                <a:gd name="T44" fmla="*/ 23 w 719"/>
                <a:gd name="T45" fmla="*/ 223 h 491"/>
                <a:gd name="T46" fmla="*/ 35 w 719"/>
                <a:gd name="T47" fmla="*/ 432 h 491"/>
                <a:gd name="T48" fmla="*/ 35 w 719"/>
                <a:gd name="T49" fmla="*/ 432 h 491"/>
                <a:gd name="T50" fmla="*/ 183 w 719"/>
                <a:gd name="T51" fmla="*/ 468 h 491"/>
                <a:gd name="T52" fmla="*/ 492 w 719"/>
                <a:gd name="T53" fmla="*/ 472 h 491"/>
                <a:gd name="T54" fmla="*/ 553 w 719"/>
                <a:gd name="T55" fmla="*/ 4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9" h="491">
                  <a:moveTo>
                    <a:pt x="646" y="321"/>
                  </a:moveTo>
                  <a:cubicBezTo>
                    <a:pt x="623" y="361"/>
                    <a:pt x="594" y="405"/>
                    <a:pt x="565" y="438"/>
                  </a:cubicBezTo>
                  <a:cubicBezTo>
                    <a:pt x="541" y="463"/>
                    <a:pt x="517" y="481"/>
                    <a:pt x="494" y="484"/>
                  </a:cubicBezTo>
                  <a:cubicBezTo>
                    <a:pt x="445" y="490"/>
                    <a:pt x="298" y="491"/>
                    <a:pt x="182" y="480"/>
                  </a:cubicBezTo>
                  <a:cubicBezTo>
                    <a:pt x="102" y="473"/>
                    <a:pt x="36" y="459"/>
                    <a:pt x="23" y="438"/>
                  </a:cubicBezTo>
                  <a:cubicBezTo>
                    <a:pt x="22" y="437"/>
                    <a:pt x="22" y="437"/>
                    <a:pt x="22" y="437"/>
                  </a:cubicBezTo>
                  <a:cubicBezTo>
                    <a:pt x="6" y="410"/>
                    <a:pt x="0" y="315"/>
                    <a:pt x="9" y="222"/>
                  </a:cubicBezTo>
                  <a:cubicBezTo>
                    <a:pt x="19" y="128"/>
                    <a:pt x="44" y="35"/>
                    <a:pt x="93" y="14"/>
                  </a:cubicBezTo>
                  <a:cubicBezTo>
                    <a:pt x="94" y="13"/>
                    <a:pt x="94" y="13"/>
                    <a:pt x="94" y="13"/>
                  </a:cubicBezTo>
                  <a:cubicBezTo>
                    <a:pt x="127" y="0"/>
                    <a:pt x="202" y="9"/>
                    <a:pt x="288" y="28"/>
                  </a:cubicBezTo>
                  <a:cubicBezTo>
                    <a:pt x="400" y="52"/>
                    <a:pt x="531" y="94"/>
                    <a:pt x="614" y="126"/>
                  </a:cubicBezTo>
                  <a:cubicBezTo>
                    <a:pt x="719" y="168"/>
                    <a:pt x="717" y="200"/>
                    <a:pt x="683" y="260"/>
                  </a:cubicBezTo>
                  <a:cubicBezTo>
                    <a:pt x="678" y="268"/>
                    <a:pt x="672" y="277"/>
                    <a:pt x="666" y="287"/>
                  </a:cubicBezTo>
                  <a:cubicBezTo>
                    <a:pt x="660" y="297"/>
                    <a:pt x="653" y="309"/>
                    <a:pt x="646" y="321"/>
                  </a:cubicBezTo>
                  <a:close/>
                  <a:moveTo>
                    <a:pt x="553" y="431"/>
                  </a:moveTo>
                  <a:cubicBezTo>
                    <a:pt x="582" y="399"/>
                    <a:pt x="611" y="355"/>
                    <a:pt x="633" y="316"/>
                  </a:cubicBezTo>
                  <a:cubicBezTo>
                    <a:pt x="640" y="304"/>
                    <a:pt x="647" y="292"/>
                    <a:pt x="654" y="281"/>
                  </a:cubicBezTo>
                  <a:cubicBezTo>
                    <a:pt x="660" y="272"/>
                    <a:pt x="665" y="263"/>
                    <a:pt x="670" y="255"/>
                  </a:cubicBezTo>
                  <a:cubicBezTo>
                    <a:pt x="700" y="202"/>
                    <a:pt x="702" y="174"/>
                    <a:pt x="608" y="137"/>
                  </a:cubicBezTo>
                  <a:cubicBezTo>
                    <a:pt x="526" y="105"/>
                    <a:pt x="395" y="64"/>
                    <a:pt x="285" y="39"/>
                  </a:cubicBezTo>
                  <a:cubicBezTo>
                    <a:pt x="201" y="21"/>
                    <a:pt x="130" y="12"/>
                    <a:pt x="101" y="24"/>
                  </a:cubicBezTo>
                  <a:cubicBezTo>
                    <a:pt x="100" y="24"/>
                    <a:pt x="100" y="24"/>
                    <a:pt x="100" y="24"/>
                  </a:cubicBezTo>
                  <a:cubicBezTo>
                    <a:pt x="56" y="43"/>
                    <a:pt x="33" y="132"/>
                    <a:pt x="23" y="223"/>
                  </a:cubicBezTo>
                  <a:cubicBezTo>
                    <a:pt x="14" y="314"/>
                    <a:pt x="20" y="407"/>
                    <a:pt x="35" y="432"/>
                  </a:cubicBezTo>
                  <a:cubicBezTo>
                    <a:pt x="35" y="432"/>
                    <a:pt x="35" y="432"/>
                    <a:pt x="35" y="432"/>
                  </a:cubicBezTo>
                  <a:cubicBezTo>
                    <a:pt x="46" y="450"/>
                    <a:pt x="108" y="461"/>
                    <a:pt x="183" y="468"/>
                  </a:cubicBezTo>
                  <a:cubicBezTo>
                    <a:pt x="298" y="479"/>
                    <a:pt x="443" y="478"/>
                    <a:pt x="492" y="472"/>
                  </a:cubicBezTo>
                  <a:cubicBezTo>
                    <a:pt x="511" y="470"/>
                    <a:pt x="532" y="454"/>
                    <a:pt x="553" y="431"/>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6"/>
            <p:cNvSpPr/>
            <p:nvPr/>
          </p:nvSpPr>
          <p:spPr bwMode="auto">
            <a:xfrm>
              <a:off x="444500" y="873126"/>
              <a:ext cx="2774950" cy="1863725"/>
            </a:xfrm>
            <a:custGeom>
              <a:avLst/>
              <a:gdLst>
                <a:gd name="T0" fmla="*/ 629 w 737"/>
                <a:gd name="T1" fmla="*/ 340 h 495"/>
                <a:gd name="T2" fmla="*/ 477 w 737"/>
                <a:gd name="T3" fmla="*/ 489 h 495"/>
                <a:gd name="T4" fmla="*/ 27 w 737"/>
                <a:gd name="T5" fmla="*/ 428 h 495"/>
                <a:gd name="T6" fmla="*/ 119 w 737"/>
                <a:gd name="T7" fmla="*/ 25 h 495"/>
                <a:gd name="T8" fmla="*/ 612 w 737"/>
                <a:gd name="T9" fmla="*/ 157 h 495"/>
                <a:gd name="T10" fmla="*/ 629 w 737"/>
                <a:gd name="T11" fmla="*/ 340 h 495"/>
              </a:gdLst>
              <a:ahLst/>
              <a:cxnLst>
                <a:cxn ang="0">
                  <a:pos x="T0" y="T1"/>
                </a:cxn>
                <a:cxn ang="0">
                  <a:pos x="T2" y="T3"/>
                </a:cxn>
                <a:cxn ang="0">
                  <a:pos x="T4" y="T5"/>
                </a:cxn>
                <a:cxn ang="0">
                  <a:pos x="T6" y="T7"/>
                </a:cxn>
                <a:cxn ang="0">
                  <a:pos x="T8" y="T9"/>
                </a:cxn>
                <a:cxn ang="0">
                  <a:pos x="T10" y="T11"/>
                </a:cxn>
              </a:cxnLst>
              <a:rect l="0" t="0" r="r" b="b"/>
              <a:pathLst>
                <a:path w="737" h="495">
                  <a:moveTo>
                    <a:pt x="629" y="340"/>
                  </a:moveTo>
                  <a:cubicBezTo>
                    <a:pt x="586" y="405"/>
                    <a:pt x="524" y="486"/>
                    <a:pt x="477" y="489"/>
                  </a:cubicBezTo>
                  <a:cubicBezTo>
                    <a:pt x="396" y="495"/>
                    <a:pt x="55" y="477"/>
                    <a:pt x="27" y="428"/>
                  </a:cubicBezTo>
                  <a:cubicBezTo>
                    <a:pt x="0" y="380"/>
                    <a:pt x="25" y="59"/>
                    <a:pt x="119" y="25"/>
                  </a:cubicBezTo>
                  <a:cubicBezTo>
                    <a:pt x="189" y="0"/>
                    <a:pt x="473" y="95"/>
                    <a:pt x="612" y="157"/>
                  </a:cubicBezTo>
                  <a:cubicBezTo>
                    <a:pt x="737" y="212"/>
                    <a:pt x="690" y="246"/>
                    <a:pt x="629" y="340"/>
                  </a:cubicBezTo>
                  <a:close/>
                </a:path>
              </a:pathLst>
            </a:custGeom>
            <a:solidFill>
              <a:srgbClr val="9F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Freeform 7"/>
            <p:cNvSpPr/>
            <p:nvPr/>
          </p:nvSpPr>
          <p:spPr bwMode="auto">
            <a:xfrm>
              <a:off x="2624138" y="485776"/>
              <a:ext cx="469900" cy="477838"/>
            </a:xfrm>
            <a:custGeom>
              <a:avLst/>
              <a:gdLst>
                <a:gd name="T0" fmla="*/ 124 w 125"/>
                <a:gd name="T1" fmla="*/ 55 h 127"/>
                <a:gd name="T2" fmla="*/ 115 w 125"/>
                <a:gd name="T3" fmla="*/ 83 h 127"/>
                <a:gd name="T4" fmla="*/ 96 w 125"/>
                <a:gd name="T5" fmla="*/ 103 h 127"/>
                <a:gd name="T6" fmla="*/ 87 w 125"/>
                <a:gd name="T7" fmla="*/ 111 h 127"/>
                <a:gd name="T8" fmla="*/ 80 w 125"/>
                <a:gd name="T9" fmla="*/ 122 h 127"/>
                <a:gd name="T10" fmla="*/ 79 w 125"/>
                <a:gd name="T11" fmla="*/ 127 h 127"/>
                <a:gd name="T12" fmla="*/ 74 w 125"/>
                <a:gd name="T13" fmla="*/ 126 h 127"/>
                <a:gd name="T14" fmla="*/ 30 w 125"/>
                <a:gd name="T15" fmla="*/ 120 h 127"/>
                <a:gd name="T16" fmla="*/ 25 w 125"/>
                <a:gd name="T17" fmla="*/ 119 h 127"/>
                <a:gd name="T18" fmla="*/ 25 w 125"/>
                <a:gd name="T19" fmla="*/ 114 h 127"/>
                <a:gd name="T20" fmla="*/ 22 w 125"/>
                <a:gd name="T21" fmla="*/ 102 h 127"/>
                <a:gd name="T22" fmla="*/ 15 w 125"/>
                <a:gd name="T23" fmla="*/ 91 h 127"/>
                <a:gd name="T24" fmla="*/ 3 w 125"/>
                <a:gd name="T25" fmla="*/ 67 h 127"/>
                <a:gd name="T26" fmla="*/ 2 w 125"/>
                <a:gd name="T27" fmla="*/ 38 h 127"/>
                <a:gd name="T28" fmla="*/ 2 w 125"/>
                <a:gd name="T29" fmla="*/ 38 h 127"/>
                <a:gd name="T30" fmla="*/ 41 w 125"/>
                <a:gd name="T31" fmla="*/ 2 h 127"/>
                <a:gd name="T32" fmla="*/ 69 w 125"/>
                <a:gd name="T33" fmla="*/ 2 h 127"/>
                <a:gd name="T34" fmla="*/ 69 w 125"/>
                <a:gd name="T35" fmla="*/ 2 h 127"/>
                <a:gd name="T36" fmla="*/ 97 w 125"/>
                <a:gd name="T37" fmla="*/ 11 h 127"/>
                <a:gd name="T38" fmla="*/ 124 w 125"/>
                <a:gd name="T39"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27">
                  <a:moveTo>
                    <a:pt x="124" y="55"/>
                  </a:moveTo>
                  <a:cubicBezTo>
                    <a:pt x="123" y="67"/>
                    <a:pt x="120" y="76"/>
                    <a:pt x="115" y="83"/>
                  </a:cubicBezTo>
                  <a:cubicBezTo>
                    <a:pt x="110" y="90"/>
                    <a:pt x="104" y="96"/>
                    <a:pt x="96" y="103"/>
                  </a:cubicBezTo>
                  <a:cubicBezTo>
                    <a:pt x="93" y="105"/>
                    <a:pt x="90" y="108"/>
                    <a:pt x="87" y="111"/>
                  </a:cubicBezTo>
                  <a:cubicBezTo>
                    <a:pt x="84" y="114"/>
                    <a:pt x="82" y="118"/>
                    <a:pt x="80" y="122"/>
                  </a:cubicBezTo>
                  <a:cubicBezTo>
                    <a:pt x="79" y="127"/>
                    <a:pt x="79" y="127"/>
                    <a:pt x="79" y="127"/>
                  </a:cubicBezTo>
                  <a:cubicBezTo>
                    <a:pt x="74" y="126"/>
                    <a:pt x="74" y="126"/>
                    <a:pt x="74" y="126"/>
                  </a:cubicBezTo>
                  <a:cubicBezTo>
                    <a:pt x="59" y="124"/>
                    <a:pt x="45" y="122"/>
                    <a:pt x="30" y="120"/>
                  </a:cubicBezTo>
                  <a:cubicBezTo>
                    <a:pt x="25" y="119"/>
                    <a:pt x="25" y="119"/>
                    <a:pt x="25" y="119"/>
                  </a:cubicBezTo>
                  <a:cubicBezTo>
                    <a:pt x="25" y="114"/>
                    <a:pt x="25" y="114"/>
                    <a:pt x="25" y="114"/>
                  </a:cubicBezTo>
                  <a:cubicBezTo>
                    <a:pt x="25" y="110"/>
                    <a:pt x="23" y="106"/>
                    <a:pt x="22" y="102"/>
                  </a:cubicBezTo>
                  <a:cubicBezTo>
                    <a:pt x="20" y="98"/>
                    <a:pt x="18" y="94"/>
                    <a:pt x="15" y="91"/>
                  </a:cubicBezTo>
                  <a:cubicBezTo>
                    <a:pt x="10" y="82"/>
                    <a:pt x="5" y="75"/>
                    <a:pt x="3" y="67"/>
                  </a:cubicBezTo>
                  <a:cubicBezTo>
                    <a:pt x="0" y="58"/>
                    <a:pt x="0" y="49"/>
                    <a:pt x="2" y="38"/>
                  </a:cubicBezTo>
                  <a:cubicBezTo>
                    <a:pt x="2" y="38"/>
                    <a:pt x="2" y="38"/>
                    <a:pt x="2" y="38"/>
                  </a:cubicBezTo>
                  <a:cubicBezTo>
                    <a:pt x="7" y="18"/>
                    <a:pt x="22" y="7"/>
                    <a:pt x="41" y="2"/>
                  </a:cubicBezTo>
                  <a:cubicBezTo>
                    <a:pt x="50" y="0"/>
                    <a:pt x="60" y="0"/>
                    <a:pt x="69" y="2"/>
                  </a:cubicBezTo>
                  <a:cubicBezTo>
                    <a:pt x="69" y="2"/>
                    <a:pt x="69" y="2"/>
                    <a:pt x="69" y="2"/>
                  </a:cubicBezTo>
                  <a:cubicBezTo>
                    <a:pt x="79" y="3"/>
                    <a:pt x="89" y="6"/>
                    <a:pt x="97" y="11"/>
                  </a:cubicBezTo>
                  <a:cubicBezTo>
                    <a:pt x="113" y="20"/>
                    <a:pt x="125" y="35"/>
                    <a:pt x="124" y="55"/>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8"/>
            <p:cNvSpPr/>
            <p:nvPr/>
          </p:nvSpPr>
          <p:spPr bwMode="auto">
            <a:xfrm>
              <a:off x="2665413" y="531813"/>
              <a:ext cx="384175" cy="384175"/>
            </a:xfrm>
            <a:custGeom>
              <a:avLst/>
              <a:gdLst>
                <a:gd name="T0" fmla="*/ 94 w 102"/>
                <a:gd name="T1" fmla="*/ 65 h 102"/>
                <a:gd name="T2" fmla="*/ 101 w 102"/>
                <a:gd name="T3" fmla="*/ 43 h 102"/>
                <a:gd name="T4" fmla="*/ 80 w 102"/>
                <a:gd name="T5" fmla="*/ 9 h 102"/>
                <a:gd name="T6" fmla="*/ 57 w 102"/>
                <a:gd name="T7" fmla="*/ 1 h 102"/>
                <a:gd name="T8" fmla="*/ 57 w 102"/>
                <a:gd name="T9" fmla="*/ 1 h 102"/>
                <a:gd name="T10" fmla="*/ 32 w 102"/>
                <a:gd name="T11" fmla="*/ 2 h 102"/>
                <a:gd name="T12" fmla="*/ 3 w 102"/>
                <a:gd name="T13" fmla="*/ 28 h 102"/>
                <a:gd name="T14" fmla="*/ 3 w 102"/>
                <a:gd name="T15" fmla="*/ 28 h 102"/>
                <a:gd name="T16" fmla="*/ 3 w 102"/>
                <a:gd name="T17" fmla="*/ 51 h 102"/>
                <a:gd name="T18" fmla="*/ 14 w 102"/>
                <a:gd name="T19" fmla="*/ 72 h 102"/>
                <a:gd name="T20" fmla="*/ 21 w 102"/>
                <a:gd name="T21" fmla="*/ 85 h 102"/>
                <a:gd name="T22" fmla="*/ 25 w 102"/>
                <a:gd name="T23" fmla="*/ 97 h 102"/>
                <a:gd name="T24" fmla="*/ 60 w 102"/>
                <a:gd name="T25" fmla="*/ 102 h 102"/>
                <a:gd name="T26" fmla="*/ 67 w 102"/>
                <a:gd name="T27" fmla="*/ 92 h 102"/>
                <a:gd name="T28" fmla="*/ 78 w 102"/>
                <a:gd name="T29" fmla="*/ 82 h 102"/>
                <a:gd name="T30" fmla="*/ 94 w 102"/>
                <a:gd name="T31"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2">
                  <a:moveTo>
                    <a:pt x="94" y="65"/>
                  </a:moveTo>
                  <a:cubicBezTo>
                    <a:pt x="98" y="59"/>
                    <a:pt x="101" y="52"/>
                    <a:pt x="101" y="43"/>
                  </a:cubicBezTo>
                  <a:cubicBezTo>
                    <a:pt x="102" y="27"/>
                    <a:pt x="93" y="16"/>
                    <a:pt x="80" y="9"/>
                  </a:cubicBezTo>
                  <a:cubicBezTo>
                    <a:pt x="73" y="5"/>
                    <a:pt x="65" y="2"/>
                    <a:pt x="57" y="1"/>
                  </a:cubicBezTo>
                  <a:cubicBezTo>
                    <a:pt x="57" y="1"/>
                    <a:pt x="57" y="1"/>
                    <a:pt x="57" y="1"/>
                  </a:cubicBezTo>
                  <a:cubicBezTo>
                    <a:pt x="48" y="0"/>
                    <a:pt x="40" y="0"/>
                    <a:pt x="32" y="2"/>
                  </a:cubicBezTo>
                  <a:cubicBezTo>
                    <a:pt x="18" y="5"/>
                    <a:pt x="6" y="14"/>
                    <a:pt x="3" y="28"/>
                  </a:cubicBezTo>
                  <a:cubicBezTo>
                    <a:pt x="3" y="28"/>
                    <a:pt x="3" y="28"/>
                    <a:pt x="3" y="28"/>
                  </a:cubicBezTo>
                  <a:cubicBezTo>
                    <a:pt x="0" y="38"/>
                    <a:pt x="1" y="45"/>
                    <a:pt x="3" y="51"/>
                  </a:cubicBezTo>
                  <a:cubicBezTo>
                    <a:pt x="5" y="58"/>
                    <a:pt x="9" y="65"/>
                    <a:pt x="14" y="72"/>
                  </a:cubicBezTo>
                  <a:cubicBezTo>
                    <a:pt x="17" y="76"/>
                    <a:pt x="19" y="81"/>
                    <a:pt x="21" y="85"/>
                  </a:cubicBezTo>
                  <a:cubicBezTo>
                    <a:pt x="23" y="89"/>
                    <a:pt x="24" y="93"/>
                    <a:pt x="25" y="97"/>
                  </a:cubicBezTo>
                  <a:cubicBezTo>
                    <a:pt x="37" y="98"/>
                    <a:pt x="49" y="100"/>
                    <a:pt x="60" y="102"/>
                  </a:cubicBezTo>
                  <a:cubicBezTo>
                    <a:pt x="62" y="98"/>
                    <a:pt x="64" y="95"/>
                    <a:pt x="67" y="92"/>
                  </a:cubicBezTo>
                  <a:cubicBezTo>
                    <a:pt x="70" y="88"/>
                    <a:pt x="74" y="85"/>
                    <a:pt x="78" y="82"/>
                  </a:cubicBezTo>
                  <a:cubicBezTo>
                    <a:pt x="85" y="76"/>
                    <a:pt x="91" y="71"/>
                    <a:pt x="94" y="65"/>
                  </a:cubicBezTo>
                  <a:close/>
                </a:path>
              </a:pathLst>
            </a:custGeom>
            <a:solidFill>
              <a:srgbClr val="EBE2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Freeform 9"/>
            <p:cNvSpPr/>
            <p:nvPr/>
          </p:nvSpPr>
          <p:spPr bwMode="auto">
            <a:xfrm>
              <a:off x="2382838" y="1204913"/>
              <a:ext cx="496887" cy="715963"/>
            </a:xfrm>
            <a:custGeom>
              <a:avLst/>
              <a:gdLst>
                <a:gd name="T0" fmla="*/ 6 w 132"/>
                <a:gd name="T1" fmla="*/ 176 h 190"/>
                <a:gd name="T2" fmla="*/ 1 w 132"/>
                <a:gd name="T3" fmla="*/ 112 h 190"/>
                <a:gd name="T4" fmla="*/ 29 w 132"/>
                <a:gd name="T5" fmla="*/ 82 h 190"/>
                <a:gd name="T6" fmla="*/ 27 w 132"/>
                <a:gd name="T7" fmla="*/ 113 h 190"/>
                <a:gd name="T8" fmla="*/ 32 w 132"/>
                <a:gd name="T9" fmla="*/ 114 h 190"/>
                <a:gd name="T10" fmla="*/ 53 w 132"/>
                <a:gd name="T11" fmla="*/ 10 h 190"/>
                <a:gd name="T12" fmla="*/ 96 w 132"/>
                <a:gd name="T13" fmla="*/ 18 h 190"/>
                <a:gd name="T14" fmla="*/ 67 w 132"/>
                <a:gd name="T15" fmla="*/ 90 h 190"/>
                <a:gd name="T16" fmla="*/ 82 w 132"/>
                <a:gd name="T17" fmla="*/ 85 h 190"/>
                <a:gd name="T18" fmla="*/ 90 w 132"/>
                <a:gd name="T19" fmla="*/ 97 h 190"/>
                <a:gd name="T20" fmla="*/ 102 w 132"/>
                <a:gd name="T21" fmla="*/ 96 h 190"/>
                <a:gd name="T22" fmla="*/ 109 w 132"/>
                <a:gd name="T23" fmla="*/ 106 h 190"/>
                <a:gd name="T24" fmla="*/ 122 w 132"/>
                <a:gd name="T25" fmla="*/ 107 h 190"/>
                <a:gd name="T26" fmla="*/ 102 w 132"/>
                <a:gd name="T27" fmla="*/ 156 h 190"/>
                <a:gd name="T28" fmla="*/ 60 w 132"/>
                <a:gd name="T29" fmla="*/ 190 h 190"/>
                <a:gd name="T30" fmla="*/ 6 w 132"/>
                <a:gd name="T31" fmla="*/ 17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90">
                  <a:moveTo>
                    <a:pt x="6" y="176"/>
                  </a:moveTo>
                  <a:cubicBezTo>
                    <a:pt x="6" y="176"/>
                    <a:pt x="1" y="123"/>
                    <a:pt x="1" y="112"/>
                  </a:cubicBezTo>
                  <a:cubicBezTo>
                    <a:pt x="0" y="102"/>
                    <a:pt x="26" y="81"/>
                    <a:pt x="29" y="82"/>
                  </a:cubicBezTo>
                  <a:cubicBezTo>
                    <a:pt x="33" y="83"/>
                    <a:pt x="23" y="112"/>
                    <a:pt x="27" y="113"/>
                  </a:cubicBezTo>
                  <a:cubicBezTo>
                    <a:pt x="31" y="115"/>
                    <a:pt x="32" y="114"/>
                    <a:pt x="32" y="114"/>
                  </a:cubicBezTo>
                  <a:cubicBezTo>
                    <a:pt x="32" y="114"/>
                    <a:pt x="45" y="21"/>
                    <a:pt x="53" y="10"/>
                  </a:cubicBezTo>
                  <a:cubicBezTo>
                    <a:pt x="61" y="0"/>
                    <a:pt x="94" y="11"/>
                    <a:pt x="96" y="18"/>
                  </a:cubicBezTo>
                  <a:cubicBezTo>
                    <a:pt x="98" y="25"/>
                    <a:pt x="67" y="90"/>
                    <a:pt x="67" y="90"/>
                  </a:cubicBezTo>
                  <a:cubicBezTo>
                    <a:pt x="67" y="90"/>
                    <a:pt x="71" y="82"/>
                    <a:pt x="82" y="85"/>
                  </a:cubicBezTo>
                  <a:cubicBezTo>
                    <a:pt x="93" y="89"/>
                    <a:pt x="90" y="97"/>
                    <a:pt x="90" y="97"/>
                  </a:cubicBezTo>
                  <a:cubicBezTo>
                    <a:pt x="90" y="97"/>
                    <a:pt x="93" y="91"/>
                    <a:pt x="102" y="96"/>
                  </a:cubicBezTo>
                  <a:cubicBezTo>
                    <a:pt x="111" y="100"/>
                    <a:pt x="109" y="106"/>
                    <a:pt x="109" y="106"/>
                  </a:cubicBezTo>
                  <a:cubicBezTo>
                    <a:pt x="109" y="106"/>
                    <a:pt x="113" y="101"/>
                    <a:pt x="122" y="107"/>
                  </a:cubicBezTo>
                  <a:cubicBezTo>
                    <a:pt x="132" y="113"/>
                    <a:pt x="102" y="156"/>
                    <a:pt x="102" y="156"/>
                  </a:cubicBezTo>
                  <a:cubicBezTo>
                    <a:pt x="60" y="190"/>
                    <a:pt x="60" y="190"/>
                    <a:pt x="60" y="190"/>
                  </a:cubicBezTo>
                  <a:lnTo>
                    <a:pt x="6" y="17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10"/>
            <p:cNvSpPr/>
            <p:nvPr/>
          </p:nvSpPr>
          <p:spPr bwMode="auto">
            <a:xfrm>
              <a:off x="2009775" y="1262063"/>
              <a:ext cx="263525" cy="288925"/>
            </a:xfrm>
            <a:custGeom>
              <a:avLst/>
              <a:gdLst>
                <a:gd name="T0" fmla="*/ 53 w 70"/>
                <a:gd name="T1" fmla="*/ 9 h 77"/>
                <a:gd name="T2" fmla="*/ 38 w 70"/>
                <a:gd name="T3" fmla="*/ 4 h 77"/>
                <a:gd name="T4" fmla="*/ 11 w 70"/>
                <a:gd name="T5" fmla="*/ 18 h 77"/>
                <a:gd name="T6" fmla="*/ 3 w 70"/>
                <a:gd name="T7" fmla="*/ 41 h 77"/>
                <a:gd name="T8" fmla="*/ 17 w 70"/>
                <a:gd name="T9" fmla="*/ 68 h 77"/>
                <a:gd name="T10" fmla="*/ 32 w 70"/>
                <a:gd name="T11" fmla="*/ 73 h 77"/>
                <a:gd name="T12" fmla="*/ 59 w 70"/>
                <a:gd name="T13" fmla="*/ 59 h 77"/>
                <a:gd name="T14" fmla="*/ 67 w 70"/>
                <a:gd name="T15" fmla="*/ 36 h 77"/>
                <a:gd name="T16" fmla="*/ 53 w 70"/>
                <a:gd name="T1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7">
                  <a:moveTo>
                    <a:pt x="53" y="9"/>
                  </a:moveTo>
                  <a:cubicBezTo>
                    <a:pt x="38" y="4"/>
                    <a:pt x="38" y="4"/>
                    <a:pt x="38" y="4"/>
                  </a:cubicBezTo>
                  <a:cubicBezTo>
                    <a:pt x="27" y="0"/>
                    <a:pt x="14" y="7"/>
                    <a:pt x="11" y="18"/>
                  </a:cubicBezTo>
                  <a:cubicBezTo>
                    <a:pt x="3" y="41"/>
                    <a:pt x="3" y="41"/>
                    <a:pt x="3" y="41"/>
                  </a:cubicBezTo>
                  <a:cubicBezTo>
                    <a:pt x="0" y="52"/>
                    <a:pt x="6" y="65"/>
                    <a:pt x="17" y="68"/>
                  </a:cubicBezTo>
                  <a:cubicBezTo>
                    <a:pt x="32" y="73"/>
                    <a:pt x="32" y="73"/>
                    <a:pt x="32" y="73"/>
                  </a:cubicBezTo>
                  <a:cubicBezTo>
                    <a:pt x="43" y="77"/>
                    <a:pt x="55" y="71"/>
                    <a:pt x="59" y="59"/>
                  </a:cubicBezTo>
                  <a:cubicBezTo>
                    <a:pt x="67" y="36"/>
                    <a:pt x="67" y="36"/>
                    <a:pt x="67" y="36"/>
                  </a:cubicBezTo>
                  <a:cubicBezTo>
                    <a:pt x="70" y="25"/>
                    <a:pt x="64" y="13"/>
                    <a:pt x="53"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11"/>
            <p:cNvSpPr/>
            <p:nvPr/>
          </p:nvSpPr>
          <p:spPr bwMode="auto">
            <a:xfrm>
              <a:off x="2044700" y="1287463"/>
              <a:ext cx="195262" cy="211138"/>
            </a:xfrm>
            <a:custGeom>
              <a:avLst/>
              <a:gdLst>
                <a:gd name="T0" fmla="*/ 39 w 52"/>
                <a:gd name="T1" fmla="*/ 7 h 56"/>
                <a:gd name="T2" fmla="*/ 28 w 52"/>
                <a:gd name="T3" fmla="*/ 3 h 56"/>
                <a:gd name="T4" fmla="*/ 8 w 52"/>
                <a:gd name="T5" fmla="*/ 13 h 56"/>
                <a:gd name="T6" fmla="*/ 3 w 52"/>
                <a:gd name="T7" fmla="*/ 30 h 56"/>
                <a:gd name="T8" fmla="*/ 13 w 52"/>
                <a:gd name="T9" fmla="*/ 50 h 56"/>
                <a:gd name="T10" fmla="*/ 24 w 52"/>
                <a:gd name="T11" fmla="*/ 54 h 56"/>
                <a:gd name="T12" fmla="*/ 44 w 52"/>
                <a:gd name="T13" fmla="*/ 44 h 56"/>
                <a:gd name="T14" fmla="*/ 49 w 52"/>
                <a:gd name="T15" fmla="*/ 27 h 56"/>
                <a:gd name="T16" fmla="*/ 39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39" y="7"/>
                  </a:moveTo>
                  <a:cubicBezTo>
                    <a:pt x="28" y="3"/>
                    <a:pt x="28" y="3"/>
                    <a:pt x="28" y="3"/>
                  </a:cubicBezTo>
                  <a:cubicBezTo>
                    <a:pt x="20" y="0"/>
                    <a:pt x="11" y="5"/>
                    <a:pt x="8" y="13"/>
                  </a:cubicBezTo>
                  <a:cubicBezTo>
                    <a:pt x="3" y="30"/>
                    <a:pt x="3" y="30"/>
                    <a:pt x="3" y="30"/>
                  </a:cubicBezTo>
                  <a:cubicBezTo>
                    <a:pt x="0" y="39"/>
                    <a:pt x="5" y="48"/>
                    <a:pt x="13" y="50"/>
                  </a:cubicBezTo>
                  <a:cubicBezTo>
                    <a:pt x="24" y="54"/>
                    <a:pt x="24" y="54"/>
                    <a:pt x="24" y="54"/>
                  </a:cubicBezTo>
                  <a:cubicBezTo>
                    <a:pt x="32" y="56"/>
                    <a:pt x="41" y="52"/>
                    <a:pt x="44" y="44"/>
                  </a:cubicBezTo>
                  <a:cubicBezTo>
                    <a:pt x="49" y="27"/>
                    <a:pt x="49" y="27"/>
                    <a:pt x="49" y="27"/>
                  </a:cubicBezTo>
                  <a:cubicBezTo>
                    <a:pt x="52" y="18"/>
                    <a:pt x="48" y="9"/>
                    <a:pt x="39"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12"/>
            <p:cNvSpPr/>
            <p:nvPr/>
          </p:nvSpPr>
          <p:spPr bwMode="auto">
            <a:xfrm>
              <a:off x="1069975" y="1212851"/>
              <a:ext cx="255587" cy="277813"/>
            </a:xfrm>
            <a:custGeom>
              <a:avLst/>
              <a:gdLst>
                <a:gd name="T0" fmla="*/ 20 w 68"/>
                <a:gd name="T1" fmla="*/ 5 h 74"/>
                <a:gd name="T2" fmla="*/ 35 w 68"/>
                <a:gd name="T3" fmla="*/ 2 h 74"/>
                <a:gd name="T4" fmla="*/ 60 w 68"/>
                <a:gd name="T5" fmla="*/ 19 h 74"/>
                <a:gd name="T6" fmla="*/ 65 w 68"/>
                <a:gd name="T7" fmla="*/ 43 h 74"/>
                <a:gd name="T8" fmla="*/ 48 w 68"/>
                <a:gd name="T9" fmla="*/ 68 h 74"/>
                <a:gd name="T10" fmla="*/ 33 w 68"/>
                <a:gd name="T11" fmla="*/ 71 h 74"/>
                <a:gd name="T12" fmla="*/ 8 w 68"/>
                <a:gd name="T13" fmla="*/ 55 h 74"/>
                <a:gd name="T14" fmla="*/ 3 w 68"/>
                <a:gd name="T15" fmla="*/ 31 h 74"/>
                <a:gd name="T16" fmla="*/ 20 w 68"/>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4">
                  <a:moveTo>
                    <a:pt x="20" y="5"/>
                  </a:moveTo>
                  <a:cubicBezTo>
                    <a:pt x="35" y="2"/>
                    <a:pt x="35" y="2"/>
                    <a:pt x="35" y="2"/>
                  </a:cubicBezTo>
                  <a:cubicBezTo>
                    <a:pt x="47" y="0"/>
                    <a:pt x="58" y="7"/>
                    <a:pt x="60" y="19"/>
                  </a:cubicBezTo>
                  <a:cubicBezTo>
                    <a:pt x="65" y="43"/>
                    <a:pt x="65" y="43"/>
                    <a:pt x="65" y="43"/>
                  </a:cubicBezTo>
                  <a:cubicBezTo>
                    <a:pt x="68" y="55"/>
                    <a:pt x="60" y="66"/>
                    <a:pt x="48" y="68"/>
                  </a:cubicBezTo>
                  <a:cubicBezTo>
                    <a:pt x="33" y="71"/>
                    <a:pt x="33" y="71"/>
                    <a:pt x="33" y="71"/>
                  </a:cubicBezTo>
                  <a:cubicBezTo>
                    <a:pt x="21" y="74"/>
                    <a:pt x="10" y="66"/>
                    <a:pt x="8" y="55"/>
                  </a:cubicBezTo>
                  <a:cubicBezTo>
                    <a:pt x="3" y="31"/>
                    <a:pt x="3" y="31"/>
                    <a:pt x="3" y="31"/>
                  </a:cubicBezTo>
                  <a:cubicBezTo>
                    <a:pt x="0" y="19"/>
                    <a:pt x="8" y="8"/>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13"/>
            <p:cNvSpPr/>
            <p:nvPr/>
          </p:nvSpPr>
          <p:spPr bwMode="auto">
            <a:xfrm>
              <a:off x="1106488" y="1239838"/>
              <a:ext cx="184150" cy="203200"/>
            </a:xfrm>
            <a:custGeom>
              <a:avLst/>
              <a:gdLst>
                <a:gd name="T0" fmla="*/ 14 w 49"/>
                <a:gd name="T1" fmla="*/ 3 h 54"/>
                <a:gd name="T2" fmla="*/ 25 w 49"/>
                <a:gd name="T3" fmla="*/ 1 h 54"/>
                <a:gd name="T4" fmla="*/ 44 w 49"/>
                <a:gd name="T5" fmla="*/ 14 h 54"/>
                <a:gd name="T6" fmla="*/ 47 w 49"/>
                <a:gd name="T7" fmla="*/ 31 h 54"/>
                <a:gd name="T8" fmla="*/ 35 w 49"/>
                <a:gd name="T9" fmla="*/ 50 h 54"/>
                <a:gd name="T10" fmla="*/ 23 w 49"/>
                <a:gd name="T11" fmla="*/ 52 h 54"/>
                <a:gd name="T12" fmla="*/ 5 w 49"/>
                <a:gd name="T13" fmla="*/ 40 h 54"/>
                <a:gd name="T14" fmla="*/ 1 w 49"/>
                <a:gd name="T15" fmla="*/ 22 h 54"/>
                <a:gd name="T16" fmla="*/ 14 w 49"/>
                <a:gd name="T17"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14" y="3"/>
                  </a:moveTo>
                  <a:cubicBezTo>
                    <a:pt x="25" y="1"/>
                    <a:pt x="25" y="1"/>
                    <a:pt x="25" y="1"/>
                  </a:cubicBezTo>
                  <a:cubicBezTo>
                    <a:pt x="33" y="0"/>
                    <a:pt x="42" y="5"/>
                    <a:pt x="44" y="14"/>
                  </a:cubicBezTo>
                  <a:cubicBezTo>
                    <a:pt x="47" y="31"/>
                    <a:pt x="47" y="31"/>
                    <a:pt x="47" y="31"/>
                  </a:cubicBezTo>
                  <a:cubicBezTo>
                    <a:pt x="49" y="40"/>
                    <a:pt x="43" y="48"/>
                    <a:pt x="35" y="50"/>
                  </a:cubicBezTo>
                  <a:cubicBezTo>
                    <a:pt x="23" y="52"/>
                    <a:pt x="23" y="52"/>
                    <a:pt x="23" y="52"/>
                  </a:cubicBezTo>
                  <a:cubicBezTo>
                    <a:pt x="15" y="54"/>
                    <a:pt x="7" y="48"/>
                    <a:pt x="5" y="40"/>
                  </a:cubicBezTo>
                  <a:cubicBezTo>
                    <a:pt x="1" y="22"/>
                    <a:pt x="1" y="22"/>
                    <a:pt x="1" y="22"/>
                  </a:cubicBezTo>
                  <a:cubicBezTo>
                    <a:pt x="0" y="14"/>
                    <a:pt x="5" y="5"/>
                    <a:pt x="14"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Rectangle 14"/>
            <p:cNvSpPr>
              <a:spLocks noChangeArrowheads="1"/>
            </p:cNvSpPr>
            <p:nvPr/>
          </p:nvSpPr>
          <p:spPr bwMode="auto">
            <a:xfrm>
              <a:off x="1438275" y="1912938"/>
              <a:ext cx="403225" cy="576263"/>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Freeform 15"/>
            <p:cNvSpPr/>
            <p:nvPr/>
          </p:nvSpPr>
          <p:spPr bwMode="auto">
            <a:xfrm>
              <a:off x="1874838" y="1838326"/>
              <a:ext cx="828675" cy="382588"/>
            </a:xfrm>
            <a:custGeom>
              <a:avLst/>
              <a:gdLst>
                <a:gd name="T0" fmla="*/ 0 w 220"/>
                <a:gd name="T1" fmla="*/ 14 h 102"/>
                <a:gd name="T2" fmla="*/ 88 w 220"/>
                <a:gd name="T3" fmla="*/ 61 h 102"/>
                <a:gd name="T4" fmla="*/ 130 w 220"/>
                <a:gd name="T5" fmla="*/ 0 h 102"/>
                <a:gd name="T6" fmla="*/ 220 w 220"/>
                <a:gd name="T7" fmla="*/ 20 h 102"/>
                <a:gd name="T8" fmla="*/ 102 w 220"/>
                <a:gd name="T9" fmla="*/ 102 h 102"/>
                <a:gd name="T10" fmla="*/ 1 w 220"/>
                <a:gd name="T11" fmla="*/ 65 h 102"/>
                <a:gd name="T12" fmla="*/ 0 w 220"/>
                <a:gd name="T13" fmla="*/ 14 h 102"/>
              </a:gdLst>
              <a:ahLst/>
              <a:cxnLst>
                <a:cxn ang="0">
                  <a:pos x="T0" y="T1"/>
                </a:cxn>
                <a:cxn ang="0">
                  <a:pos x="T2" y="T3"/>
                </a:cxn>
                <a:cxn ang="0">
                  <a:pos x="T4" y="T5"/>
                </a:cxn>
                <a:cxn ang="0">
                  <a:pos x="T6" y="T7"/>
                </a:cxn>
                <a:cxn ang="0">
                  <a:pos x="T8" y="T9"/>
                </a:cxn>
                <a:cxn ang="0">
                  <a:pos x="T10" y="T11"/>
                </a:cxn>
                <a:cxn ang="0">
                  <a:pos x="T12" y="T13"/>
                </a:cxn>
              </a:cxnLst>
              <a:rect l="0" t="0" r="r" b="b"/>
              <a:pathLst>
                <a:path w="220" h="102">
                  <a:moveTo>
                    <a:pt x="0" y="14"/>
                  </a:moveTo>
                  <a:cubicBezTo>
                    <a:pt x="0" y="14"/>
                    <a:pt x="75" y="64"/>
                    <a:pt x="88" y="61"/>
                  </a:cubicBezTo>
                  <a:cubicBezTo>
                    <a:pt x="101" y="58"/>
                    <a:pt x="124" y="14"/>
                    <a:pt x="130" y="0"/>
                  </a:cubicBezTo>
                  <a:cubicBezTo>
                    <a:pt x="164" y="17"/>
                    <a:pt x="220" y="20"/>
                    <a:pt x="220" y="20"/>
                  </a:cubicBezTo>
                  <a:cubicBezTo>
                    <a:pt x="220" y="20"/>
                    <a:pt x="120" y="101"/>
                    <a:pt x="102" y="102"/>
                  </a:cubicBezTo>
                  <a:cubicBezTo>
                    <a:pt x="84" y="102"/>
                    <a:pt x="1" y="65"/>
                    <a:pt x="1" y="65"/>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16"/>
            <p:cNvSpPr>
              <a:spLocks noChangeArrowheads="1"/>
            </p:cNvSpPr>
            <p:nvPr/>
          </p:nvSpPr>
          <p:spPr bwMode="auto">
            <a:xfrm>
              <a:off x="1446213" y="2443163"/>
              <a:ext cx="387350"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Rectangle 17"/>
            <p:cNvSpPr>
              <a:spLocks noChangeArrowheads="1"/>
            </p:cNvSpPr>
            <p:nvPr/>
          </p:nvSpPr>
          <p:spPr bwMode="auto">
            <a:xfrm>
              <a:off x="1490663" y="1736726"/>
              <a:ext cx="327025"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18"/>
            <p:cNvSpPr/>
            <p:nvPr/>
          </p:nvSpPr>
          <p:spPr bwMode="auto">
            <a:xfrm>
              <a:off x="1265238" y="1830388"/>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2"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19"/>
            <p:cNvSpPr/>
            <p:nvPr/>
          </p:nvSpPr>
          <p:spPr bwMode="auto">
            <a:xfrm>
              <a:off x="1757363" y="1844676"/>
              <a:ext cx="282575" cy="696913"/>
            </a:xfrm>
            <a:custGeom>
              <a:avLst/>
              <a:gdLst>
                <a:gd name="T0" fmla="*/ 3 w 75"/>
                <a:gd name="T1" fmla="*/ 3 h 185"/>
                <a:gd name="T2" fmla="*/ 12 w 75"/>
                <a:gd name="T3" fmla="*/ 185 h 185"/>
                <a:gd name="T4" fmla="*/ 75 w 75"/>
                <a:gd name="T5" fmla="*/ 170 h 185"/>
                <a:gd name="T6" fmla="*/ 35 w 75"/>
                <a:gd name="T7" fmla="*/ 5 h 185"/>
                <a:gd name="T8" fmla="*/ 3 w 75"/>
                <a:gd name="T9" fmla="*/ 3 h 185"/>
              </a:gdLst>
              <a:ahLst/>
              <a:cxnLst>
                <a:cxn ang="0">
                  <a:pos x="T0" y="T1"/>
                </a:cxn>
                <a:cxn ang="0">
                  <a:pos x="T2" y="T3"/>
                </a:cxn>
                <a:cxn ang="0">
                  <a:pos x="T4" y="T5"/>
                </a:cxn>
                <a:cxn ang="0">
                  <a:pos x="T6" y="T7"/>
                </a:cxn>
                <a:cxn ang="0">
                  <a:pos x="T8" y="T9"/>
                </a:cxn>
              </a:cxnLst>
              <a:rect l="0" t="0" r="r" b="b"/>
              <a:pathLst>
                <a:path w="75" h="185">
                  <a:moveTo>
                    <a:pt x="3" y="3"/>
                  </a:moveTo>
                  <a:cubicBezTo>
                    <a:pt x="0" y="72"/>
                    <a:pt x="3" y="141"/>
                    <a:pt x="12" y="185"/>
                  </a:cubicBezTo>
                  <a:cubicBezTo>
                    <a:pt x="33" y="180"/>
                    <a:pt x="54" y="175"/>
                    <a:pt x="75" y="170"/>
                  </a:cubicBezTo>
                  <a:cubicBezTo>
                    <a:pt x="56" y="124"/>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0"/>
            <p:cNvSpPr/>
            <p:nvPr/>
          </p:nvSpPr>
          <p:spPr bwMode="auto">
            <a:xfrm>
              <a:off x="1584325" y="1920876"/>
              <a:ext cx="147637" cy="450850"/>
            </a:xfrm>
            <a:custGeom>
              <a:avLst/>
              <a:gdLst>
                <a:gd name="T0" fmla="*/ 29 w 93"/>
                <a:gd name="T1" fmla="*/ 0 h 284"/>
                <a:gd name="T2" fmla="*/ 5 w 93"/>
                <a:gd name="T3" fmla="*/ 50 h 284"/>
                <a:gd name="T4" fmla="*/ 29 w 93"/>
                <a:gd name="T5" fmla="*/ 73 h 284"/>
                <a:gd name="T6" fmla="*/ 0 w 93"/>
                <a:gd name="T7" fmla="*/ 237 h 284"/>
                <a:gd name="T8" fmla="*/ 45 w 93"/>
                <a:gd name="T9" fmla="*/ 282 h 284"/>
                <a:gd name="T10" fmla="*/ 45 w 93"/>
                <a:gd name="T11" fmla="*/ 284 h 284"/>
                <a:gd name="T12" fmla="*/ 45 w 93"/>
                <a:gd name="T13" fmla="*/ 284 h 284"/>
                <a:gd name="T14" fmla="*/ 48 w 93"/>
                <a:gd name="T15" fmla="*/ 284 h 284"/>
                <a:gd name="T16" fmla="*/ 48 w 93"/>
                <a:gd name="T17" fmla="*/ 282 h 284"/>
                <a:gd name="T18" fmla="*/ 93 w 93"/>
                <a:gd name="T19" fmla="*/ 237 h 284"/>
                <a:gd name="T20" fmla="*/ 64 w 93"/>
                <a:gd name="T21" fmla="*/ 73 h 284"/>
                <a:gd name="T22" fmla="*/ 88 w 93"/>
                <a:gd name="T23" fmla="*/ 50 h 284"/>
                <a:gd name="T24" fmla="*/ 64 w 93"/>
                <a:gd name="T25" fmla="*/ 0 h 284"/>
                <a:gd name="T26" fmla="*/ 45 w 93"/>
                <a:gd name="T27" fmla="*/ 2 h 284"/>
                <a:gd name="T28" fmla="*/ 29 w 93"/>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4">
                  <a:moveTo>
                    <a:pt x="29" y="0"/>
                  </a:moveTo>
                  <a:lnTo>
                    <a:pt x="5" y="50"/>
                  </a:lnTo>
                  <a:lnTo>
                    <a:pt x="29" y="73"/>
                  </a:lnTo>
                  <a:lnTo>
                    <a:pt x="0" y="237"/>
                  </a:lnTo>
                  <a:lnTo>
                    <a:pt x="45" y="282"/>
                  </a:lnTo>
                  <a:lnTo>
                    <a:pt x="45" y="284"/>
                  </a:lnTo>
                  <a:lnTo>
                    <a:pt x="45" y="284"/>
                  </a:lnTo>
                  <a:lnTo>
                    <a:pt x="48" y="284"/>
                  </a:lnTo>
                  <a:lnTo>
                    <a:pt x="48" y="282"/>
                  </a:lnTo>
                  <a:lnTo>
                    <a:pt x="93" y="237"/>
                  </a:lnTo>
                  <a:lnTo>
                    <a:pt x="64" y="73"/>
                  </a:lnTo>
                  <a:lnTo>
                    <a:pt x="88" y="50"/>
                  </a:lnTo>
                  <a:lnTo>
                    <a:pt x="64" y="0"/>
                  </a:lnTo>
                  <a:lnTo>
                    <a:pt x="45"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1"/>
            <p:cNvSpPr/>
            <p:nvPr/>
          </p:nvSpPr>
          <p:spPr bwMode="auto">
            <a:xfrm>
              <a:off x="1652588" y="1778001"/>
              <a:ext cx="207962" cy="236538"/>
            </a:xfrm>
            <a:custGeom>
              <a:avLst/>
              <a:gdLst>
                <a:gd name="T0" fmla="*/ 46 w 55"/>
                <a:gd name="T1" fmla="*/ 0 h 63"/>
                <a:gd name="T2" fmla="*/ 0 w 55"/>
                <a:gd name="T3" fmla="*/ 39 h 63"/>
                <a:gd name="T4" fmla="*/ 17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7" y="62"/>
                    <a:pt x="17" y="62"/>
                    <a:pt x="17"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2"/>
            <p:cNvSpPr/>
            <p:nvPr/>
          </p:nvSpPr>
          <p:spPr bwMode="auto">
            <a:xfrm>
              <a:off x="1155700" y="2436813"/>
              <a:ext cx="142875" cy="119063"/>
            </a:xfrm>
            <a:custGeom>
              <a:avLst/>
              <a:gdLst>
                <a:gd name="T0" fmla="*/ 31 w 38"/>
                <a:gd name="T1" fmla="*/ 32 h 32"/>
                <a:gd name="T2" fmla="*/ 21 w 38"/>
                <a:gd name="T3" fmla="*/ 13 h 32"/>
                <a:gd name="T4" fmla="*/ 0 w 38"/>
                <a:gd name="T5" fmla="*/ 8 h 32"/>
                <a:gd name="T6" fmla="*/ 0 w 38"/>
                <a:gd name="T7" fmla="*/ 1 h 32"/>
                <a:gd name="T8" fmla="*/ 26 w 38"/>
                <a:gd name="T9" fmla="*/ 8 h 32"/>
                <a:gd name="T10" fmla="*/ 38 w 38"/>
                <a:gd name="T11" fmla="*/ 31 h 32"/>
                <a:gd name="T12" fmla="*/ 31 w 3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1" y="32"/>
                  </a:moveTo>
                  <a:cubicBezTo>
                    <a:pt x="30" y="25"/>
                    <a:pt x="27" y="18"/>
                    <a:pt x="21" y="13"/>
                  </a:cubicBezTo>
                  <a:cubicBezTo>
                    <a:pt x="16" y="9"/>
                    <a:pt x="9" y="7"/>
                    <a:pt x="0" y="8"/>
                  </a:cubicBezTo>
                  <a:cubicBezTo>
                    <a:pt x="0" y="1"/>
                    <a:pt x="0" y="1"/>
                    <a:pt x="0" y="1"/>
                  </a:cubicBezTo>
                  <a:cubicBezTo>
                    <a:pt x="11" y="0"/>
                    <a:pt x="19" y="3"/>
                    <a:pt x="26" y="8"/>
                  </a:cubicBezTo>
                  <a:cubicBezTo>
                    <a:pt x="33" y="14"/>
                    <a:pt x="37" y="22"/>
                    <a:pt x="38" y="31"/>
                  </a:cubicBezTo>
                  <a:lnTo>
                    <a:pt x="31"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3"/>
            <p:cNvSpPr/>
            <p:nvPr/>
          </p:nvSpPr>
          <p:spPr bwMode="auto">
            <a:xfrm>
              <a:off x="1062038" y="2289176"/>
              <a:ext cx="180975" cy="255588"/>
            </a:xfrm>
            <a:custGeom>
              <a:avLst/>
              <a:gdLst>
                <a:gd name="T0" fmla="*/ 11 w 48"/>
                <a:gd name="T1" fmla="*/ 0 h 68"/>
                <a:gd name="T2" fmla="*/ 2 w 48"/>
                <a:gd name="T3" fmla="*/ 50 h 68"/>
                <a:gd name="T4" fmla="*/ 24 w 48"/>
                <a:gd name="T5" fmla="*/ 67 h 68"/>
                <a:gd name="T6" fmla="*/ 43 w 48"/>
                <a:gd name="T7" fmla="*/ 58 h 68"/>
                <a:gd name="T8" fmla="*/ 28 w 48"/>
                <a:gd name="T9" fmla="*/ 44 h 68"/>
                <a:gd name="T10" fmla="*/ 35 w 48"/>
                <a:gd name="T11" fmla="*/ 38 h 68"/>
                <a:gd name="T12" fmla="*/ 38 w 48"/>
                <a:gd name="T13" fmla="*/ 50 h 68"/>
                <a:gd name="T14" fmla="*/ 45 w 48"/>
                <a:gd name="T15" fmla="*/ 48 h 68"/>
                <a:gd name="T16" fmla="*/ 43 w 48"/>
                <a:gd name="T17" fmla="*/ 26 h 68"/>
                <a:gd name="T18" fmla="*/ 37 w 48"/>
                <a:gd name="T19" fmla="*/ 0 h 68"/>
                <a:gd name="T20" fmla="*/ 11 w 48"/>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8">
                  <a:moveTo>
                    <a:pt x="11" y="0"/>
                  </a:moveTo>
                  <a:cubicBezTo>
                    <a:pt x="11" y="0"/>
                    <a:pt x="0" y="40"/>
                    <a:pt x="2" y="50"/>
                  </a:cubicBezTo>
                  <a:cubicBezTo>
                    <a:pt x="5" y="61"/>
                    <a:pt x="18" y="66"/>
                    <a:pt x="24" y="67"/>
                  </a:cubicBezTo>
                  <a:cubicBezTo>
                    <a:pt x="30" y="68"/>
                    <a:pt x="43" y="58"/>
                    <a:pt x="43" y="58"/>
                  </a:cubicBezTo>
                  <a:cubicBezTo>
                    <a:pt x="43" y="58"/>
                    <a:pt x="27" y="47"/>
                    <a:pt x="28" y="44"/>
                  </a:cubicBezTo>
                  <a:cubicBezTo>
                    <a:pt x="29" y="41"/>
                    <a:pt x="34" y="36"/>
                    <a:pt x="35" y="38"/>
                  </a:cubicBezTo>
                  <a:cubicBezTo>
                    <a:pt x="37" y="39"/>
                    <a:pt x="38" y="50"/>
                    <a:pt x="38" y="50"/>
                  </a:cubicBezTo>
                  <a:cubicBezTo>
                    <a:pt x="38" y="50"/>
                    <a:pt x="43" y="53"/>
                    <a:pt x="45" y="48"/>
                  </a:cubicBezTo>
                  <a:cubicBezTo>
                    <a:pt x="48" y="42"/>
                    <a:pt x="43" y="26"/>
                    <a:pt x="43" y="26"/>
                  </a:cubicBezTo>
                  <a:cubicBezTo>
                    <a:pt x="37" y="0"/>
                    <a:pt x="37" y="0"/>
                    <a:pt x="37" y="0"/>
                  </a:cubicBezTo>
                  <a:lnTo>
                    <a:pt x="11"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
            <p:cNvSpPr/>
            <p:nvPr/>
          </p:nvSpPr>
          <p:spPr bwMode="auto">
            <a:xfrm>
              <a:off x="1106488" y="2387601"/>
              <a:ext cx="117475" cy="139700"/>
            </a:xfrm>
            <a:custGeom>
              <a:avLst/>
              <a:gdLst>
                <a:gd name="T0" fmla="*/ 24 w 31"/>
                <a:gd name="T1" fmla="*/ 37 h 37"/>
                <a:gd name="T2" fmla="*/ 31 w 31"/>
                <a:gd name="T3" fmla="*/ 32 h 37"/>
                <a:gd name="T4" fmla="*/ 16 w 31"/>
                <a:gd name="T5" fmla="*/ 18 h 37"/>
                <a:gd name="T6" fmla="*/ 23 w 31"/>
                <a:gd name="T7" fmla="*/ 12 h 37"/>
                <a:gd name="T8" fmla="*/ 9 w 31"/>
                <a:gd name="T9" fmla="*/ 0 h 37"/>
                <a:gd name="T10" fmla="*/ 2 w 31"/>
                <a:gd name="T11" fmla="*/ 21 h 37"/>
                <a:gd name="T12" fmla="*/ 24 w 3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4" y="37"/>
                  </a:moveTo>
                  <a:cubicBezTo>
                    <a:pt x="28" y="34"/>
                    <a:pt x="31" y="32"/>
                    <a:pt x="31" y="32"/>
                  </a:cubicBezTo>
                  <a:cubicBezTo>
                    <a:pt x="31" y="32"/>
                    <a:pt x="15" y="21"/>
                    <a:pt x="16" y="18"/>
                  </a:cubicBezTo>
                  <a:cubicBezTo>
                    <a:pt x="17" y="15"/>
                    <a:pt x="22" y="10"/>
                    <a:pt x="23" y="12"/>
                  </a:cubicBezTo>
                  <a:cubicBezTo>
                    <a:pt x="23" y="12"/>
                    <a:pt x="13" y="1"/>
                    <a:pt x="9" y="0"/>
                  </a:cubicBezTo>
                  <a:cubicBezTo>
                    <a:pt x="6" y="0"/>
                    <a:pt x="0" y="14"/>
                    <a:pt x="2" y="21"/>
                  </a:cubicBezTo>
                  <a:cubicBezTo>
                    <a:pt x="4" y="26"/>
                    <a:pt x="16" y="34"/>
                    <a:pt x="24" y="37"/>
                  </a:cubicBezTo>
                  <a:close/>
                </a:path>
              </a:pathLst>
            </a:custGeom>
            <a:solidFill>
              <a:srgbClr val="CEB1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5"/>
            <p:cNvSpPr/>
            <p:nvPr/>
          </p:nvSpPr>
          <p:spPr bwMode="auto">
            <a:xfrm>
              <a:off x="1084263" y="2436813"/>
              <a:ext cx="101600" cy="149225"/>
            </a:xfrm>
            <a:custGeom>
              <a:avLst/>
              <a:gdLst>
                <a:gd name="T0" fmla="*/ 1 w 27"/>
                <a:gd name="T1" fmla="*/ 40 h 40"/>
                <a:gd name="T2" fmla="*/ 3 w 27"/>
                <a:gd name="T3" fmla="*/ 13 h 40"/>
                <a:gd name="T4" fmla="*/ 27 w 27"/>
                <a:gd name="T5" fmla="*/ 1 h 40"/>
                <a:gd name="T6" fmla="*/ 26 w 27"/>
                <a:gd name="T7" fmla="*/ 8 h 40"/>
                <a:gd name="T8" fmla="*/ 10 w 27"/>
                <a:gd name="T9" fmla="*/ 16 h 40"/>
                <a:gd name="T10" fmla="*/ 7 w 27"/>
                <a:gd name="T11" fmla="*/ 40 h 40"/>
                <a:gd name="T12" fmla="*/ 1 w 2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1" y="40"/>
                  </a:moveTo>
                  <a:cubicBezTo>
                    <a:pt x="0" y="31"/>
                    <a:pt x="0" y="21"/>
                    <a:pt x="3" y="13"/>
                  </a:cubicBezTo>
                  <a:cubicBezTo>
                    <a:pt x="7" y="5"/>
                    <a:pt x="14" y="0"/>
                    <a:pt x="27" y="1"/>
                  </a:cubicBezTo>
                  <a:cubicBezTo>
                    <a:pt x="26" y="8"/>
                    <a:pt x="26" y="8"/>
                    <a:pt x="26" y="8"/>
                  </a:cubicBezTo>
                  <a:cubicBezTo>
                    <a:pt x="17" y="7"/>
                    <a:pt x="12" y="10"/>
                    <a:pt x="10" y="16"/>
                  </a:cubicBezTo>
                  <a:cubicBezTo>
                    <a:pt x="7" y="22"/>
                    <a:pt x="7" y="31"/>
                    <a:pt x="7" y="40"/>
                  </a:cubicBezTo>
                  <a:lnTo>
                    <a:pt x="1"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6"/>
            <p:cNvSpPr/>
            <p:nvPr/>
          </p:nvSpPr>
          <p:spPr bwMode="auto">
            <a:xfrm>
              <a:off x="1408113" y="2986088"/>
              <a:ext cx="214312" cy="142875"/>
            </a:xfrm>
            <a:custGeom>
              <a:avLst/>
              <a:gdLst>
                <a:gd name="T0" fmla="*/ 52 w 57"/>
                <a:gd name="T1" fmla="*/ 0 h 38"/>
                <a:gd name="T2" fmla="*/ 57 w 57"/>
                <a:gd name="T3" fmla="*/ 19 h 38"/>
                <a:gd name="T4" fmla="*/ 7 w 57"/>
                <a:gd name="T5" fmla="*/ 38 h 38"/>
                <a:gd name="T6" fmla="*/ 39 w 57"/>
                <a:gd name="T7" fmla="*/ 14 h 38"/>
                <a:gd name="T8" fmla="*/ 33 w 57"/>
                <a:gd name="T9" fmla="*/ 0 h 38"/>
                <a:gd name="T10" fmla="*/ 52 w 57"/>
                <a:gd name="T11" fmla="*/ 0 h 38"/>
              </a:gdLst>
              <a:ahLst/>
              <a:cxnLst>
                <a:cxn ang="0">
                  <a:pos x="T0" y="T1"/>
                </a:cxn>
                <a:cxn ang="0">
                  <a:pos x="T2" y="T3"/>
                </a:cxn>
                <a:cxn ang="0">
                  <a:pos x="T4" y="T5"/>
                </a:cxn>
                <a:cxn ang="0">
                  <a:pos x="T6" y="T7"/>
                </a:cxn>
                <a:cxn ang="0">
                  <a:pos x="T8" y="T9"/>
                </a:cxn>
                <a:cxn ang="0">
                  <a:pos x="T10" y="T11"/>
                </a:cxn>
              </a:cxnLst>
              <a:rect l="0" t="0" r="r" b="b"/>
              <a:pathLst>
                <a:path w="57" h="38">
                  <a:moveTo>
                    <a:pt x="52" y="0"/>
                  </a:moveTo>
                  <a:cubicBezTo>
                    <a:pt x="57" y="19"/>
                    <a:pt x="57" y="19"/>
                    <a:pt x="57" y="19"/>
                  </a:cubicBezTo>
                  <a:cubicBezTo>
                    <a:pt x="50" y="29"/>
                    <a:pt x="24" y="37"/>
                    <a:pt x="7" y="38"/>
                  </a:cubicBezTo>
                  <a:cubicBezTo>
                    <a:pt x="0" y="28"/>
                    <a:pt x="23" y="18"/>
                    <a:pt x="39" y="14"/>
                  </a:cubicBezTo>
                  <a:cubicBezTo>
                    <a:pt x="33" y="0"/>
                    <a:pt x="33" y="0"/>
                    <a:pt x="33" y="0"/>
                  </a:cubicBezTo>
                  <a:lnTo>
                    <a:pt x="52"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7"/>
            <p:cNvSpPr/>
            <p:nvPr/>
          </p:nvSpPr>
          <p:spPr bwMode="auto">
            <a:xfrm>
              <a:off x="1668463" y="2963863"/>
              <a:ext cx="198437" cy="112713"/>
            </a:xfrm>
            <a:custGeom>
              <a:avLst/>
              <a:gdLst>
                <a:gd name="T0" fmla="*/ 21 w 53"/>
                <a:gd name="T1" fmla="*/ 3 h 30"/>
                <a:gd name="T2" fmla="*/ 19 w 53"/>
                <a:gd name="T3" fmla="*/ 12 h 30"/>
                <a:gd name="T4" fmla="*/ 53 w 53"/>
                <a:gd name="T5" fmla="*/ 30 h 30"/>
                <a:gd name="T6" fmla="*/ 0 w 53"/>
                <a:gd name="T7" fmla="*/ 27 h 30"/>
                <a:gd name="T8" fmla="*/ 0 w 53"/>
                <a:gd name="T9" fmla="*/ 9 h 30"/>
                <a:gd name="T10" fmla="*/ 13 w 53"/>
                <a:gd name="T11" fmla="*/ 0 h 30"/>
                <a:gd name="T12" fmla="*/ 21 w 53"/>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21" y="3"/>
                  </a:moveTo>
                  <a:cubicBezTo>
                    <a:pt x="21" y="3"/>
                    <a:pt x="18" y="11"/>
                    <a:pt x="19" y="12"/>
                  </a:cubicBezTo>
                  <a:cubicBezTo>
                    <a:pt x="22" y="14"/>
                    <a:pt x="52" y="18"/>
                    <a:pt x="53" y="30"/>
                  </a:cubicBezTo>
                  <a:cubicBezTo>
                    <a:pt x="0" y="27"/>
                    <a:pt x="0" y="27"/>
                    <a:pt x="0" y="27"/>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8"/>
            <p:cNvSpPr/>
            <p:nvPr/>
          </p:nvSpPr>
          <p:spPr bwMode="auto">
            <a:xfrm>
              <a:off x="1446213" y="2571751"/>
              <a:ext cx="176212" cy="428625"/>
            </a:xfrm>
            <a:custGeom>
              <a:avLst/>
              <a:gdLst>
                <a:gd name="T0" fmla="*/ 0 w 47"/>
                <a:gd name="T1" fmla="*/ 5 h 114"/>
                <a:gd name="T2" fmla="*/ 21 w 47"/>
                <a:gd name="T3" fmla="*/ 114 h 114"/>
                <a:gd name="T4" fmla="*/ 47 w 47"/>
                <a:gd name="T5" fmla="*/ 114 h 114"/>
                <a:gd name="T6" fmla="*/ 42 w 47"/>
                <a:gd name="T7" fmla="*/ 0 h 114"/>
                <a:gd name="T8" fmla="*/ 0 w 47"/>
                <a:gd name="T9" fmla="*/ 5 h 114"/>
              </a:gdLst>
              <a:ahLst/>
              <a:cxnLst>
                <a:cxn ang="0">
                  <a:pos x="T0" y="T1"/>
                </a:cxn>
                <a:cxn ang="0">
                  <a:pos x="T2" y="T3"/>
                </a:cxn>
                <a:cxn ang="0">
                  <a:pos x="T4" y="T5"/>
                </a:cxn>
                <a:cxn ang="0">
                  <a:pos x="T6" y="T7"/>
                </a:cxn>
                <a:cxn ang="0">
                  <a:pos x="T8" y="T9"/>
                </a:cxn>
              </a:cxnLst>
              <a:rect l="0" t="0" r="r" b="b"/>
              <a:pathLst>
                <a:path w="47" h="114">
                  <a:moveTo>
                    <a:pt x="0" y="5"/>
                  </a:moveTo>
                  <a:cubicBezTo>
                    <a:pt x="7" y="40"/>
                    <a:pt x="7" y="82"/>
                    <a:pt x="21" y="114"/>
                  </a:cubicBezTo>
                  <a:cubicBezTo>
                    <a:pt x="30" y="114"/>
                    <a:pt x="38" y="114"/>
                    <a:pt x="47" y="114"/>
                  </a:cubicBezTo>
                  <a:cubicBezTo>
                    <a:pt x="35" y="73"/>
                    <a:pt x="38" y="36"/>
                    <a:pt x="42" y="0"/>
                  </a:cubicBezTo>
                  <a:cubicBezTo>
                    <a:pt x="28" y="2"/>
                    <a:pt x="14" y="3"/>
                    <a:pt x="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9"/>
            <p:cNvSpPr/>
            <p:nvPr/>
          </p:nvSpPr>
          <p:spPr bwMode="auto">
            <a:xfrm>
              <a:off x="1452563" y="1778001"/>
              <a:ext cx="211137" cy="236538"/>
            </a:xfrm>
            <a:custGeom>
              <a:avLst/>
              <a:gdLst>
                <a:gd name="T0" fmla="*/ 10 w 56"/>
                <a:gd name="T1" fmla="*/ 0 h 63"/>
                <a:gd name="T2" fmla="*/ 56 w 56"/>
                <a:gd name="T3" fmla="*/ 39 h 63"/>
                <a:gd name="T4" fmla="*/ 38 w 56"/>
                <a:gd name="T5" fmla="*/ 62 h 63"/>
                <a:gd name="T6" fmla="*/ 0 w 56"/>
                <a:gd name="T7" fmla="*/ 8 h 63"/>
                <a:gd name="T8" fmla="*/ 10 w 56"/>
                <a:gd name="T9" fmla="*/ 0 h 63"/>
              </a:gdLst>
              <a:ahLst/>
              <a:cxnLst>
                <a:cxn ang="0">
                  <a:pos x="T0" y="T1"/>
                </a:cxn>
                <a:cxn ang="0">
                  <a:pos x="T2" y="T3"/>
                </a:cxn>
                <a:cxn ang="0">
                  <a:pos x="T4" y="T5"/>
                </a:cxn>
                <a:cxn ang="0">
                  <a:pos x="T6" y="T7"/>
                </a:cxn>
                <a:cxn ang="0">
                  <a:pos x="T8" y="T9"/>
                </a:cxn>
              </a:cxnLst>
              <a:rect l="0" t="0" r="r" b="b"/>
              <a:pathLst>
                <a:path w="56" h="63">
                  <a:moveTo>
                    <a:pt x="10" y="0"/>
                  </a:moveTo>
                  <a:cubicBezTo>
                    <a:pt x="25" y="12"/>
                    <a:pt x="38" y="33"/>
                    <a:pt x="56"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30"/>
            <p:cNvSpPr/>
            <p:nvPr/>
          </p:nvSpPr>
          <p:spPr bwMode="auto">
            <a:xfrm>
              <a:off x="1133475" y="844551"/>
              <a:ext cx="1092200" cy="1035050"/>
            </a:xfrm>
            <a:custGeom>
              <a:avLst/>
              <a:gdLst>
                <a:gd name="T0" fmla="*/ 9 w 290"/>
                <a:gd name="T1" fmla="*/ 19 h 275"/>
                <a:gd name="T2" fmla="*/ 32 w 290"/>
                <a:gd name="T3" fmla="*/ 227 h 275"/>
                <a:gd name="T4" fmla="*/ 243 w 290"/>
                <a:gd name="T5" fmla="*/ 240 h 275"/>
                <a:gd name="T6" fmla="*/ 290 w 290"/>
                <a:gd name="T7" fmla="*/ 35 h 275"/>
                <a:gd name="T8" fmla="*/ 168 w 290"/>
                <a:gd name="T9" fmla="*/ 8 h 275"/>
                <a:gd name="T10" fmla="*/ 169 w 290"/>
                <a:gd name="T11" fmla="*/ 2 h 275"/>
                <a:gd name="T12" fmla="*/ 151 w 290"/>
                <a:gd name="T13" fmla="*/ 4 h 275"/>
                <a:gd name="T14" fmla="*/ 134 w 290"/>
                <a:gd name="T15" fmla="*/ 0 h 275"/>
                <a:gd name="T16" fmla="*/ 133 w 290"/>
                <a:gd name="T17" fmla="*/ 6 h 275"/>
                <a:gd name="T18" fmla="*/ 9 w 290"/>
                <a:gd name="T19" fmla="*/ 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75">
                  <a:moveTo>
                    <a:pt x="9" y="19"/>
                  </a:moveTo>
                  <a:cubicBezTo>
                    <a:pt x="9" y="19"/>
                    <a:pt x="0" y="190"/>
                    <a:pt x="32" y="227"/>
                  </a:cubicBezTo>
                  <a:cubicBezTo>
                    <a:pt x="66" y="267"/>
                    <a:pt x="205" y="275"/>
                    <a:pt x="243" y="240"/>
                  </a:cubicBezTo>
                  <a:cubicBezTo>
                    <a:pt x="279" y="207"/>
                    <a:pt x="290" y="35"/>
                    <a:pt x="290" y="35"/>
                  </a:cubicBezTo>
                  <a:cubicBezTo>
                    <a:pt x="168" y="8"/>
                    <a:pt x="168" y="8"/>
                    <a:pt x="168" y="8"/>
                  </a:cubicBezTo>
                  <a:cubicBezTo>
                    <a:pt x="169" y="2"/>
                    <a:pt x="169" y="2"/>
                    <a:pt x="169" y="2"/>
                  </a:cubicBezTo>
                  <a:cubicBezTo>
                    <a:pt x="151" y="4"/>
                    <a:pt x="151" y="4"/>
                    <a:pt x="151" y="4"/>
                  </a:cubicBezTo>
                  <a:cubicBezTo>
                    <a:pt x="134" y="0"/>
                    <a:pt x="134" y="0"/>
                    <a:pt x="134" y="0"/>
                  </a:cubicBezTo>
                  <a:cubicBezTo>
                    <a:pt x="133" y="6"/>
                    <a:pt x="133" y="6"/>
                    <a:pt x="133" y="6"/>
                  </a:cubicBezTo>
                  <a:lnTo>
                    <a:pt x="9" y="19"/>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31"/>
            <p:cNvSpPr/>
            <p:nvPr/>
          </p:nvSpPr>
          <p:spPr bwMode="auto">
            <a:xfrm>
              <a:off x="1182688" y="790576"/>
              <a:ext cx="1008062" cy="587375"/>
            </a:xfrm>
            <a:custGeom>
              <a:avLst/>
              <a:gdLst>
                <a:gd name="T0" fmla="*/ 0 w 268"/>
                <a:gd name="T1" fmla="*/ 140 h 156"/>
                <a:gd name="T2" fmla="*/ 82 w 268"/>
                <a:gd name="T3" fmla="*/ 56 h 156"/>
                <a:gd name="T4" fmla="*/ 194 w 268"/>
                <a:gd name="T5" fmla="*/ 63 h 156"/>
                <a:gd name="T6" fmla="*/ 265 w 268"/>
                <a:gd name="T7" fmla="*/ 156 h 156"/>
                <a:gd name="T8" fmla="*/ 267 w 268"/>
                <a:gd name="T9" fmla="*/ 39 h 156"/>
                <a:gd name="T10" fmla="*/ 268 w 268"/>
                <a:gd name="T11" fmla="*/ 18 h 156"/>
                <a:gd name="T12" fmla="*/ 237 w 268"/>
                <a:gd name="T13" fmla="*/ 11 h 156"/>
                <a:gd name="T14" fmla="*/ 140 w 268"/>
                <a:gd name="T15" fmla="*/ 34 h 156"/>
                <a:gd name="T16" fmla="*/ 46 w 268"/>
                <a:gd name="T17" fmla="*/ 0 h 156"/>
                <a:gd name="T18" fmla="*/ 14 w 268"/>
                <a:gd name="T19" fmla="*/ 3 h 156"/>
                <a:gd name="T20" fmla="*/ 12 w 268"/>
                <a:gd name="T21" fmla="*/ 24 h 156"/>
                <a:gd name="T22" fmla="*/ 0 w 268"/>
                <a:gd name="T2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56">
                  <a:moveTo>
                    <a:pt x="0" y="140"/>
                  </a:moveTo>
                  <a:cubicBezTo>
                    <a:pt x="11" y="95"/>
                    <a:pt x="28" y="21"/>
                    <a:pt x="82" y="56"/>
                  </a:cubicBezTo>
                  <a:cubicBezTo>
                    <a:pt x="100" y="68"/>
                    <a:pt x="177" y="72"/>
                    <a:pt x="194" y="63"/>
                  </a:cubicBezTo>
                  <a:cubicBezTo>
                    <a:pt x="247" y="35"/>
                    <a:pt x="260" y="110"/>
                    <a:pt x="265" y="156"/>
                  </a:cubicBezTo>
                  <a:cubicBezTo>
                    <a:pt x="265" y="156"/>
                    <a:pt x="268" y="49"/>
                    <a:pt x="267" y="39"/>
                  </a:cubicBezTo>
                  <a:cubicBezTo>
                    <a:pt x="266" y="29"/>
                    <a:pt x="268" y="18"/>
                    <a:pt x="268" y="18"/>
                  </a:cubicBezTo>
                  <a:cubicBezTo>
                    <a:pt x="237" y="11"/>
                    <a:pt x="237" y="11"/>
                    <a:pt x="237" y="11"/>
                  </a:cubicBezTo>
                  <a:cubicBezTo>
                    <a:pt x="140" y="34"/>
                    <a:pt x="140" y="34"/>
                    <a:pt x="140" y="34"/>
                  </a:cubicBezTo>
                  <a:cubicBezTo>
                    <a:pt x="46" y="0"/>
                    <a:pt x="46" y="0"/>
                    <a:pt x="46" y="0"/>
                  </a:cubicBezTo>
                  <a:cubicBezTo>
                    <a:pt x="14" y="3"/>
                    <a:pt x="14" y="3"/>
                    <a:pt x="14" y="3"/>
                  </a:cubicBezTo>
                  <a:cubicBezTo>
                    <a:pt x="14" y="3"/>
                    <a:pt x="15" y="14"/>
                    <a:pt x="12" y="24"/>
                  </a:cubicBezTo>
                  <a:cubicBezTo>
                    <a:pt x="10" y="33"/>
                    <a:pt x="0" y="140"/>
                    <a:pt x="0" y="140"/>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32"/>
            <p:cNvSpPr/>
            <p:nvPr/>
          </p:nvSpPr>
          <p:spPr bwMode="auto">
            <a:xfrm>
              <a:off x="1087438" y="455613"/>
              <a:ext cx="1270000" cy="922338"/>
            </a:xfrm>
            <a:custGeom>
              <a:avLst/>
              <a:gdLst>
                <a:gd name="T0" fmla="*/ 16 w 337"/>
                <a:gd name="T1" fmla="*/ 227 h 245"/>
                <a:gd name="T2" fmla="*/ 27 w 337"/>
                <a:gd name="T3" fmla="*/ 230 h 245"/>
                <a:gd name="T4" fmla="*/ 55 w 337"/>
                <a:gd name="T5" fmla="*/ 131 h 245"/>
                <a:gd name="T6" fmla="*/ 123 w 337"/>
                <a:gd name="T7" fmla="*/ 136 h 245"/>
                <a:gd name="T8" fmla="*/ 204 w 337"/>
                <a:gd name="T9" fmla="*/ 141 h 245"/>
                <a:gd name="T10" fmla="*/ 272 w 337"/>
                <a:gd name="T11" fmla="*/ 143 h 245"/>
                <a:gd name="T12" fmla="*/ 288 w 337"/>
                <a:gd name="T13" fmla="*/ 245 h 245"/>
                <a:gd name="T14" fmla="*/ 300 w 337"/>
                <a:gd name="T15" fmla="*/ 244 h 245"/>
                <a:gd name="T16" fmla="*/ 328 w 337"/>
                <a:gd name="T17" fmla="*/ 129 h 245"/>
                <a:gd name="T18" fmla="*/ 1 w 337"/>
                <a:gd name="T19" fmla="*/ 110 h 245"/>
                <a:gd name="T20" fmla="*/ 16 w 337"/>
                <a:gd name="T21" fmla="*/ 22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45">
                  <a:moveTo>
                    <a:pt x="16" y="227"/>
                  </a:moveTo>
                  <a:cubicBezTo>
                    <a:pt x="27" y="230"/>
                    <a:pt x="27" y="230"/>
                    <a:pt x="27" y="230"/>
                  </a:cubicBezTo>
                  <a:cubicBezTo>
                    <a:pt x="27" y="230"/>
                    <a:pt x="31" y="155"/>
                    <a:pt x="55" y="131"/>
                  </a:cubicBezTo>
                  <a:cubicBezTo>
                    <a:pt x="80" y="106"/>
                    <a:pt x="107" y="124"/>
                    <a:pt x="123" y="136"/>
                  </a:cubicBezTo>
                  <a:cubicBezTo>
                    <a:pt x="138" y="147"/>
                    <a:pt x="187" y="150"/>
                    <a:pt x="204" y="141"/>
                  </a:cubicBezTo>
                  <a:cubicBezTo>
                    <a:pt x="221" y="131"/>
                    <a:pt x="250" y="116"/>
                    <a:pt x="272" y="143"/>
                  </a:cubicBezTo>
                  <a:cubicBezTo>
                    <a:pt x="293" y="171"/>
                    <a:pt x="288" y="245"/>
                    <a:pt x="288" y="245"/>
                  </a:cubicBezTo>
                  <a:cubicBezTo>
                    <a:pt x="300" y="244"/>
                    <a:pt x="300" y="244"/>
                    <a:pt x="300" y="244"/>
                  </a:cubicBezTo>
                  <a:cubicBezTo>
                    <a:pt x="300" y="244"/>
                    <a:pt x="325" y="162"/>
                    <a:pt x="328" y="129"/>
                  </a:cubicBezTo>
                  <a:cubicBezTo>
                    <a:pt x="337" y="20"/>
                    <a:pt x="5" y="0"/>
                    <a:pt x="1" y="110"/>
                  </a:cubicBezTo>
                  <a:cubicBezTo>
                    <a:pt x="0" y="142"/>
                    <a:pt x="16" y="227"/>
                    <a:pt x="16" y="227"/>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33"/>
            <p:cNvSpPr/>
            <p:nvPr/>
          </p:nvSpPr>
          <p:spPr bwMode="auto">
            <a:xfrm>
              <a:off x="1501775" y="1536701"/>
              <a:ext cx="387350" cy="195263"/>
            </a:xfrm>
            <a:custGeom>
              <a:avLst/>
              <a:gdLst>
                <a:gd name="T0" fmla="*/ 5 w 103"/>
                <a:gd name="T1" fmla="*/ 16 h 52"/>
                <a:gd name="T2" fmla="*/ 103 w 103"/>
                <a:gd name="T3" fmla="*/ 0 h 52"/>
                <a:gd name="T4" fmla="*/ 86 w 103"/>
                <a:gd name="T5" fmla="*/ 44 h 52"/>
                <a:gd name="T6" fmla="*/ 15 w 103"/>
                <a:gd name="T7" fmla="*/ 39 h 52"/>
                <a:gd name="T8" fmla="*/ 5 w 103"/>
                <a:gd name="T9" fmla="*/ 16 h 52"/>
              </a:gdLst>
              <a:ahLst/>
              <a:cxnLst>
                <a:cxn ang="0">
                  <a:pos x="T0" y="T1"/>
                </a:cxn>
                <a:cxn ang="0">
                  <a:pos x="T2" y="T3"/>
                </a:cxn>
                <a:cxn ang="0">
                  <a:pos x="T4" y="T5"/>
                </a:cxn>
                <a:cxn ang="0">
                  <a:pos x="T6" y="T7"/>
                </a:cxn>
                <a:cxn ang="0">
                  <a:pos x="T8" y="T9"/>
                </a:cxn>
              </a:cxnLst>
              <a:rect l="0" t="0" r="r" b="b"/>
              <a:pathLst>
                <a:path w="103" h="52">
                  <a:moveTo>
                    <a:pt x="5" y="16"/>
                  </a:moveTo>
                  <a:cubicBezTo>
                    <a:pt x="36" y="17"/>
                    <a:pt x="75" y="16"/>
                    <a:pt x="103" y="0"/>
                  </a:cubicBezTo>
                  <a:cubicBezTo>
                    <a:pt x="103" y="0"/>
                    <a:pt x="103" y="37"/>
                    <a:pt x="86" y="44"/>
                  </a:cubicBezTo>
                  <a:cubicBezTo>
                    <a:pt x="68" y="52"/>
                    <a:pt x="31" y="49"/>
                    <a:pt x="15" y="39"/>
                  </a:cubicBezTo>
                  <a:cubicBezTo>
                    <a:pt x="0" y="30"/>
                    <a:pt x="5" y="16"/>
                    <a:pt x="5" y="16"/>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34"/>
            <p:cNvSpPr/>
            <p:nvPr/>
          </p:nvSpPr>
          <p:spPr bwMode="auto">
            <a:xfrm>
              <a:off x="1611313" y="1682751"/>
              <a:ext cx="150812" cy="41275"/>
            </a:xfrm>
            <a:custGeom>
              <a:avLst/>
              <a:gdLst>
                <a:gd name="T0" fmla="*/ 40 w 40"/>
                <a:gd name="T1" fmla="*/ 9 h 11"/>
                <a:gd name="T2" fmla="*/ 0 w 40"/>
                <a:gd name="T3" fmla="*/ 6 h 11"/>
                <a:gd name="T4" fmla="*/ 12 w 40"/>
                <a:gd name="T5" fmla="*/ 1 h 11"/>
                <a:gd name="T6" fmla="*/ 18 w 40"/>
                <a:gd name="T7" fmla="*/ 3 h 11"/>
                <a:gd name="T8" fmla="*/ 28 w 40"/>
                <a:gd name="T9" fmla="*/ 0 h 11"/>
                <a:gd name="T10" fmla="*/ 40 w 40"/>
                <a:gd name="T11" fmla="*/ 9 h 11"/>
              </a:gdLst>
              <a:ahLst/>
              <a:cxnLst>
                <a:cxn ang="0">
                  <a:pos x="T0" y="T1"/>
                </a:cxn>
                <a:cxn ang="0">
                  <a:pos x="T2" y="T3"/>
                </a:cxn>
                <a:cxn ang="0">
                  <a:pos x="T4" y="T5"/>
                </a:cxn>
                <a:cxn ang="0">
                  <a:pos x="T6" y="T7"/>
                </a:cxn>
                <a:cxn ang="0">
                  <a:pos x="T8" y="T9"/>
                </a:cxn>
                <a:cxn ang="0">
                  <a:pos x="T10" y="T11"/>
                </a:cxn>
              </a:cxnLst>
              <a:rect l="0" t="0" r="r" b="b"/>
              <a:pathLst>
                <a:path w="40" h="11">
                  <a:moveTo>
                    <a:pt x="40" y="9"/>
                  </a:moveTo>
                  <a:cubicBezTo>
                    <a:pt x="27" y="11"/>
                    <a:pt x="12" y="9"/>
                    <a:pt x="0" y="6"/>
                  </a:cubicBezTo>
                  <a:cubicBezTo>
                    <a:pt x="4" y="4"/>
                    <a:pt x="10" y="0"/>
                    <a:pt x="12" y="1"/>
                  </a:cubicBezTo>
                  <a:cubicBezTo>
                    <a:pt x="16" y="2"/>
                    <a:pt x="18" y="3"/>
                    <a:pt x="18" y="3"/>
                  </a:cubicBezTo>
                  <a:cubicBezTo>
                    <a:pt x="18" y="3"/>
                    <a:pt x="21" y="0"/>
                    <a:pt x="28" y="0"/>
                  </a:cubicBezTo>
                  <a:cubicBezTo>
                    <a:pt x="32" y="1"/>
                    <a:pt x="37" y="6"/>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35"/>
            <p:cNvSpPr/>
            <p:nvPr/>
          </p:nvSpPr>
          <p:spPr bwMode="auto">
            <a:xfrm>
              <a:off x="1517650" y="1536701"/>
              <a:ext cx="371475" cy="109538"/>
            </a:xfrm>
            <a:custGeom>
              <a:avLst/>
              <a:gdLst>
                <a:gd name="T0" fmla="*/ 1 w 99"/>
                <a:gd name="T1" fmla="*/ 16 h 29"/>
                <a:gd name="T2" fmla="*/ 99 w 99"/>
                <a:gd name="T3" fmla="*/ 0 h 29"/>
                <a:gd name="T4" fmla="*/ 97 w 99"/>
                <a:gd name="T5" fmla="*/ 22 h 29"/>
                <a:gd name="T6" fmla="*/ 66 w 99"/>
                <a:gd name="T7" fmla="*/ 27 h 29"/>
                <a:gd name="T8" fmla="*/ 1 w 99"/>
                <a:gd name="T9" fmla="*/ 25 h 29"/>
                <a:gd name="T10" fmla="*/ 1 w 99"/>
                <a:gd name="T11" fmla="*/ 16 h 29"/>
              </a:gdLst>
              <a:ahLst/>
              <a:cxnLst>
                <a:cxn ang="0">
                  <a:pos x="T0" y="T1"/>
                </a:cxn>
                <a:cxn ang="0">
                  <a:pos x="T2" y="T3"/>
                </a:cxn>
                <a:cxn ang="0">
                  <a:pos x="T4" y="T5"/>
                </a:cxn>
                <a:cxn ang="0">
                  <a:pos x="T6" y="T7"/>
                </a:cxn>
                <a:cxn ang="0">
                  <a:pos x="T8" y="T9"/>
                </a:cxn>
                <a:cxn ang="0">
                  <a:pos x="T10" y="T11"/>
                </a:cxn>
              </a:cxnLst>
              <a:rect l="0" t="0" r="r" b="b"/>
              <a:pathLst>
                <a:path w="99" h="29">
                  <a:moveTo>
                    <a:pt x="1" y="16"/>
                  </a:moveTo>
                  <a:cubicBezTo>
                    <a:pt x="32" y="17"/>
                    <a:pt x="71" y="16"/>
                    <a:pt x="99" y="0"/>
                  </a:cubicBezTo>
                  <a:cubicBezTo>
                    <a:pt x="99" y="0"/>
                    <a:pt x="99" y="11"/>
                    <a:pt x="97" y="22"/>
                  </a:cubicBezTo>
                  <a:cubicBezTo>
                    <a:pt x="88" y="24"/>
                    <a:pt x="78" y="26"/>
                    <a:pt x="66" y="27"/>
                  </a:cubicBezTo>
                  <a:cubicBezTo>
                    <a:pt x="44" y="29"/>
                    <a:pt x="13" y="26"/>
                    <a:pt x="1" y="25"/>
                  </a:cubicBezTo>
                  <a:cubicBezTo>
                    <a:pt x="0" y="20"/>
                    <a:pt x="1" y="16"/>
                    <a:pt x="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36"/>
            <p:cNvSpPr/>
            <p:nvPr/>
          </p:nvSpPr>
          <p:spPr bwMode="auto">
            <a:xfrm>
              <a:off x="1679575" y="644526"/>
              <a:ext cx="647700" cy="315913"/>
            </a:xfrm>
            <a:custGeom>
              <a:avLst/>
              <a:gdLst>
                <a:gd name="T0" fmla="*/ 0 w 172"/>
                <a:gd name="T1" fmla="*/ 1 h 84"/>
                <a:gd name="T2" fmla="*/ 148 w 172"/>
                <a:gd name="T3" fmla="*/ 84 h 84"/>
                <a:gd name="T4" fmla="*/ 98 w 172"/>
                <a:gd name="T5" fmla="*/ 36 h 84"/>
                <a:gd name="T6" fmla="*/ 0 w 172"/>
                <a:gd name="T7" fmla="*/ 1 h 84"/>
              </a:gdLst>
              <a:ahLst/>
              <a:cxnLst>
                <a:cxn ang="0">
                  <a:pos x="T0" y="T1"/>
                </a:cxn>
                <a:cxn ang="0">
                  <a:pos x="T2" y="T3"/>
                </a:cxn>
                <a:cxn ang="0">
                  <a:pos x="T4" y="T5"/>
                </a:cxn>
                <a:cxn ang="0">
                  <a:pos x="T6" y="T7"/>
                </a:cxn>
              </a:cxnLst>
              <a:rect l="0" t="0" r="r" b="b"/>
              <a:pathLst>
                <a:path w="172" h="84">
                  <a:moveTo>
                    <a:pt x="0" y="1"/>
                  </a:moveTo>
                  <a:cubicBezTo>
                    <a:pt x="19" y="0"/>
                    <a:pt x="172" y="20"/>
                    <a:pt x="148" y="84"/>
                  </a:cubicBezTo>
                  <a:cubicBezTo>
                    <a:pt x="148" y="84"/>
                    <a:pt x="134" y="54"/>
                    <a:pt x="98" y="36"/>
                  </a:cubicBezTo>
                  <a:cubicBezTo>
                    <a:pt x="63" y="18"/>
                    <a:pt x="0" y="1"/>
                    <a:pt x="0" y="1"/>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37"/>
            <p:cNvSpPr/>
            <p:nvPr/>
          </p:nvSpPr>
          <p:spPr bwMode="auto">
            <a:xfrm>
              <a:off x="1630363" y="1419226"/>
              <a:ext cx="30162" cy="46038"/>
            </a:xfrm>
            <a:custGeom>
              <a:avLst/>
              <a:gdLst>
                <a:gd name="T0" fmla="*/ 4 w 8"/>
                <a:gd name="T1" fmla="*/ 1 h 12"/>
                <a:gd name="T2" fmla="*/ 8 w 8"/>
                <a:gd name="T3" fmla="*/ 6 h 12"/>
                <a:gd name="T4" fmla="*/ 4 w 8"/>
                <a:gd name="T5" fmla="*/ 12 h 12"/>
                <a:gd name="T6" fmla="*/ 0 w 8"/>
                <a:gd name="T7" fmla="*/ 6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7" y="1"/>
                    <a:pt x="8" y="3"/>
                    <a:pt x="8" y="6"/>
                  </a:cubicBezTo>
                  <a:cubicBezTo>
                    <a:pt x="8" y="9"/>
                    <a:pt x="6" y="12"/>
                    <a:pt x="4" y="12"/>
                  </a:cubicBezTo>
                  <a:cubicBezTo>
                    <a:pt x="1" y="11"/>
                    <a:pt x="0" y="9"/>
                    <a:pt x="0" y="6"/>
                  </a:cubicBezTo>
                  <a:cubicBezTo>
                    <a:pt x="0" y="3"/>
                    <a:pt x="2" y="0"/>
                    <a:pt x="4"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38"/>
            <p:cNvSpPr/>
            <p:nvPr/>
          </p:nvSpPr>
          <p:spPr bwMode="auto">
            <a:xfrm>
              <a:off x="1701800" y="1427163"/>
              <a:ext cx="33337" cy="41275"/>
            </a:xfrm>
            <a:custGeom>
              <a:avLst/>
              <a:gdLst>
                <a:gd name="T0" fmla="*/ 5 w 9"/>
                <a:gd name="T1" fmla="*/ 0 h 11"/>
                <a:gd name="T2" fmla="*/ 8 w 9"/>
                <a:gd name="T3" fmla="*/ 5 h 11"/>
                <a:gd name="T4" fmla="*/ 4 w 9"/>
                <a:gd name="T5" fmla="*/ 11 h 11"/>
                <a:gd name="T6" fmla="*/ 0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7" y="0"/>
                    <a:pt x="9" y="2"/>
                    <a:pt x="8" y="5"/>
                  </a:cubicBezTo>
                  <a:cubicBezTo>
                    <a:pt x="8" y="8"/>
                    <a:pt x="6" y="11"/>
                    <a:pt x="4" y="11"/>
                  </a:cubicBezTo>
                  <a:cubicBezTo>
                    <a:pt x="2" y="11"/>
                    <a:pt x="0" y="8"/>
                    <a:pt x="0" y="5"/>
                  </a:cubicBezTo>
                  <a:cubicBezTo>
                    <a:pt x="0" y="2"/>
                    <a:pt x="2"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39"/>
            <p:cNvSpPr/>
            <p:nvPr/>
          </p:nvSpPr>
          <p:spPr bwMode="auto">
            <a:xfrm>
              <a:off x="1328738" y="2387601"/>
              <a:ext cx="142875" cy="74613"/>
            </a:xfrm>
            <a:custGeom>
              <a:avLst/>
              <a:gdLst>
                <a:gd name="T0" fmla="*/ 12 w 90"/>
                <a:gd name="T1" fmla="*/ 9 h 47"/>
                <a:gd name="T2" fmla="*/ 0 w 90"/>
                <a:gd name="T3" fmla="*/ 33 h 47"/>
                <a:gd name="T4" fmla="*/ 90 w 90"/>
                <a:gd name="T5" fmla="*/ 47 h 47"/>
                <a:gd name="T6" fmla="*/ 86 w 90"/>
                <a:gd name="T7" fmla="*/ 0 h 47"/>
                <a:gd name="T8" fmla="*/ 12 w 90"/>
                <a:gd name="T9" fmla="*/ 9 h 47"/>
              </a:gdLst>
              <a:ahLst/>
              <a:cxnLst>
                <a:cxn ang="0">
                  <a:pos x="T0" y="T1"/>
                </a:cxn>
                <a:cxn ang="0">
                  <a:pos x="T2" y="T3"/>
                </a:cxn>
                <a:cxn ang="0">
                  <a:pos x="T4" y="T5"/>
                </a:cxn>
                <a:cxn ang="0">
                  <a:pos x="T6" y="T7"/>
                </a:cxn>
                <a:cxn ang="0">
                  <a:pos x="T8" y="T9"/>
                </a:cxn>
              </a:cxnLst>
              <a:rect l="0" t="0" r="r" b="b"/>
              <a:pathLst>
                <a:path w="90" h="47">
                  <a:moveTo>
                    <a:pt x="12" y="9"/>
                  </a:moveTo>
                  <a:lnTo>
                    <a:pt x="0" y="33"/>
                  </a:lnTo>
                  <a:lnTo>
                    <a:pt x="90" y="47"/>
                  </a:lnTo>
                  <a:lnTo>
                    <a:pt x="86"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40"/>
            <p:cNvSpPr/>
            <p:nvPr/>
          </p:nvSpPr>
          <p:spPr bwMode="auto">
            <a:xfrm>
              <a:off x="1893888" y="2349501"/>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41"/>
            <p:cNvSpPr/>
            <p:nvPr/>
          </p:nvSpPr>
          <p:spPr bwMode="auto">
            <a:xfrm>
              <a:off x="1397000" y="1020763"/>
              <a:ext cx="195262" cy="87313"/>
            </a:xfrm>
            <a:custGeom>
              <a:avLst/>
              <a:gdLst>
                <a:gd name="T0" fmla="*/ 0 w 52"/>
                <a:gd name="T1" fmla="*/ 20 h 23"/>
                <a:gd name="T2" fmla="*/ 52 w 52"/>
                <a:gd name="T3" fmla="*/ 22 h 23"/>
                <a:gd name="T4" fmla="*/ 49 w 52"/>
                <a:gd name="T5" fmla="*/ 23 h 23"/>
                <a:gd name="T6" fmla="*/ 2 w 52"/>
                <a:gd name="T7" fmla="*/ 22 h 23"/>
                <a:gd name="T8" fmla="*/ 0 w 52"/>
                <a:gd name="T9" fmla="*/ 20 h 23"/>
              </a:gdLst>
              <a:ahLst/>
              <a:cxnLst>
                <a:cxn ang="0">
                  <a:pos x="T0" y="T1"/>
                </a:cxn>
                <a:cxn ang="0">
                  <a:pos x="T2" y="T3"/>
                </a:cxn>
                <a:cxn ang="0">
                  <a:pos x="T4" y="T5"/>
                </a:cxn>
                <a:cxn ang="0">
                  <a:pos x="T6" y="T7"/>
                </a:cxn>
                <a:cxn ang="0">
                  <a:pos x="T8" y="T9"/>
                </a:cxn>
              </a:cxnLst>
              <a:rect l="0" t="0" r="r" b="b"/>
              <a:pathLst>
                <a:path w="52" h="23">
                  <a:moveTo>
                    <a:pt x="0" y="20"/>
                  </a:moveTo>
                  <a:cubicBezTo>
                    <a:pt x="11" y="0"/>
                    <a:pt x="43" y="3"/>
                    <a:pt x="52" y="22"/>
                  </a:cubicBezTo>
                  <a:cubicBezTo>
                    <a:pt x="49" y="23"/>
                    <a:pt x="49" y="23"/>
                    <a:pt x="49" y="23"/>
                  </a:cubicBezTo>
                  <a:cubicBezTo>
                    <a:pt x="42" y="10"/>
                    <a:pt x="13" y="8"/>
                    <a:pt x="2" y="22"/>
                  </a:cubicBezTo>
                  <a:lnTo>
                    <a:pt x="0" y="2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42"/>
            <p:cNvSpPr/>
            <p:nvPr/>
          </p:nvSpPr>
          <p:spPr bwMode="auto">
            <a:xfrm>
              <a:off x="1781175" y="1047751"/>
              <a:ext cx="198437" cy="85725"/>
            </a:xfrm>
            <a:custGeom>
              <a:avLst/>
              <a:gdLst>
                <a:gd name="T0" fmla="*/ 0 w 53"/>
                <a:gd name="T1" fmla="*/ 19 h 23"/>
                <a:gd name="T2" fmla="*/ 53 w 53"/>
                <a:gd name="T3" fmla="*/ 21 h 23"/>
                <a:gd name="T4" fmla="*/ 49 w 53"/>
                <a:gd name="T5" fmla="*/ 23 h 23"/>
                <a:gd name="T6" fmla="*/ 3 w 53"/>
                <a:gd name="T7" fmla="*/ 21 h 23"/>
                <a:gd name="T8" fmla="*/ 0 w 53"/>
                <a:gd name="T9" fmla="*/ 19 h 23"/>
              </a:gdLst>
              <a:ahLst/>
              <a:cxnLst>
                <a:cxn ang="0">
                  <a:pos x="T0" y="T1"/>
                </a:cxn>
                <a:cxn ang="0">
                  <a:pos x="T2" y="T3"/>
                </a:cxn>
                <a:cxn ang="0">
                  <a:pos x="T4" y="T5"/>
                </a:cxn>
                <a:cxn ang="0">
                  <a:pos x="T6" y="T7"/>
                </a:cxn>
                <a:cxn ang="0">
                  <a:pos x="T8" y="T9"/>
                </a:cxn>
              </a:cxnLst>
              <a:rect l="0" t="0" r="r" b="b"/>
              <a:pathLst>
                <a:path w="53" h="23">
                  <a:moveTo>
                    <a:pt x="0" y="19"/>
                  </a:moveTo>
                  <a:cubicBezTo>
                    <a:pt x="11" y="0"/>
                    <a:pt x="43" y="2"/>
                    <a:pt x="53" y="21"/>
                  </a:cubicBezTo>
                  <a:cubicBezTo>
                    <a:pt x="49" y="23"/>
                    <a:pt x="49" y="23"/>
                    <a:pt x="49" y="23"/>
                  </a:cubicBezTo>
                  <a:cubicBezTo>
                    <a:pt x="42" y="9"/>
                    <a:pt x="14" y="7"/>
                    <a:pt x="3" y="21"/>
                  </a:cubicBezTo>
                  <a:lnTo>
                    <a:pt x="0" y="19"/>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4" name="Freeform 43"/>
            <p:cNvSpPr/>
            <p:nvPr/>
          </p:nvSpPr>
          <p:spPr bwMode="auto">
            <a:xfrm>
              <a:off x="1054100" y="1890713"/>
              <a:ext cx="387350" cy="428625"/>
            </a:xfrm>
            <a:custGeom>
              <a:avLst/>
              <a:gdLst>
                <a:gd name="T0" fmla="*/ 95 w 103"/>
                <a:gd name="T1" fmla="*/ 0 h 114"/>
                <a:gd name="T2" fmla="*/ 7 w 103"/>
                <a:gd name="T3" fmla="*/ 114 h 114"/>
                <a:gd name="T4" fmla="*/ 48 w 103"/>
                <a:gd name="T5" fmla="*/ 113 h 114"/>
                <a:gd name="T6" fmla="*/ 92 w 103"/>
                <a:gd name="T7" fmla="*/ 36 h 114"/>
                <a:gd name="T8" fmla="*/ 95 w 103"/>
                <a:gd name="T9" fmla="*/ 0 h 114"/>
              </a:gdLst>
              <a:ahLst/>
              <a:cxnLst>
                <a:cxn ang="0">
                  <a:pos x="T0" y="T1"/>
                </a:cxn>
                <a:cxn ang="0">
                  <a:pos x="T2" y="T3"/>
                </a:cxn>
                <a:cxn ang="0">
                  <a:pos x="T4" y="T5"/>
                </a:cxn>
                <a:cxn ang="0">
                  <a:pos x="T6" y="T7"/>
                </a:cxn>
                <a:cxn ang="0">
                  <a:pos x="T8" y="T9"/>
                </a:cxn>
              </a:cxnLst>
              <a:rect l="0" t="0" r="r" b="b"/>
              <a:pathLst>
                <a:path w="103" h="114">
                  <a:moveTo>
                    <a:pt x="95" y="0"/>
                  </a:moveTo>
                  <a:cubicBezTo>
                    <a:pt x="42" y="6"/>
                    <a:pt x="0" y="57"/>
                    <a:pt x="7" y="114"/>
                  </a:cubicBezTo>
                  <a:cubicBezTo>
                    <a:pt x="48" y="113"/>
                    <a:pt x="48" y="113"/>
                    <a:pt x="48" y="113"/>
                  </a:cubicBezTo>
                  <a:cubicBezTo>
                    <a:pt x="46" y="82"/>
                    <a:pt x="67" y="44"/>
                    <a:pt x="92" y="36"/>
                  </a:cubicBezTo>
                  <a:cubicBezTo>
                    <a:pt x="103" y="24"/>
                    <a:pt x="100" y="12"/>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5" name="Freeform 44"/>
            <p:cNvSpPr/>
            <p:nvPr/>
          </p:nvSpPr>
          <p:spPr bwMode="auto">
            <a:xfrm>
              <a:off x="971550" y="2568576"/>
              <a:ext cx="436562" cy="379413"/>
            </a:xfrm>
            <a:custGeom>
              <a:avLst/>
              <a:gdLst>
                <a:gd name="T0" fmla="*/ 98 w 116"/>
                <a:gd name="T1" fmla="*/ 0 h 101"/>
                <a:gd name="T2" fmla="*/ 13 w 116"/>
                <a:gd name="T3" fmla="*/ 4 h 101"/>
                <a:gd name="T4" fmla="*/ 0 w 116"/>
                <a:gd name="T5" fmla="*/ 18 h 101"/>
                <a:gd name="T6" fmla="*/ 3 w 116"/>
                <a:gd name="T7" fmla="*/ 88 h 101"/>
                <a:gd name="T8" fmla="*/ 17 w 116"/>
                <a:gd name="T9" fmla="*/ 101 h 101"/>
                <a:gd name="T10" fmla="*/ 103 w 116"/>
                <a:gd name="T11" fmla="*/ 97 h 101"/>
                <a:gd name="T12" fmla="*/ 115 w 116"/>
                <a:gd name="T13" fmla="*/ 83 h 101"/>
                <a:gd name="T14" fmla="*/ 112 w 116"/>
                <a:gd name="T15" fmla="*/ 13 h 101"/>
                <a:gd name="T16" fmla="*/ 98 w 1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1">
                  <a:moveTo>
                    <a:pt x="98" y="0"/>
                  </a:moveTo>
                  <a:cubicBezTo>
                    <a:pt x="13" y="4"/>
                    <a:pt x="13" y="4"/>
                    <a:pt x="13" y="4"/>
                  </a:cubicBezTo>
                  <a:cubicBezTo>
                    <a:pt x="5" y="4"/>
                    <a:pt x="0" y="10"/>
                    <a:pt x="0" y="18"/>
                  </a:cubicBezTo>
                  <a:cubicBezTo>
                    <a:pt x="3" y="88"/>
                    <a:pt x="3" y="88"/>
                    <a:pt x="3" y="88"/>
                  </a:cubicBezTo>
                  <a:cubicBezTo>
                    <a:pt x="3" y="95"/>
                    <a:pt x="10" y="101"/>
                    <a:pt x="17" y="101"/>
                  </a:cubicBezTo>
                  <a:cubicBezTo>
                    <a:pt x="103" y="97"/>
                    <a:pt x="103" y="97"/>
                    <a:pt x="103" y="97"/>
                  </a:cubicBezTo>
                  <a:cubicBezTo>
                    <a:pt x="110" y="97"/>
                    <a:pt x="116" y="90"/>
                    <a:pt x="115" y="83"/>
                  </a:cubicBezTo>
                  <a:cubicBezTo>
                    <a:pt x="112" y="13"/>
                    <a:pt x="112" y="13"/>
                    <a:pt x="112" y="13"/>
                  </a:cubicBezTo>
                  <a:cubicBezTo>
                    <a:pt x="112" y="5"/>
                    <a:pt x="106" y="0"/>
                    <a:pt x="9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45"/>
            <p:cNvSpPr/>
            <p:nvPr/>
          </p:nvSpPr>
          <p:spPr bwMode="auto">
            <a:xfrm>
              <a:off x="1065213" y="2560638"/>
              <a:ext cx="60325" cy="38100"/>
            </a:xfrm>
            <a:custGeom>
              <a:avLst/>
              <a:gdLst>
                <a:gd name="T0" fmla="*/ 0 w 38"/>
                <a:gd name="T1" fmla="*/ 2 h 24"/>
                <a:gd name="T2" fmla="*/ 38 w 38"/>
                <a:gd name="T3" fmla="*/ 0 h 24"/>
                <a:gd name="T4" fmla="*/ 38 w 38"/>
                <a:gd name="T5" fmla="*/ 21 h 24"/>
                <a:gd name="T6" fmla="*/ 0 w 38"/>
                <a:gd name="T7" fmla="*/ 24 h 24"/>
                <a:gd name="T8" fmla="*/ 0 w 38"/>
                <a:gd name="T9" fmla="*/ 2 h 24"/>
              </a:gdLst>
              <a:ahLst/>
              <a:cxnLst>
                <a:cxn ang="0">
                  <a:pos x="T0" y="T1"/>
                </a:cxn>
                <a:cxn ang="0">
                  <a:pos x="T2" y="T3"/>
                </a:cxn>
                <a:cxn ang="0">
                  <a:pos x="T4" y="T5"/>
                </a:cxn>
                <a:cxn ang="0">
                  <a:pos x="T6" y="T7"/>
                </a:cxn>
                <a:cxn ang="0">
                  <a:pos x="T8" y="T9"/>
                </a:cxn>
              </a:cxnLst>
              <a:rect l="0" t="0" r="r" b="b"/>
              <a:pathLst>
                <a:path w="38" h="24">
                  <a:moveTo>
                    <a:pt x="0" y="2"/>
                  </a:moveTo>
                  <a:lnTo>
                    <a:pt x="38" y="0"/>
                  </a:lnTo>
                  <a:lnTo>
                    <a:pt x="38" y="21"/>
                  </a:lnTo>
                  <a:lnTo>
                    <a:pt x="0" y="24"/>
                  </a:lnTo>
                  <a:lnTo>
                    <a:pt x="0" y="2"/>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46"/>
            <p:cNvSpPr/>
            <p:nvPr/>
          </p:nvSpPr>
          <p:spPr bwMode="auto">
            <a:xfrm>
              <a:off x="1254125" y="2544763"/>
              <a:ext cx="60325" cy="38100"/>
            </a:xfrm>
            <a:custGeom>
              <a:avLst/>
              <a:gdLst>
                <a:gd name="T0" fmla="*/ 0 w 38"/>
                <a:gd name="T1" fmla="*/ 3 h 24"/>
                <a:gd name="T2" fmla="*/ 38 w 38"/>
                <a:gd name="T3" fmla="*/ 0 h 24"/>
                <a:gd name="T4" fmla="*/ 38 w 38"/>
                <a:gd name="T5" fmla="*/ 22 h 24"/>
                <a:gd name="T6" fmla="*/ 2 w 38"/>
                <a:gd name="T7" fmla="*/ 24 h 24"/>
                <a:gd name="T8" fmla="*/ 0 w 38"/>
                <a:gd name="T9" fmla="*/ 3 h 24"/>
              </a:gdLst>
              <a:ahLst/>
              <a:cxnLst>
                <a:cxn ang="0">
                  <a:pos x="T0" y="T1"/>
                </a:cxn>
                <a:cxn ang="0">
                  <a:pos x="T2" y="T3"/>
                </a:cxn>
                <a:cxn ang="0">
                  <a:pos x="T4" y="T5"/>
                </a:cxn>
                <a:cxn ang="0">
                  <a:pos x="T6" y="T7"/>
                </a:cxn>
                <a:cxn ang="0">
                  <a:pos x="T8" y="T9"/>
                </a:cxn>
              </a:cxnLst>
              <a:rect l="0" t="0" r="r" b="b"/>
              <a:pathLst>
                <a:path w="38" h="24">
                  <a:moveTo>
                    <a:pt x="0" y="3"/>
                  </a:moveTo>
                  <a:lnTo>
                    <a:pt x="38" y="0"/>
                  </a:lnTo>
                  <a:lnTo>
                    <a:pt x="38" y="22"/>
                  </a:lnTo>
                  <a:lnTo>
                    <a:pt x="2" y="24"/>
                  </a:lnTo>
                  <a:lnTo>
                    <a:pt x="0" y="3"/>
                  </a:lnTo>
                  <a:close/>
                </a:path>
              </a:pathLst>
            </a:custGeom>
            <a:solidFill>
              <a:srgbClr val="000000"/>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47"/>
            <p:cNvSpPr/>
            <p:nvPr/>
          </p:nvSpPr>
          <p:spPr bwMode="auto">
            <a:xfrm>
              <a:off x="1016000" y="2643188"/>
              <a:ext cx="106362" cy="263525"/>
            </a:xfrm>
            <a:custGeom>
              <a:avLst/>
              <a:gdLst>
                <a:gd name="T0" fmla="*/ 1 w 28"/>
                <a:gd name="T1" fmla="*/ 0 h 70"/>
                <a:gd name="T2" fmla="*/ 3 w 28"/>
                <a:gd name="T3" fmla="*/ 65 h 70"/>
                <a:gd name="T4" fmla="*/ 28 w 28"/>
                <a:gd name="T5" fmla="*/ 67 h 70"/>
                <a:gd name="T6" fmla="*/ 13 w 28"/>
                <a:gd name="T7" fmla="*/ 50 h 70"/>
                <a:gd name="T8" fmla="*/ 1 w 28"/>
                <a:gd name="T9" fmla="*/ 0 h 70"/>
              </a:gdLst>
              <a:ahLst/>
              <a:cxnLst>
                <a:cxn ang="0">
                  <a:pos x="T0" y="T1"/>
                </a:cxn>
                <a:cxn ang="0">
                  <a:pos x="T2" y="T3"/>
                </a:cxn>
                <a:cxn ang="0">
                  <a:pos x="T4" y="T5"/>
                </a:cxn>
                <a:cxn ang="0">
                  <a:pos x="T6" y="T7"/>
                </a:cxn>
                <a:cxn ang="0">
                  <a:pos x="T8" y="T9"/>
                </a:cxn>
              </a:cxnLst>
              <a:rect l="0" t="0" r="r" b="b"/>
              <a:pathLst>
                <a:path w="28" h="70">
                  <a:moveTo>
                    <a:pt x="1" y="0"/>
                  </a:moveTo>
                  <a:cubicBezTo>
                    <a:pt x="1" y="0"/>
                    <a:pt x="0" y="61"/>
                    <a:pt x="3" y="65"/>
                  </a:cubicBezTo>
                  <a:cubicBezTo>
                    <a:pt x="7" y="70"/>
                    <a:pt x="28" y="67"/>
                    <a:pt x="28" y="67"/>
                  </a:cubicBezTo>
                  <a:cubicBezTo>
                    <a:pt x="28" y="67"/>
                    <a:pt x="16" y="60"/>
                    <a:pt x="13" y="50"/>
                  </a:cubicBezTo>
                  <a:cubicBezTo>
                    <a:pt x="9" y="40"/>
                    <a:pt x="1"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48"/>
            <p:cNvSpPr/>
            <p:nvPr/>
          </p:nvSpPr>
          <p:spPr bwMode="auto">
            <a:xfrm>
              <a:off x="1660525" y="2571751"/>
              <a:ext cx="184150" cy="428625"/>
            </a:xfrm>
            <a:custGeom>
              <a:avLst/>
              <a:gdLst>
                <a:gd name="T0" fmla="*/ 46 w 49"/>
                <a:gd name="T1" fmla="*/ 5 h 114"/>
                <a:gd name="T2" fmla="*/ 26 w 49"/>
                <a:gd name="T3" fmla="*/ 114 h 114"/>
                <a:gd name="T4" fmla="*/ 0 w 49"/>
                <a:gd name="T5" fmla="*/ 114 h 114"/>
                <a:gd name="T6" fmla="*/ 4 w 49"/>
                <a:gd name="T7" fmla="*/ 0 h 114"/>
                <a:gd name="T8" fmla="*/ 46 w 49"/>
                <a:gd name="T9" fmla="*/ 5 h 114"/>
              </a:gdLst>
              <a:ahLst/>
              <a:cxnLst>
                <a:cxn ang="0">
                  <a:pos x="T0" y="T1"/>
                </a:cxn>
                <a:cxn ang="0">
                  <a:pos x="T2" y="T3"/>
                </a:cxn>
                <a:cxn ang="0">
                  <a:pos x="T4" y="T5"/>
                </a:cxn>
                <a:cxn ang="0">
                  <a:pos x="T6" y="T7"/>
                </a:cxn>
                <a:cxn ang="0">
                  <a:pos x="T8" y="T9"/>
                </a:cxn>
              </a:cxnLst>
              <a:rect l="0" t="0" r="r" b="b"/>
              <a:pathLst>
                <a:path w="49" h="114">
                  <a:moveTo>
                    <a:pt x="46" y="5"/>
                  </a:moveTo>
                  <a:cubicBezTo>
                    <a:pt x="47" y="45"/>
                    <a:pt x="49" y="88"/>
                    <a:pt x="26" y="114"/>
                  </a:cubicBezTo>
                  <a:cubicBezTo>
                    <a:pt x="17" y="114"/>
                    <a:pt x="8" y="114"/>
                    <a:pt x="0" y="114"/>
                  </a:cubicBezTo>
                  <a:cubicBezTo>
                    <a:pt x="21" y="79"/>
                    <a:pt x="15" y="41"/>
                    <a:pt x="4" y="0"/>
                  </a:cubicBezTo>
                  <a:cubicBezTo>
                    <a:pt x="18"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49"/>
            <p:cNvSpPr/>
            <p:nvPr/>
          </p:nvSpPr>
          <p:spPr bwMode="auto">
            <a:xfrm>
              <a:off x="1878013" y="1473201"/>
              <a:ext cx="76200" cy="82550"/>
            </a:xfrm>
            <a:custGeom>
              <a:avLst/>
              <a:gdLst>
                <a:gd name="T0" fmla="*/ 20 w 20"/>
                <a:gd name="T1" fmla="*/ 21 h 22"/>
                <a:gd name="T2" fmla="*/ 0 w 20"/>
                <a:gd name="T3" fmla="*/ 1 h 22"/>
                <a:gd name="T4" fmla="*/ 0 w 20"/>
                <a:gd name="T5" fmla="*/ 5 h 22"/>
                <a:gd name="T6" fmla="*/ 16 w 20"/>
                <a:gd name="T7" fmla="*/ 22 h 22"/>
                <a:gd name="T8" fmla="*/ 20 w 20"/>
                <a:gd name="T9" fmla="*/ 21 h 22"/>
              </a:gdLst>
              <a:ahLst/>
              <a:cxnLst>
                <a:cxn ang="0">
                  <a:pos x="T0" y="T1"/>
                </a:cxn>
                <a:cxn ang="0">
                  <a:pos x="T2" y="T3"/>
                </a:cxn>
                <a:cxn ang="0">
                  <a:pos x="T4" y="T5"/>
                </a:cxn>
                <a:cxn ang="0">
                  <a:pos x="T6" y="T7"/>
                </a:cxn>
                <a:cxn ang="0">
                  <a:pos x="T8" y="T9"/>
                </a:cxn>
              </a:cxnLst>
              <a:rect l="0" t="0" r="r" b="b"/>
              <a:pathLst>
                <a:path w="20" h="22">
                  <a:moveTo>
                    <a:pt x="20" y="21"/>
                  </a:moveTo>
                  <a:cubicBezTo>
                    <a:pt x="19" y="10"/>
                    <a:pt x="12" y="0"/>
                    <a:pt x="0" y="1"/>
                  </a:cubicBezTo>
                  <a:cubicBezTo>
                    <a:pt x="0" y="5"/>
                    <a:pt x="0" y="5"/>
                    <a:pt x="0" y="5"/>
                  </a:cubicBezTo>
                  <a:cubicBezTo>
                    <a:pt x="9" y="8"/>
                    <a:pt x="13" y="13"/>
                    <a:pt x="16" y="22"/>
                  </a:cubicBezTo>
                  <a:lnTo>
                    <a:pt x="20" y="21"/>
                  </a:ln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50"/>
            <p:cNvSpPr>
              <a:spLocks noEditPoints="1"/>
            </p:cNvSpPr>
            <p:nvPr/>
          </p:nvSpPr>
          <p:spPr bwMode="auto">
            <a:xfrm>
              <a:off x="1400175" y="1160463"/>
              <a:ext cx="565150" cy="228600"/>
            </a:xfrm>
            <a:custGeom>
              <a:avLst/>
              <a:gdLst>
                <a:gd name="T0" fmla="*/ 146 w 150"/>
                <a:gd name="T1" fmla="*/ 61 h 61"/>
                <a:gd name="T2" fmla="*/ 96 w 150"/>
                <a:gd name="T3" fmla="*/ 53 h 61"/>
                <a:gd name="T4" fmla="*/ 112 w 150"/>
                <a:gd name="T5" fmla="*/ 10 h 61"/>
                <a:gd name="T6" fmla="*/ 147 w 150"/>
                <a:gd name="T7" fmla="*/ 25 h 61"/>
                <a:gd name="T8" fmla="*/ 146 w 150"/>
                <a:gd name="T9" fmla="*/ 61 h 61"/>
                <a:gd name="T10" fmla="*/ 1 w 150"/>
                <a:gd name="T11" fmla="*/ 52 h 61"/>
                <a:gd name="T12" fmla="*/ 51 w 150"/>
                <a:gd name="T13" fmla="*/ 50 h 61"/>
                <a:gd name="T14" fmla="*/ 41 w 150"/>
                <a:gd name="T15" fmla="*/ 6 h 61"/>
                <a:gd name="T16" fmla="*/ 5 w 150"/>
                <a:gd name="T17" fmla="*/ 15 h 61"/>
                <a:gd name="T18" fmla="*/ 1 w 150"/>
                <a:gd name="T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61">
                  <a:moveTo>
                    <a:pt x="146" y="61"/>
                  </a:moveTo>
                  <a:cubicBezTo>
                    <a:pt x="96" y="53"/>
                    <a:pt x="96" y="53"/>
                    <a:pt x="96" y="53"/>
                  </a:cubicBezTo>
                  <a:cubicBezTo>
                    <a:pt x="96" y="53"/>
                    <a:pt x="100" y="14"/>
                    <a:pt x="112" y="10"/>
                  </a:cubicBezTo>
                  <a:cubicBezTo>
                    <a:pt x="123" y="6"/>
                    <a:pt x="144" y="13"/>
                    <a:pt x="147" y="25"/>
                  </a:cubicBezTo>
                  <a:cubicBezTo>
                    <a:pt x="150" y="36"/>
                    <a:pt x="146" y="61"/>
                    <a:pt x="146" y="61"/>
                  </a:cubicBezTo>
                  <a:close/>
                  <a:moveTo>
                    <a:pt x="1" y="52"/>
                  </a:moveTo>
                  <a:cubicBezTo>
                    <a:pt x="51" y="50"/>
                    <a:pt x="51" y="50"/>
                    <a:pt x="51" y="50"/>
                  </a:cubicBezTo>
                  <a:cubicBezTo>
                    <a:pt x="51" y="50"/>
                    <a:pt x="52" y="11"/>
                    <a:pt x="41" y="6"/>
                  </a:cubicBezTo>
                  <a:cubicBezTo>
                    <a:pt x="30" y="0"/>
                    <a:pt x="9" y="4"/>
                    <a:pt x="5" y="15"/>
                  </a:cubicBezTo>
                  <a:cubicBezTo>
                    <a:pt x="0" y="26"/>
                    <a:pt x="1" y="52"/>
                    <a:pt x="1"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51"/>
            <p:cNvSpPr>
              <a:spLocks noEditPoints="1"/>
            </p:cNvSpPr>
            <p:nvPr/>
          </p:nvSpPr>
          <p:spPr bwMode="auto">
            <a:xfrm>
              <a:off x="1438275" y="1216026"/>
              <a:ext cx="488950" cy="166688"/>
            </a:xfrm>
            <a:custGeom>
              <a:avLst/>
              <a:gdLst>
                <a:gd name="T0" fmla="*/ 123 w 130"/>
                <a:gd name="T1" fmla="*/ 44 h 44"/>
                <a:gd name="T2" fmla="*/ 100 w 130"/>
                <a:gd name="T3" fmla="*/ 40 h 44"/>
                <a:gd name="T4" fmla="*/ 98 w 130"/>
                <a:gd name="T5" fmla="*/ 27 h 44"/>
                <a:gd name="T6" fmla="*/ 115 w 130"/>
                <a:gd name="T7" fmla="*/ 7 h 44"/>
                <a:gd name="T8" fmla="*/ 129 w 130"/>
                <a:gd name="T9" fmla="*/ 29 h 44"/>
                <a:gd name="T10" fmla="*/ 123 w 130"/>
                <a:gd name="T11" fmla="*/ 44 h 44"/>
                <a:gd name="T12" fmla="*/ 18 w 130"/>
                <a:gd name="T13" fmla="*/ 1 h 44"/>
                <a:gd name="T14" fmla="*/ 32 w 130"/>
                <a:gd name="T15" fmla="*/ 23 h 44"/>
                <a:gd name="T16" fmla="*/ 27 w 130"/>
                <a:gd name="T17" fmla="*/ 36 h 44"/>
                <a:gd name="T18" fmla="*/ 5 w 130"/>
                <a:gd name="T19" fmla="*/ 36 h 44"/>
                <a:gd name="T20" fmla="*/ 0 w 130"/>
                <a:gd name="T21" fmla="*/ 21 h 44"/>
                <a:gd name="T22" fmla="*/ 18 w 130"/>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4">
                  <a:moveTo>
                    <a:pt x="123" y="44"/>
                  </a:moveTo>
                  <a:cubicBezTo>
                    <a:pt x="100" y="40"/>
                    <a:pt x="100" y="40"/>
                    <a:pt x="100" y="40"/>
                  </a:cubicBezTo>
                  <a:cubicBezTo>
                    <a:pt x="98" y="37"/>
                    <a:pt x="97" y="32"/>
                    <a:pt x="98" y="27"/>
                  </a:cubicBezTo>
                  <a:cubicBezTo>
                    <a:pt x="98" y="15"/>
                    <a:pt x="106" y="7"/>
                    <a:pt x="115" y="7"/>
                  </a:cubicBezTo>
                  <a:cubicBezTo>
                    <a:pt x="123" y="8"/>
                    <a:pt x="130" y="18"/>
                    <a:pt x="129" y="29"/>
                  </a:cubicBezTo>
                  <a:cubicBezTo>
                    <a:pt x="129" y="35"/>
                    <a:pt x="126" y="41"/>
                    <a:pt x="123" y="44"/>
                  </a:cubicBezTo>
                  <a:close/>
                  <a:moveTo>
                    <a:pt x="18" y="1"/>
                  </a:moveTo>
                  <a:cubicBezTo>
                    <a:pt x="26" y="1"/>
                    <a:pt x="33" y="11"/>
                    <a:pt x="32" y="23"/>
                  </a:cubicBezTo>
                  <a:cubicBezTo>
                    <a:pt x="32" y="28"/>
                    <a:pt x="30" y="32"/>
                    <a:pt x="27" y="36"/>
                  </a:cubicBezTo>
                  <a:cubicBezTo>
                    <a:pt x="5" y="36"/>
                    <a:pt x="5" y="36"/>
                    <a:pt x="5" y="36"/>
                  </a:cubicBezTo>
                  <a:cubicBezTo>
                    <a:pt x="2" y="32"/>
                    <a:pt x="0" y="27"/>
                    <a:pt x="0" y="21"/>
                  </a:cubicBezTo>
                  <a:cubicBezTo>
                    <a:pt x="1" y="9"/>
                    <a:pt x="9" y="0"/>
                    <a:pt x="18"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52"/>
            <p:cNvSpPr/>
            <p:nvPr/>
          </p:nvSpPr>
          <p:spPr bwMode="auto">
            <a:xfrm>
              <a:off x="1422400" y="1250951"/>
              <a:ext cx="68262" cy="36513"/>
            </a:xfrm>
            <a:custGeom>
              <a:avLst/>
              <a:gdLst>
                <a:gd name="T0" fmla="*/ 0 w 18"/>
                <a:gd name="T1" fmla="*/ 2 h 10"/>
                <a:gd name="T2" fmla="*/ 18 w 18"/>
                <a:gd name="T3" fmla="*/ 3 h 10"/>
                <a:gd name="T4" fmla="*/ 17 w 18"/>
                <a:gd name="T5" fmla="*/ 10 h 10"/>
                <a:gd name="T6" fmla="*/ 0 w 18"/>
                <a:gd name="T7" fmla="*/ 9 h 10"/>
                <a:gd name="T8" fmla="*/ 0 w 18"/>
                <a:gd name="T9" fmla="*/ 2 h 10"/>
              </a:gdLst>
              <a:ahLst/>
              <a:cxnLst>
                <a:cxn ang="0">
                  <a:pos x="T0" y="T1"/>
                </a:cxn>
                <a:cxn ang="0">
                  <a:pos x="T2" y="T3"/>
                </a:cxn>
                <a:cxn ang="0">
                  <a:pos x="T4" y="T5"/>
                </a:cxn>
                <a:cxn ang="0">
                  <a:pos x="T6" y="T7"/>
                </a:cxn>
                <a:cxn ang="0">
                  <a:pos x="T8" y="T9"/>
                </a:cxn>
              </a:cxnLst>
              <a:rect l="0" t="0" r="r" b="b"/>
              <a:pathLst>
                <a:path w="18" h="10">
                  <a:moveTo>
                    <a:pt x="0" y="2"/>
                  </a:moveTo>
                  <a:cubicBezTo>
                    <a:pt x="7" y="1"/>
                    <a:pt x="13" y="0"/>
                    <a:pt x="18" y="3"/>
                  </a:cubicBezTo>
                  <a:cubicBezTo>
                    <a:pt x="18" y="5"/>
                    <a:pt x="17" y="8"/>
                    <a:pt x="17" y="10"/>
                  </a:cubicBezTo>
                  <a:cubicBezTo>
                    <a:pt x="10" y="8"/>
                    <a:pt x="4"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53"/>
            <p:cNvSpPr/>
            <p:nvPr/>
          </p:nvSpPr>
          <p:spPr bwMode="auto">
            <a:xfrm>
              <a:off x="1784350" y="1281113"/>
              <a:ext cx="68262" cy="36513"/>
            </a:xfrm>
            <a:custGeom>
              <a:avLst/>
              <a:gdLst>
                <a:gd name="T0" fmla="*/ 0 w 18"/>
                <a:gd name="T1" fmla="*/ 1 h 10"/>
                <a:gd name="T2" fmla="*/ 18 w 18"/>
                <a:gd name="T3" fmla="*/ 2 h 10"/>
                <a:gd name="T4" fmla="*/ 17 w 18"/>
                <a:gd name="T5" fmla="*/ 10 h 10"/>
                <a:gd name="T6" fmla="*/ 0 w 18"/>
                <a:gd name="T7" fmla="*/ 9 h 10"/>
                <a:gd name="T8" fmla="*/ 0 w 18"/>
                <a:gd name="T9" fmla="*/ 1 h 10"/>
              </a:gdLst>
              <a:ahLst/>
              <a:cxnLst>
                <a:cxn ang="0">
                  <a:pos x="T0" y="T1"/>
                </a:cxn>
                <a:cxn ang="0">
                  <a:pos x="T2" y="T3"/>
                </a:cxn>
                <a:cxn ang="0">
                  <a:pos x="T4" y="T5"/>
                </a:cxn>
                <a:cxn ang="0">
                  <a:pos x="T6" y="T7"/>
                </a:cxn>
                <a:cxn ang="0">
                  <a:pos x="T8" y="T9"/>
                </a:cxn>
              </a:cxnLst>
              <a:rect l="0" t="0" r="r" b="b"/>
              <a:pathLst>
                <a:path w="18" h="10">
                  <a:moveTo>
                    <a:pt x="0" y="1"/>
                  </a:moveTo>
                  <a:cubicBezTo>
                    <a:pt x="7" y="0"/>
                    <a:pt x="13" y="0"/>
                    <a:pt x="18" y="2"/>
                  </a:cubicBezTo>
                  <a:cubicBezTo>
                    <a:pt x="18" y="5"/>
                    <a:pt x="17" y="7"/>
                    <a:pt x="17" y="10"/>
                  </a:cubicBezTo>
                  <a:cubicBezTo>
                    <a:pt x="10" y="7"/>
                    <a:pt x="4" y="7"/>
                    <a:pt x="0" y="9"/>
                  </a:cubicBezTo>
                  <a:cubicBezTo>
                    <a:pt x="0" y="6"/>
                    <a:pt x="0" y="4"/>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54"/>
            <p:cNvSpPr/>
            <p:nvPr/>
          </p:nvSpPr>
          <p:spPr bwMode="auto">
            <a:xfrm>
              <a:off x="2552700" y="1608138"/>
              <a:ext cx="233362" cy="180975"/>
            </a:xfrm>
            <a:custGeom>
              <a:avLst/>
              <a:gdLst>
                <a:gd name="T0" fmla="*/ 13 w 62"/>
                <a:gd name="T1" fmla="*/ 2 h 48"/>
                <a:gd name="T2" fmla="*/ 5 w 62"/>
                <a:gd name="T3" fmla="*/ 19 h 48"/>
                <a:gd name="T4" fmla="*/ 10 w 62"/>
                <a:gd name="T5" fmla="*/ 23 h 48"/>
                <a:gd name="T6" fmla="*/ 19 w 62"/>
                <a:gd name="T7" fmla="*/ 26 h 48"/>
                <a:gd name="T8" fmla="*/ 21 w 62"/>
                <a:gd name="T9" fmla="*/ 25 h 48"/>
                <a:gd name="T10" fmla="*/ 29 w 62"/>
                <a:gd name="T11" fmla="*/ 12 h 48"/>
                <a:gd name="T12" fmla="*/ 31 w 62"/>
                <a:gd name="T13" fmla="*/ 13 h 48"/>
                <a:gd name="T14" fmla="*/ 23 w 62"/>
                <a:gd name="T15" fmla="*/ 27 h 48"/>
                <a:gd name="T16" fmla="*/ 23 w 62"/>
                <a:gd name="T17" fmla="*/ 29 h 48"/>
                <a:gd name="T18" fmla="*/ 28 w 62"/>
                <a:gd name="T19" fmla="*/ 32 h 48"/>
                <a:gd name="T20" fmla="*/ 33 w 62"/>
                <a:gd name="T21" fmla="*/ 34 h 48"/>
                <a:gd name="T22" fmla="*/ 47 w 62"/>
                <a:gd name="T23" fmla="*/ 22 h 48"/>
                <a:gd name="T24" fmla="*/ 48 w 62"/>
                <a:gd name="T25" fmla="*/ 23 h 48"/>
                <a:gd name="T26" fmla="*/ 38 w 62"/>
                <a:gd name="T27" fmla="*/ 37 h 48"/>
                <a:gd name="T28" fmla="*/ 41 w 62"/>
                <a:gd name="T29" fmla="*/ 41 h 48"/>
                <a:gd name="T30" fmla="*/ 47 w 62"/>
                <a:gd name="T31" fmla="*/ 44 h 48"/>
                <a:gd name="T32" fmla="*/ 62 w 62"/>
                <a:gd name="T33" fmla="*/ 37 h 48"/>
                <a:gd name="T34" fmla="*/ 62 w 62"/>
                <a:gd name="T35" fmla="*/ 37 h 48"/>
                <a:gd name="T36" fmla="*/ 47 w 62"/>
                <a:gd name="T37" fmla="*/ 47 h 48"/>
                <a:gd name="T38" fmla="*/ 39 w 62"/>
                <a:gd name="T39" fmla="*/ 44 h 48"/>
                <a:gd name="T40" fmla="*/ 34 w 62"/>
                <a:gd name="T41" fmla="*/ 38 h 48"/>
                <a:gd name="T42" fmla="*/ 34 w 62"/>
                <a:gd name="T43" fmla="*/ 37 h 48"/>
                <a:gd name="T44" fmla="*/ 33 w 62"/>
                <a:gd name="T45" fmla="*/ 37 h 48"/>
                <a:gd name="T46" fmla="*/ 26 w 62"/>
                <a:gd name="T47" fmla="*/ 36 h 48"/>
                <a:gd name="T48" fmla="*/ 20 w 62"/>
                <a:gd name="T49" fmla="*/ 31 h 48"/>
                <a:gd name="T50" fmla="*/ 19 w 62"/>
                <a:gd name="T51" fmla="*/ 30 h 48"/>
                <a:gd name="T52" fmla="*/ 9 w 62"/>
                <a:gd name="T53" fmla="*/ 26 h 48"/>
                <a:gd name="T54" fmla="*/ 2 w 62"/>
                <a:gd name="T55" fmla="*/ 20 h 48"/>
                <a:gd name="T56" fmla="*/ 11 w 62"/>
                <a:gd name="T57" fmla="*/ 0 h 48"/>
                <a:gd name="T58" fmla="*/ 13 w 62"/>
                <a:gd name="T5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48">
                  <a:moveTo>
                    <a:pt x="13" y="2"/>
                  </a:moveTo>
                  <a:cubicBezTo>
                    <a:pt x="13" y="2"/>
                    <a:pt x="4" y="15"/>
                    <a:pt x="5" y="19"/>
                  </a:cubicBezTo>
                  <a:cubicBezTo>
                    <a:pt x="5" y="20"/>
                    <a:pt x="8" y="22"/>
                    <a:pt x="10" y="23"/>
                  </a:cubicBezTo>
                  <a:cubicBezTo>
                    <a:pt x="14" y="25"/>
                    <a:pt x="18" y="26"/>
                    <a:pt x="19" y="26"/>
                  </a:cubicBezTo>
                  <a:cubicBezTo>
                    <a:pt x="20" y="26"/>
                    <a:pt x="20" y="26"/>
                    <a:pt x="21" y="25"/>
                  </a:cubicBezTo>
                  <a:cubicBezTo>
                    <a:pt x="23" y="19"/>
                    <a:pt x="29" y="12"/>
                    <a:pt x="29" y="12"/>
                  </a:cubicBezTo>
                  <a:cubicBezTo>
                    <a:pt x="31" y="13"/>
                    <a:pt x="31" y="13"/>
                    <a:pt x="31" y="13"/>
                  </a:cubicBezTo>
                  <a:cubicBezTo>
                    <a:pt x="31" y="13"/>
                    <a:pt x="27" y="22"/>
                    <a:pt x="23" y="27"/>
                  </a:cubicBezTo>
                  <a:cubicBezTo>
                    <a:pt x="23" y="28"/>
                    <a:pt x="22" y="29"/>
                    <a:pt x="23" y="29"/>
                  </a:cubicBezTo>
                  <a:cubicBezTo>
                    <a:pt x="23" y="30"/>
                    <a:pt x="25" y="31"/>
                    <a:pt x="28" y="32"/>
                  </a:cubicBezTo>
                  <a:cubicBezTo>
                    <a:pt x="30" y="33"/>
                    <a:pt x="32" y="34"/>
                    <a:pt x="33" y="34"/>
                  </a:cubicBezTo>
                  <a:cubicBezTo>
                    <a:pt x="34" y="34"/>
                    <a:pt x="46" y="22"/>
                    <a:pt x="47" y="22"/>
                  </a:cubicBezTo>
                  <a:cubicBezTo>
                    <a:pt x="48" y="23"/>
                    <a:pt x="48" y="23"/>
                    <a:pt x="48" y="23"/>
                  </a:cubicBezTo>
                  <a:cubicBezTo>
                    <a:pt x="46" y="25"/>
                    <a:pt x="37" y="36"/>
                    <a:pt x="38" y="37"/>
                  </a:cubicBezTo>
                  <a:cubicBezTo>
                    <a:pt x="38" y="38"/>
                    <a:pt x="39" y="39"/>
                    <a:pt x="41" y="41"/>
                  </a:cubicBezTo>
                  <a:cubicBezTo>
                    <a:pt x="43" y="42"/>
                    <a:pt x="46" y="44"/>
                    <a:pt x="47" y="44"/>
                  </a:cubicBezTo>
                  <a:cubicBezTo>
                    <a:pt x="49" y="44"/>
                    <a:pt x="62" y="37"/>
                    <a:pt x="62" y="37"/>
                  </a:cubicBezTo>
                  <a:cubicBezTo>
                    <a:pt x="62" y="37"/>
                    <a:pt x="62" y="37"/>
                    <a:pt x="62" y="37"/>
                  </a:cubicBezTo>
                  <a:cubicBezTo>
                    <a:pt x="62" y="37"/>
                    <a:pt x="50" y="48"/>
                    <a:pt x="47" y="47"/>
                  </a:cubicBezTo>
                  <a:cubicBezTo>
                    <a:pt x="45" y="47"/>
                    <a:pt x="42" y="45"/>
                    <a:pt x="39" y="44"/>
                  </a:cubicBezTo>
                  <a:cubicBezTo>
                    <a:pt x="37" y="42"/>
                    <a:pt x="35" y="40"/>
                    <a:pt x="34" y="38"/>
                  </a:cubicBezTo>
                  <a:cubicBezTo>
                    <a:pt x="34" y="38"/>
                    <a:pt x="34" y="37"/>
                    <a:pt x="34" y="37"/>
                  </a:cubicBezTo>
                  <a:cubicBezTo>
                    <a:pt x="34" y="37"/>
                    <a:pt x="34" y="37"/>
                    <a:pt x="33" y="37"/>
                  </a:cubicBezTo>
                  <a:cubicBezTo>
                    <a:pt x="31" y="37"/>
                    <a:pt x="29" y="37"/>
                    <a:pt x="26" y="36"/>
                  </a:cubicBezTo>
                  <a:cubicBezTo>
                    <a:pt x="23" y="34"/>
                    <a:pt x="21" y="33"/>
                    <a:pt x="20" y="31"/>
                  </a:cubicBezTo>
                  <a:cubicBezTo>
                    <a:pt x="20" y="31"/>
                    <a:pt x="20" y="30"/>
                    <a:pt x="19" y="30"/>
                  </a:cubicBezTo>
                  <a:cubicBezTo>
                    <a:pt x="17" y="30"/>
                    <a:pt x="13" y="28"/>
                    <a:pt x="9" y="26"/>
                  </a:cubicBezTo>
                  <a:cubicBezTo>
                    <a:pt x="5" y="24"/>
                    <a:pt x="2" y="22"/>
                    <a:pt x="2" y="20"/>
                  </a:cubicBezTo>
                  <a:cubicBezTo>
                    <a:pt x="0" y="15"/>
                    <a:pt x="11" y="1"/>
                    <a:pt x="11" y="0"/>
                  </a:cubicBezTo>
                  <a:lnTo>
                    <a:pt x="13" y="2"/>
                  </a:ln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66"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914401"/>
              <a:ext cx="24923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56"/>
            <p:cNvSpPr>
              <a:spLocks noEditPoints="1"/>
            </p:cNvSpPr>
            <p:nvPr/>
          </p:nvSpPr>
          <p:spPr bwMode="auto">
            <a:xfrm>
              <a:off x="2390775" y="173038"/>
              <a:ext cx="990600" cy="617538"/>
            </a:xfrm>
            <a:custGeom>
              <a:avLst/>
              <a:gdLst>
                <a:gd name="T0" fmla="*/ 507 w 624"/>
                <a:gd name="T1" fmla="*/ 337 h 389"/>
                <a:gd name="T2" fmla="*/ 503 w 624"/>
                <a:gd name="T3" fmla="*/ 389 h 389"/>
                <a:gd name="T4" fmla="*/ 624 w 624"/>
                <a:gd name="T5" fmla="*/ 363 h 389"/>
                <a:gd name="T6" fmla="*/ 507 w 624"/>
                <a:gd name="T7" fmla="*/ 337 h 389"/>
                <a:gd name="T8" fmla="*/ 507 w 624"/>
                <a:gd name="T9" fmla="*/ 337 h 389"/>
                <a:gd name="T10" fmla="*/ 92 w 624"/>
                <a:gd name="T11" fmla="*/ 228 h 389"/>
                <a:gd name="T12" fmla="*/ 118 w 624"/>
                <a:gd name="T13" fmla="*/ 181 h 389"/>
                <a:gd name="T14" fmla="*/ 0 w 624"/>
                <a:gd name="T15" fmla="*/ 155 h 389"/>
                <a:gd name="T16" fmla="*/ 92 w 624"/>
                <a:gd name="T17" fmla="*/ 228 h 389"/>
                <a:gd name="T18" fmla="*/ 92 w 624"/>
                <a:gd name="T19" fmla="*/ 228 h 389"/>
                <a:gd name="T20" fmla="*/ 220 w 624"/>
                <a:gd name="T21" fmla="*/ 117 h 389"/>
                <a:gd name="T22" fmla="*/ 270 w 624"/>
                <a:gd name="T23" fmla="*/ 102 h 389"/>
                <a:gd name="T24" fmla="*/ 206 w 624"/>
                <a:gd name="T25" fmla="*/ 0 h 389"/>
                <a:gd name="T26" fmla="*/ 220 w 624"/>
                <a:gd name="T27" fmla="*/ 117 h 389"/>
                <a:gd name="T28" fmla="*/ 220 w 624"/>
                <a:gd name="T29" fmla="*/ 117 h 389"/>
                <a:gd name="T30" fmla="*/ 367 w 624"/>
                <a:gd name="T31" fmla="*/ 121 h 389"/>
                <a:gd name="T32" fmla="*/ 415 w 624"/>
                <a:gd name="T33" fmla="*/ 143 h 389"/>
                <a:gd name="T34" fmla="*/ 431 w 624"/>
                <a:gd name="T35" fmla="*/ 22 h 389"/>
                <a:gd name="T36" fmla="*/ 367 w 624"/>
                <a:gd name="T37" fmla="*/ 121 h 389"/>
                <a:gd name="T38" fmla="*/ 367 w 624"/>
                <a:gd name="T39" fmla="*/ 121 h 389"/>
                <a:gd name="T40" fmla="*/ 472 w 624"/>
                <a:gd name="T41" fmla="*/ 207 h 389"/>
                <a:gd name="T42" fmla="*/ 500 w 624"/>
                <a:gd name="T43" fmla="*/ 252 h 389"/>
                <a:gd name="T44" fmla="*/ 583 w 624"/>
                <a:gd name="T45" fmla="*/ 162 h 389"/>
                <a:gd name="T46" fmla="*/ 472 w 624"/>
                <a:gd name="T47"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389">
                  <a:moveTo>
                    <a:pt x="507" y="337"/>
                  </a:moveTo>
                  <a:lnTo>
                    <a:pt x="503" y="389"/>
                  </a:lnTo>
                  <a:lnTo>
                    <a:pt x="624" y="363"/>
                  </a:lnTo>
                  <a:lnTo>
                    <a:pt x="507" y="337"/>
                  </a:lnTo>
                  <a:lnTo>
                    <a:pt x="507" y="337"/>
                  </a:lnTo>
                  <a:close/>
                  <a:moveTo>
                    <a:pt x="92" y="228"/>
                  </a:moveTo>
                  <a:lnTo>
                    <a:pt x="118" y="181"/>
                  </a:lnTo>
                  <a:lnTo>
                    <a:pt x="0" y="155"/>
                  </a:lnTo>
                  <a:lnTo>
                    <a:pt x="92" y="228"/>
                  </a:lnTo>
                  <a:lnTo>
                    <a:pt x="92" y="228"/>
                  </a:lnTo>
                  <a:close/>
                  <a:moveTo>
                    <a:pt x="220" y="117"/>
                  </a:moveTo>
                  <a:lnTo>
                    <a:pt x="270" y="102"/>
                  </a:lnTo>
                  <a:lnTo>
                    <a:pt x="206" y="0"/>
                  </a:lnTo>
                  <a:lnTo>
                    <a:pt x="220" y="117"/>
                  </a:lnTo>
                  <a:lnTo>
                    <a:pt x="220" y="117"/>
                  </a:lnTo>
                  <a:close/>
                  <a:moveTo>
                    <a:pt x="367" y="121"/>
                  </a:moveTo>
                  <a:lnTo>
                    <a:pt x="415" y="143"/>
                  </a:lnTo>
                  <a:lnTo>
                    <a:pt x="431" y="22"/>
                  </a:lnTo>
                  <a:lnTo>
                    <a:pt x="367" y="121"/>
                  </a:lnTo>
                  <a:lnTo>
                    <a:pt x="367" y="121"/>
                  </a:lnTo>
                  <a:close/>
                  <a:moveTo>
                    <a:pt x="472" y="207"/>
                  </a:moveTo>
                  <a:lnTo>
                    <a:pt x="500" y="252"/>
                  </a:lnTo>
                  <a:lnTo>
                    <a:pt x="583" y="162"/>
                  </a:lnTo>
                  <a:lnTo>
                    <a:pt x="472" y="207"/>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57"/>
            <p:cNvSpPr>
              <a:spLocks noEditPoints="1"/>
            </p:cNvSpPr>
            <p:nvPr/>
          </p:nvSpPr>
          <p:spPr bwMode="auto">
            <a:xfrm>
              <a:off x="2767013" y="700088"/>
              <a:ext cx="173037" cy="222250"/>
            </a:xfrm>
            <a:custGeom>
              <a:avLst/>
              <a:gdLst>
                <a:gd name="T0" fmla="*/ 4 w 46"/>
                <a:gd name="T1" fmla="*/ 56 h 59"/>
                <a:gd name="T2" fmla="*/ 5 w 46"/>
                <a:gd name="T3" fmla="*/ 30 h 59"/>
                <a:gd name="T4" fmla="*/ 0 w 46"/>
                <a:gd name="T5" fmla="*/ 2 h 59"/>
                <a:gd name="T6" fmla="*/ 5 w 46"/>
                <a:gd name="T7" fmla="*/ 0 h 59"/>
                <a:gd name="T8" fmla="*/ 11 w 46"/>
                <a:gd name="T9" fmla="*/ 29 h 59"/>
                <a:gd name="T10" fmla="*/ 10 w 46"/>
                <a:gd name="T11" fmla="*/ 57 h 59"/>
                <a:gd name="T12" fmla="*/ 4 w 46"/>
                <a:gd name="T13" fmla="*/ 56 h 59"/>
                <a:gd name="T14" fmla="*/ 21 w 46"/>
                <a:gd name="T15" fmla="*/ 58 h 59"/>
                <a:gd name="T16" fmla="*/ 28 w 46"/>
                <a:gd name="T17" fmla="*/ 31 h 59"/>
                <a:gd name="T18" fmla="*/ 41 w 46"/>
                <a:gd name="T19" fmla="*/ 5 h 59"/>
                <a:gd name="T20" fmla="*/ 46 w 46"/>
                <a:gd name="T21" fmla="*/ 8 h 59"/>
                <a:gd name="T22" fmla="*/ 34 w 46"/>
                <a:gd name="T23" fmla="*/ 34 h 59"/>
                <a:gd name="T24" fmla="*/ 27 w 46"/>
                <a:gd name="T25" fmla="*/ 59 h 59"/>
                <a:gd name="T26" fmla="*/ 21 w 46"/>
                <a:gd name="T2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9">
                  <a:moveTo>
                    <a:pt x="4" y="56"/>
                  </a:moveTo>
                  <a:cubicBezTo>
                    <a:pt x="5" y="48"/>
                    <a:pt x="5" y="39"/>
                    <a:pt x="5" y="30"/>
                  </a:cubicBezTo>
                  <a:cubicBezTo>
                    <a:pt x="4" y="21"/>
                    <a:pt x="3" y="11"/>
                    <a:pt x="0" y="2"/>
                  </a:cubicBezTo>
                  <a:cubicBezTo>
                    <a:pt x="5" y="0"/>
                    <a:pt x="5" y="0"/>
                    <a:pt x="5" y="0"/>
                  </a:cubicBezTo>
                  <a:cubicBezTo>
                    <a:pt x="9" y="10"/>
                    <a:pt x="10" y="20"/>
                    <a:pt x="11" y="29"/>
                  </a:cubicBezTo>
                  <a:cubicBezTo>
                    <a:pt x="11" y="39"/>
                    <a:pt x="11" y="48"/>
                    <a:pt x="10" y="57"/>
                  </a:cubicBezTo>
                  <a:cubicBezTo>
                    <a:pt x="4" y="56"/>
                    <a:pt x="4" y="56"/>
                    <a:pt x="4" y="56"/>
                  </a:cubicBezTo>
                  <a:close/>
                  <a:moveTo>
                    <a:pt x="21" y="58"/>
                  </a:moveTo>
                  <a:cubicBezTo>
                    <a:pt x="23" y="49"/>
                    <a:pt x="25" y="40"/>
                    <a:pt x="28" y="31"/>
                  </a:cubicBezTo>
                  <a:cubicBezTo>
                    <a:pt x="32" y="23"/>
                    <a:pt x="36" y="14"/>
                    <a:pt x="41" y="5"/>
                  </a:cubicBezTo>
                  <a:cubicBezTo>
                    <a:pt x="46" y="8"/>
                    <a:pt x="46" y="8"/>
                    <a:pt x="46" y="8"/>
                  </a:cubicBezTo>
                  <a:cubicBezTo>
                    <a:pt x="41" y="17"/>
                    <a:pt x="37" y="25"/>
                    <a:pt x="34" y="34"/>
                  </a:cubicBezTo>
                  <a:cubicBezTo>
                    <a:pt x="31" y="42"/>
                    <a:pt x="29" y="51"/>
                    <a:pt x="27" y="59"/>
                  </a:cubicBezTo>
                  <a:lnTo>
                    <a:pt x="21" y="58"/>
                  </a:ln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58"/>
            <p:cNvSpPr>
              <a:spLocks noEditPoints="1"/>
            </p:cNvSpPr>
            <p:nvPr/>
          </p:nvSpPr>
          <p:spPr bwMode="auto">
            <a:xfrm>
              <a:off x="2770188" y="647701"/>
              <a:ext cx="177800" cy="71438"/>
            </a:xfrm>
            <a:custGeom>
              <a:avLst/>
              <a:gdLst>
                <a:gd name="T0" fmla="*/ 9 w 47"/>
                <a:gd name="T1" fmla="*/ 2 h 19"/>
                <a:gd name="T2" fmla="*/ 15 w 47"/>
                <a:gd name="T3" fmla="*/ 2 h 19"/>
                <a:gd name="T4" fmla="*/ 23 w 47"/>
                <a:gd name="T5" fmla="*/ 1 h 19"/>
                <a:gd name="T6" fmla="*/ 25 w 47"/>
                <a:gd name="T7" fmla="*/ 4 h 19"/>
                <a:gd name="T8" fmla="*/ 31 w 47"/>
                <a:gd name="T9" fmla="*/ 4 h 19"/>
                <a:gd name="T10" fmla="*/ 34 w 47"/>
                <a:gd name="T11" fmla="*/ 7 h 19"/>
                <a:gd name="T12" fmla="*/ 35 w 47"/>
                <a:gd name="T13" fmla="*/ 9 h 19"/>
                <a:gd name="T14" fmla="*/ 47 w 47"/>
                <a:gd name="T15" fmla="*/ 17 h 19"/>
                <a:gd name="T16" fmla="*/ 40 w 47"/>
                <a:gd name="T17" fmla="*/ 11 h 19"/>
                <a:gd name="T18" fmla="*/ 36 w 47"/>
                <a:gd name="T19" fmla="*/ 12 h 19"/>
                <a:gd name="T20" fmla="*/ 36 w 47"/>
                <a:gd name="T21" fmla="*/ 17 h 19"/>
                <a:gd name="T22" fmla="*/ 35 w 47"/>
                <a:gd name="T23" fmla="*/ 18 h 19"/>
                <a:gd name="T24" fmla="*/ 32 w 47"/>
                <a:gd name="T25" fmla="*/ 19 h 19"/>
                <a:gd name="T26" fmla="*/ 29 w 47"/>
                <a:gd name="T27" fmla="*/ 17 h 19"/>
                <a:gd name="T28" fmla="*/ 29 w 47"/>
                <a:gd name="T29" fmla="*/ 16 h 19"/>
                <a:gd name="T30" fmla="*/ 32 w 47"/>
                <a:gd name="T31" fmla="*/ 8 h 19"/>
                <a:gd name="T32" fmla="*/ 30 w 47"/>
                <a:gd name="T33" fmla="*/ 6 h 19"/>
                <a:gd name="T34" fmla="*/ 30 w 47"/>
                <a:gd name="T35" fmla="*/ 6 h 19"/>
                <a:gd name="T36" fmla="*/ 27 w 47"/>
                <a:gd name="T37" fmla="*/ 10 h 19"/>
                <a:gd name="T38" fmla="*/ 27 w 47"/>
                <a:gd name="T39" fmla="*/ 14 h 19"/>
                <a:gd name="T40" fmla="*/ 22 w 47"/>
                <a:gd name="T41" fmla="*/ 16 h 19"/>
                <a:gd name="T42" fmla="*/ 18 w 47"/>
                <a:gd name="T43" fmla="*/ 14 h 19"/>
                <a:gd name="T44" fmla="*/ 19 w 47"/>
                <a:gd name="T45" fmla="*/ 12 h 19"/>
                <a:gd name="T46" fmla="*/ 23 w 47"/>
                <a:gd name="T47" fmla="*/ 6 h 19"/>
                <a:gd name="T48" fmla="*/ 21 w 47"/>
                <a:gd name="T49" fmla="*/ 3 h 19"/>
                <a:gd name="T50" fmla="*/ 15 w 47"/>
                <a:gd name="T51" fmla="*/ 5 h 19"/>
                <a:gd name="T52" fmla="*/ 16 w 47"/>
                <a:gd name="T53" fmla="*/ 9 h 19"/>
                <a:gd name="T54" fmla="*/ 14 w 47"/>
                <a:gd name="T55" fmla="*/ 13 h 19"/>
                <a:gd name="T56" fmla="*/ 9 w 47"/>
                <a:gd name="T57" fmla="*/ 7 h 19"/>
                <a:gd name="T58" fmla="*/ 10 w 47"/>
                <a:gd name="T59" fmla="*/ 6 h 19"/>
                <a:gd name="T60" fmla="*/ 9 w 47"/>
                <a:gd name="T61" fmla="*/ 5 h 19"/>
                <a:gd name="T62" fmla="*/ 0 w 47"/>
                <a:gd name="T63" fmla="*/ 11 h 19"/>
                <a:gd name="T64" fmla="*/ 13 w 47"/>
                <a:gd name="T65" fmla="*/ 8 h 19"/>
                <a:gd name="T66" fmla="*/ 12 w 47"/>
                <a:gd name="T67" fmla="*/ 8 h 19"/>
                <a:gd name="T68" fmla="*/ 12 w 47"/>
                <a:gd name="T69" fmla="*/ 10 h 19"/>
                <a:gd name="T70" fmla="*/ 13 w 47"/>
                <a:gd name="T71" fmla="*/ 10 h 19"/>
                <a:gd name="T72" fmla="*/ 24 w 47"/>
                <a:gd name="T73" fmla="*/ 10 h 19"/>
                <a:gd name="T74" fmla="*/ 22 w 47"/>
                <a:gd name="T75" fmla="*/ 13 h 19"/>
                <a:gd name="T76" fmla="*/ 21 w 47"/>
                <a:gd name="T77" fmla="*/ 13 h 19"/>
                <a:gd name="T78" fmla="*/ 21 w 47"/>
                <a:gd name="T79" fmla="*/ 13 h 19"/>
                <a:gd name="T80" fmla="*/ 24 w 47"/>
                <a:gd name="T81" fmla="*/ 10 h 19"/>
                <a:gd name="T82" fmla="*/ 33 w 47"/>
                <a:gd name="T83" fmla="*/ 15 h 19"/>
                <a:gd name="T84" fmla="*/ 33 w 47"/>
                <a:gd name="T8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9">
                  <a:moveTo>
                    <a:pt x="0" y="11"/>
                  </a:moveTo>
                  <a:cubicBezTo>
                    <a:pt x="0" y="11"/>
                    <a:pt x="2" y="1"/>
                    <a:pt x="9" y="2"/>
                  </a:cubicBezTo>
                  <a:cubicBezTo>
                    <a:pt x="10" y="2"/>
                    <a:pt x="12" y="2"/>
                    <a:pt x="13" y="3"/>
                  </a:cubicBezTo>
                  <a:cubicBezTo>
                    <a:pt x="13" y="3"/>
                    <a:pt x="14" y="2"/>
                    <a:pt x="15" y="2"/>
                  </a:cubicBezTo>
                  <a:cubicBezTo>
                    <a:pt x="17" y="0"/>
                    <a:pt x="20" y="0"/>
                    <a:pt x="22" y="1"/>
                  </a:cubicBezTo>
                  <a:cubicBezTo>
                    <a:pt x="22" y="1"/>
                    <a:pt x="22" y="1"/>
                    <a:pt x="23" y="1"/>
                  </a:cubicBezTo>
                  <a:cubicBezTo>
                    <a:pt x="23" y="1"/>
                    <a:pt x="23" y="1"/>
                    <a:pt x="23" y="1"/>
                  </a:cubicBezTo>
                  <a:cubicBezTo>
                    <a:pt x="24" y="2"/>
                    <a:pt x="24" y="3"/>
                    <a:pt x="25" y="4"/>
                  </a:cubicBezTo>
                  <a:cubicBezTo>
                    <a:pt x="27" y="3"/>
                    <a:pt x="29" y="3"/>
                    <a:pt x="31" y="4"/>
                  </a:cubicBezTo>
                  <a:cubicBezTo>
                    <a:pt x="31" y="4"/>
                    <a:pt x="31" y="4"/>
                    <a:pt x="31" y="4"/>
                  </a:cubicBezTo>
                  <a:cubicBezTo>
                    <a:pt x="31" y="4"/>
                    <a:pt x="31" y="4"/>
                    <a:pt x="31" y="4"/>
                  </a:cubicBezTo>
                  <a:cubicBezTo>
                    <a:pt x="32" y="4"/>
                    <a:pt x="33" y="5"/>
                    <a:pt x="34" y="7"/>
                  </a:cubicBezTo>
                  <a:cubicBezTo>
                    <a:pt x="34" y="7"/>
                    <a:pt x="34" y="7"/>
                    <a:pt x="34" y="7"/>
                  </a:cubicBezTo>
                  <a:cubicBezTo>
                    <a:pt x="35" y="7"/>
                    <a:pt x="35" y="8"/>
                    <a:pt x="35" y="9"/>
                  </a:cubicBezTo>
                  <a:cubicBezTo>
                    <a:pt x="37" y="8"/>
                    <a:pt x="39" y="8"/>
                    <a:pt x="41" y="8"/>
                  </a:cubicBezTo>
                  <a:cubicBezTo>
                    <a:pt x="47" y="10"/>
                    <a:pt x="47" y="17"/>
                    <a:pt x="47" y="17"/>
                  </a:cubicBezTo>
                  <a:cubicBezTo>
                    <a:pt x="46" y="17"/>
                    <a:pt x="46" y="17"/>
                    <a:pt x="46" y="17"/>
                  </a:cubicBezTo>
                  <a:cubicBezTo>
                    <a:pt x="46" y="17"/>
                    <a:pt x="44" y="12"/>
                    <a:pt x="40" y="11"/>
                  </a:cubicBezTo>
                  <a:cubicBezTo>
                    <a:pt x="39" y="11"/>
                    <a:pt x="37" y="11"/>
                    <a:pt x="36" y="12"/>
                  </a:cubicBezTo>
                  <a:cubicBezTo>
                    <a:pt x="36" y="12"/>
                    <a:pt x="36" y="12"/>
                    <a:pt x="36" y="12"/>
                  </a:cubicBezTo>
                  <a:cubicBezTo>
                    <a:pt x="36" y="12"/>
                    <a:pt x="36" y="12"/>
                    <a:pt x="36" y="12"/>
                  </a:cubicBezTo>
                  <a:cubicBezTo>
                    <a:pt x="37" y="14"/>
                    <a:pt x="37" y="16"/>
                    <a:pt x="36" y="17"/>
                  </a:cubicBezTo>
                  <a:cubicBezTo>
                    <a:pt x="36" y="17"/>
                    <a:pt x="36" y="17"/>
                    <a:pt x="36" y="17"/>
                  </a:cubicBezTo>
                  <a:cubicBezTo>
                    <a:pt x="36" y="18"/>
                    <a:pt x="36" y="18"/>
                    <a:pt x="35" y="18"/>
                  </a:cubicBezTo>
                  <a:cubicBezTo>
                    <a:pt x="35" y="18"/>
                    <a:pt x="35" y="18"/>
                    <a:pt x="35" y="18"/>
                  </a:cubicBezTo>
                  <a:cubicBezTo>
                    <a:pt x="34" y="19"/>
                    <a:pt x="33" y="19"/>
                    <a:pt x="32" y="19"/>
                  </a:cubicBezTo>
                  <a:cubicBezTo>
                    <a:pt x="31" y="19"/>
                    <a:pt x="31" y="19"/>
                    <a:pt x="30" y="19"/>
                  </a:cubicBezTo>
                  <a:cubicBezTo>
                    <a:pt x="30" y="18"/>
                    <a:pt x="29" y="18"/>
                    <a:pt x="29" y="17"/>
                  </a:cubicBezTo>
                  <a:cubicBezTo>
                    <a:pt x="29" y="17"/>
                    <a:pt x="29" y="17"/>
                    <a:pt x="29" y="17"/>
                  </a:cubicBezTo>
                  <a:cubicBezTo>
                    <a:pt x="29" y="17"/>
                    <a:pt x="29" y="16"/>
                    <a:pt x="29" y="16"/>
                  </a:cubicBezTo>
                  <a:cubicBezTo>
                    <a:pt x="30" y="15"/>
                    <a:pt x="31" y="13"/>
                    <a:pt x="33" y="11"/>
                  </a:cubicBezTo>
                  <a:cubicBezTo>
                    <a:pt x="33" y="10"/>
                    <a:pt x="32" y="9"/>
                    <a:pt x="32" y="8"/>
                  </a:cubicBezTo>
                  <a:cubicBezTo>
                    <a:pt x="32" y="8"/>
                    <a:pt x="32" y="8"/>
                    <a:pt x="32" y="8"/>
                  </a:cubicBezTo>
                  <a:cubicBezTo>
                    <a:pt x="31" y="7"/>
                    <a:pt x="31" y="7"/>
                    <a:pt x="30" y="6"/>
                  </a:cubicBezTo>
                  <a:cubicBezTo>
                    <a:pt x="30" y="6"/>
                    <a:pt x="30" y="6"/>
                    <a:pt x="30" y="6"/>
                  </a:cubicBezTo>
                  <a:cubicBezTo>
                    <a:pt x="30" y="6"/>
                    <a:pt x="30" y="6"/>
                    <a:pt x="30" y="6"/>
                  </a:cubicBezTo>
                  <a:cubicBezTo>
                    <a:pt x="29" y="6"/>
                    <a:pt x="28" y="6"/>
                    <a:pt x="26" y="7"/>
                  </a:cubicBezTo>
                  <a:cubicBezTo>
                    <a:pt x="27" y="8"/>
                    <a:pt x="27" y="9"/>
                    <a:pt x="27" y="10"/>
                  </a:cubicBezTo>
                  <a:cubicBezTo>
                    <a:pt x="27" y="12"/>
                    <a:pt x="27" y="13"/>
                    <a:pt x="27" y="14"/>
                  </a:cubicBezTo>
                  <a:cubicBezTo>
                    <a:pt x="27" y="14"/>
                    <a:pt x="27" y="14"/>
                    <a:pt x="27" y="14"/>
                  </a:cubicBezTo>
                  <a:cubicBezTo>
                    <a:pt x="26" y="14"/>
                    <a:pt x="26" y="15"/>
                    <a:pt x="25" y="15"/>
                  </a:cubicBezTo>
                  <a:cubicBezTo>
                    <a:pt x="24" y="15"/>
                    <a:pt x="23" y="16"/>
                    <a:pt x="22" y="16"/>
                  </a:cubicBezTo>
                  <a:cubicBezTo>
                    <a:pt x="21" y="16"/>
                    <a:pt x="20" y="16"/>
                    <a:pt x="20" y="16"/>
                  </a:cubicBezTo>
                  <a:cubicBezTo>
                    <a:pt x="19" y="15"/>
                    <a:pt x="18" y="15"/>
                    <a:pt x="18" y="14"/>
                  </a:cubicBezTo>
                  <a:cubicBezTo>
                    <a:pt x="18" y="13"/>
                    <a:pt x="18" y="13"/>
                    <a:pt x="19" y="12"/>
                  </a:cubicBezTo>
                  <a:cubicBezTo>
                    <a:pt x="19" y="12"/>
                    <a:pt x="19" y="12"/>
                    <a:pt x="19" y="12"/>
                  </a:cubicBezTo>
                  <a:cubicBezTo>
                    <a:pt x="19" y="12"/>
                    <a:pt x="19" y="12"/>
                    <a:pt x="19" y="12"/>
                  </a:cubicBezTo>
                  <a:cubicBezTo>
                    <a:pt x="19" y="10"/>
                    <a:pt x="21" y="8"/>
                    <a:pt x="23" y="6"/>
                  </a:cubicBezTo>
                  <a:cubicBezTo>
                    <a:pt x="22" y="5"/>
                    <a:pt x="22" y="4"/>
                    <a:pt x="21" y="3"/>
                  </a:cubicBezTo>
                  <a:cubicBezTo>
                    <a:pt x="21" y="3"/>
                    <a:pt x="21" y="3"/>
                    <a:pt x="21" y="3"/>
                  </a:cubicBezTo>
                  <a:cubicBezTo>
                    <a:pt x="20" y="3"/>
                    <a:pt x="18" y="3"/>
                    <a:pt x="16" y="4"/>
                  </a:cubicBezTo>
                  <a:cubicBezTo>
                    <a:pt x="16" y="5"/>
                    <a:pt x="15" y="5"/>
                    <a:pt x="15" y="5"/>
                  </a:cubicBezTo>
                  <a:cubicBezTo>
                    <a:pt x="15" y="6"/>
                    <a:pt x="16" y="7"/>
                    <a:pt x="16" y="7"/>
                  </a:cubicBezTo>
                  <a:cubicBezTo>
                    <a:pt x="16" y="8"/>
                    <a:pt x="16" y="9"/>
                    <a:pt x="16" y="9"/>
                  </a:cubicBezTo>
                  <a:cubicBezTo>
                    <a:pt x="16" y="10"/>
                    <a:pt x="16" y="11"/>
                    <a:pt x="16" y="11"/>
                  </a:cubicBezTo>
                  <a:cubicBezTo>
                    <a:pt x="16" y="12"/>
                    <a:pt x="15" y="13"/>
                    <a:pt x="14" y="13"/>
                  </a:cubicBezTo>
                  <a:cubicBezTo>
                    <a:pt x="13" y="13"/>
                    <a:pt x="11" y="13"/>
                    <a:pt x="10" y="12"/>
                  </a:cubicBezTo>
                  <a:cubicBezTo>
                    <a:pt x="9" y="11"/>
                    <a:pt x="8" y="10"/>
                    <a:pt x="9" y="7"/>
                  </a:cubicBezTo>
                  <a:cubicBezTo>
                    <a:pt x="9" y="7"/>
                    <a:pt x="10" y="6"/>
                    <a:pt x="10" y="6"/>
                  </a:cubicBezTo>
                  <a:cubicBezTo>
                    <a:pt x="10" y="6"/>
                    <a:pt x="10" y="6"/>
                    <a:pt x="10" y="6"/>
                  </a:cubicBezTo>
                  <a:cubicBezTo>
                    <a:pt x="10" y="6"/>
                    <a:pt x="10" y="6"/>
                    <a:pt x="10" y="5"/>
                  </a:cubicBezTo>
                  <a:cubicBezTo>
                    <a:pt x="10" y="5"/>
                    <a:pt x="9" y="5"/>
                    <a:pt x="9" y="5"/>
                  </a:cubicBezTo>
                  <a:cubicBezTo>
                    <a:pt x="4" y="4"/>
                    <a:pt x="1" y="11"/>
                    <a:pt x="1" y="11"/>
                  </a:cubicBezTo>
                  <a:cubicBezTo>
                    <a:pt x="0" y="11"/>
                    <a:pt x="0" y="11"/>
                    <a:pt x="0" y="11"/>
                  </a:cubicBezTo>
                  <a:close/>
                  <a:moveTo>
                    <a:pt x="13" y="8"/>
                  </a:moveTo>
                  <a:cubicBezTo>
                    <a:pt x="13" y="8"/>
                    <a:pt x="13" y="8"/>
                    <a:pt x="13" y="8"/>
                  </a:cubicBezTo>
                  <a:cubicBezTo>
                    <a:pt x="12" y="8"/>
                    <a:pt x="12" y="8"/>
                    <a:pt x="12" y="8"/>
                  </a:cubicBezTo>
                  <a:cubicBezTo>
                    <a:pt x="12" y="8"/>
                    <a:pt x="12" y="8"/>
                    <a:pt x="12" y="8"/>
                  </a:cubicBezTo>
                  <a:cubicBezTo>
                    <a:pt x="12" y="8"/>
                    <a:pt x="12" y="8"/>
                    <a:pt x="12" y="8"/>
                  </a:cubicBezTo>
                  <a:cubicBezTo>
                    <a:pt x="12" y="9"/>
                    <a:pt x="12" y="10"/>
                    <a:pt x="12" y="10"/>
                  </a:cubicBezTo>
                  <a:cubicBezTo>
                    <a:pt x="12" y="10"/>
                    <a:pt x="13" y="10"/>
                    <a:pt x="13" y="10"/>
                  </a:cubicBezTo>
                  <a:cubicBezTo>
                    <a:pt x="13" y="10"/>
                    <a:pt x="13" y="10"/>
                    <a:pt x="13" y="10"/>
                  </a:cubicBezTo>
                  <a:cubicBezTo>
                    <a:pt x="13" y="9"/>
                    <a:pt x="13" y="9"/>
                    <a:pt x="13" y="8"/>
                  </a:cubicBezTo>
                  <a:close/>
                  <a:moveTo>
                    <a:pt x="24" y="10"/>
                  </a:moveTo>
                  <a:cubicBezTo>
                    <a:pt x="24" y="10"/>
                    <a:pt x="24" y="10"/>
                    <a:pt x="24" y="9"/>
                  </a:cubicBezTo>
                  <a:cubicBezTo>
                    <a:pt x="23" y="10"/>
                    <a:pt x="22" y="12"/>
                    <a:pt x="22" y="13"/>
                  </a:cubicBezTo>
                  <a:cubicBezTo>
                    <a:pt x="22" y="13"/>
                    <a:pt x="22" y="13"/>
                    <a:pt x="22" y="13"/>
                  </a:cubicBezTo>
                  <a:cubicBezTo>
                    <a:pt x="21" y="13"/>
                    <a:pt x="21" y="13"/>
                    <a:pt x="21" y="13"/>
                  </a:cubicBezTo>
                  <a:cubicBezTo>
                    <a:pt x="21" y="13"/>
                    <a:pt x="21" y="13"/>
                    <a:pt x="21" y="13"/>
                  </a:cubicBezTo>
                  <a:cubicBezTo>
                    <a:pt x="21" y="13"/>
                    <a:pt x="21" y="13"/>
                    <a:pt x="21" y="13"/>
                  </a:cubicBezTo>
                  <a:cubicBezTo>
                    <a:pt x="22" y="13"/>
                    <a:pt x="23" y="13"/>
                    <a:pt x="24" y="12"/>
                  </a:cubicBezTo>
                  <a:cubicBezTo>
                    <a:pt x="24" y="12"/>
                    <a:pt x="24" y="11"/>
                    <a:pt x="24" y="10"/>
                  </a:cubicBezTo>
                  <a:close/>
                  <a:moveTo>
                    <a:pt x="33" y="16"/>
                  </a:moveTo>
                  <a:cubicBezTo>
                    <a:pt x="33" y="16"/>
                    <a:pt x="34" y="15"/>
                    <a:pt x="33" y="15"/>
                  </a:cubicBezTo>
                  <a:cubicBezTo>
                    <a:pt x="33" y="15"/>
                    <a:pt x="33" y="16"/>
                    <a:pt x="32" y="16"/>
                  </a:cubicBezTo>
                  <a:cubicBezTo>
                    <a:pt x="33" y="16"/>
                    <a:pt x="33" y="16"/>
                    <a:pt x="33" y="16"/>
                  </a:cubicBezTo>
                  <a:close/>
                </a:path>
              </a:pathLst>
            </a:custGeom>
            <a:solidFill>
              <a:srgbClr val="DE9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59"/>
            <p:cNvSpPr/>
            <p:nvPr/>
          </p:nvSpPr>
          <p:spPr bwMode="auto">
            <a:xfrm>
              <a:off x="2744788" y="1111251"/>
              <a:ext cx="93662" cy="63500"/>
            </a:xfrm>
            <a:custGeom>
              <a:avLst/>
              <a:gdLst>
                <a:gd name="T0" fmla="*/ 0 w 25"/>
                <a:gd name="T1" fmla="*/ 0 h 17"/>
                <a:gd name="T2" fmla="*/ 25 w 25"/>
                <a:gd name="T3" fmla="*/ 5 h 17"/>
                <a:gd name="T4" fmla="*/ 0 w 25"/>
                <a:gd name="T5" fmla="*/ 0 h 17"/>
              </a:gdLst>
              <a:ahLst/>
              <a:cxnLst>
                <a:cxn ang="0">
                  <a:pos x="T0" y="T1"/>
                </a:cxn>
                <a:cxn ang="0">
                  <a:pos x="T2" y="T3"/>
                </a:cxn>
                <a:cxn ang="0">
                  <a:pos x="T4" y="T5"/>
                </a:cxn>
              </a:cxnLst>
              <a:rect l="0" t="0" r="r" b="b"/>
              <a:pathLst>
                <a:path w="25" h="17">
                  <a:moveTo>
                    <a:pt x="0" y="0"/>
                  </a:moveTo>
                  <a:cubicBezTo>
                    <a:pt x="9" y="1"/>
                    <a:pt x="17" y="2"/>
                    <a:pt x="25" y="5"/>
                  </a:cubicBezTo>
                  <a:cubicBezTo>
                    <a:pt x="15" y="14"/>
                    <a:pt x="6" y="17"/>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60"/>
            <p:cNvSpPr/>
            <p:nvPr/>
          </p:nvSpPr>
          <p:spPr bwMode="auto">
            <a:xfrm>
              <a:off x="1554163" y="508001"/>
              <a:ext cx="139700" cy="131763"/>
            </a:xfrm>
            <a:custGeom>
              <a:avLst/>
              <a:gdLst>
                <a:gd name="T0" fmla="*/ 76 w 88"/>
                <a:gd name="T1" fmla="*/ 83 h 83"/>
                <a:gd name="T2" fmla="*/ 0 w 88"/>
                <a:gd name="T3" fmla="*/ 27 h 83"/>
                <a:gd name="T4" fmla="*/ 27 w 88"/>
                <a:gd name="T5" fmla="*/ 5 h 83"/>
                <a:gd name="T6" fmla="*/ 62 w 88"/>
                <a:gd name="T7" fmla="*/ 48 h 83"/>
                <a:gd name="T8" fmla="*/ 57 w 88"/>
                <a:gd name="T9" fmla="*/ 0 h 83"/>
                <a:gd name="T10" fmla="*/ 88 w 88"/>
                <a:gd name="T11" fmla="*/ 3 h 83"/>
                <a:gd name="T12" fmla="*/ 76 w 8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8" h="83">
                  <a:moveTo>
                    <a:pt x="76" y="83"/>
                  </a:moveTo>
                  <a:lnTo>
                    <a:pt x="0" y="27"/>
                  </a:lnTo>
                  <a:lnTo>
                    <a:pt x="27" y="5"/>
                  </a:lnTo>
                  <a:lnTo>
                    <a:pt x="62" y="48"/>
                  </a:lnTo>
                  <a:lnTo>
                    <a:pt x="57" y="0"/>
                  </a:lnTo>
                  <a:lnTo>
                    <a:pt x="88" y="3"/>
                  </a:lnTo>
                  <a:lnTo>
                    <a:pt x="76" y="83"/>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61"/>
            <p:cNvSpPr/>
            <p:nvPr/>
          </p:nvSpPr>
          <p:spPr bwMode="auto">
            <a:xfrm>
              <a:off x="1704975" y="471488"/>
              <a:ext cx="87312" cy="109538"/>
            </a:xfrm>
            <a:custGeom>
              <a:avLst/>
              <a:gdLst>
                <a:gd name="T0" fmla="*/ 0 w 55"/>
                <a:gd name="T1" fmla="*/ 61 h 69"/>
                <a:gd name="T2" fmla="*/ 22 w 55"/>
                <a:gd name="T3" fmla="*/ 0 h 69"/>
                <a:gd name="T4" fmla="*/ 55 w 55"/>
                <a:gd name="T5" fmla="*/ 14 h 69"/>
                <a:gd name="T6" fmla="*/ 10 w 55"/>
                <a:gd name="T7" fmla="*/ 69 h 69"/>
                <a:gd name="T8" fmla="*/ 0 w 55"/>
                <a:gd name="T9" fmla="*/ 61 h 69"/>
              </a:gdLst>
              <a:ahLst/>
              <a:cxnLst>
                <a:cxn ang="0">
                  <a:pos x="T0" y="T1"/>
                </a:cxn>
                <a:cxn ang="0">
                  <a:pos x="T2" y="T3"/>
                </a:cxn>
                <a:cxn ang="0">
                  <a:pos x="T4" y="T5"/>
                </a:cxn>
                <a:cxn ang="0">
                  <a:pos x="T6" y="T7"/>
                </a:cxn>
                <a:cxn ang="0">
                  <a:pos x="T8" y="T9"/>
                </a:cxn>
              </a:cxnLst>
              <a:rect l="0" t="0" r="r" b="b"/>
              <a:pathLst>
                <a:path w="55" h="69">
                  <a:moveTo>
                    <a:pt x="0" y="61"/>
                  </a:moveTo>
                  <a:lnTo>
                    <a:pt x="22" y="0"/>
                  </a:lnTo>
                  <a:lnTo>
                    <a:pt x="55" y="14"/>
                  </a:lnTo>
                  <a:lnTo>
                    <a:pt x="10" y="69"/>
                  </a:lnTo>
                  <a:lnTo>
                    <a:pt x="0" y="61"/>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73" name="图片 72" descr="untitled"/>
          <p:cNvPicPr/>
          <p:nvPr/>
        </p:nvPicPr>
        <p:blipFill>
          <a:blip r:embed="rId3"/>
          <a:stretch>
            <a:fillRect/>
          </a:stretch>
        </p:blipFill>
        <p:spPr>
          <a:xfrm>
            <a:off x="3797706" y="1742335"/>
            <a:ext cx="8171381" cy="5135831"/>
          </a:xfrm>
          <a:prstGeom prst="rect">
            <a:avLst/>
          </a:prstGeom>
        </p:spPr>
      </p:pic>
      <p:sp>
        <p:nvSpPr>
          <p:cNvPr id="7" name="矩形 6"/>
          <p:cNvSpPr/>
          <p:nvPr/>
        </p:nvSpPr>
        <p:spPr>
          <a:xfrm>
            <a:off x="7913878" y="1473958"/>
            <a:ext cx="2111041" cy="206081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4" name="箭头: 下 73"/>
          <p:cNvSpPr/>
          <p:nvPr/>
        </p:nvSpPr>
        <p:spPr>
          <a:xfrm rot="1797903">
            <a:off x="9846645" y="1162049"/>
            <a:ext cx="416471" cy="57441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8161549" y="5524284"/>
            <a:ext cx="3807538" cy="923330"/>
          </a:xfrm>
          <a:prstGeom prst="rect">
            <a:avLst/>
          </a:prstGeom>
        </p:spPr>
        <p:txBody>
          <a:bodyPr wrap="square">
            <a:spAutoFit/>
          </a:bodyPr>
          <a:lstStyle/>
          <a:p>
            <a:r>
              <a:rPr lang="zh-CN" altLang="en-US"/>
              <a:t>说明：从上图可以看到，</a:t>
            </a:r>
            <a:r>
              <a:rPr lang="en-US" altLang="zh-CN" b="1"/>
              <a:t>bmi </a:t>
            </a:r>
            <a:r>
              <a:rPr lang="zh-CN" altLang="en-US"/>
              <a:t>变量与 </a:t>
            </a:r>
            <a:r>
              <a:rPr lang="en-US" altLang="zh-CN" b="1"/>
              <a:t>target </a:t>
            </a:r>
            <a:r>
              <a:rPr lang="zh-CN" altLang="en-US"/>
              <a:t>变量的 </a:t>
            </a:r>
            <a:r>
              <a:rPr lang="zh-CN" altLang="en-US" b="1"/>
              <a:t>相关性最强</a:t>
            </a:r>
            <a:r>
              <a:rPr lang="zh-CN" altLang="en-US"/>
              <a:t>，他们之间的回归模型 </a:t>
            </a:r>
            <a:r>
              <a:rPr lang="en-US" altLang="zh-CN" b="1"/>
              <a:t>r2 </a:t>
            </a:r>
            <a:r>
              <a:rPr lang="zh-CN" altLang="en-US"/>
              <a:t>值是 </a:t>
            </a:r>
            <a:r>
              <a:rPr lang="en-US" altLang="zh-CN" b="1"/>
              <a:t>0.366</a:t>
            </a:r>
            <a:endParaRPr lang="zh-C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658181" y="1182231"/>
            <a:ext cx="7230224" cy="3477875"/>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使用</a:t>
            </a:r>
            <a:r>
              <a:rPr lang="en-US" altLang="zh-CN" sz="2000">
                <a:latin typeface="微软雅黑" panose="020B0503020204020204" charset="-122"/>
                <a:ea typeface="微软雅黑" panose="020B0503020204020204" charset="-122"/>
              </a:rPr>
              <a:t>skleanr.linear_model</a:t>
            </a:r>
            <a:r>
              <a:rPr lang="zh-CN" altLang="en-US" sz="2000">
                <a:latin typeface="微软雅黑" panose="020B0503020204020204" charset="-122"/>
                <a:ea typeface="微软雅黑" panose="020B0503020204020204" charset="-122"/>
              </a:rPr>
              <a:t>的</a:t>
            </a:r>
            <a:r>
              <a:rPr lang="en-US" altLang="zh-CN" sz="2000">
                <a:latin typeface="微软雅黑" panose="020B0503020204020204" charset="-122"/>
                <a:ea typeface="微软雅黑" panose="020B0503020204020204" charset="-122"/>
              </a:rPr>
              <a:t>LinearRegression</a:t>
            </a:r>
            <a:r>
              <a:rPr lang="zh-CN" altLang="en-US" sz="2000">
                <a:latin typeface="微软雅黑" panose="020B0503020204020204" charset="-122"/>
                <a:ea typeface="微软雅黑" panose="020B0503020204020204" charset="-122"/>
              </a:rPr>
              <a:t>类来构建线性回归模型</a:t>
            </a:r>
            <a:endParaRPr lang="en-US" altLang="zh-CN" sz="2000">
              <a:latin typeface="微软雅黑" panose="020B0503020204020204" charset="-122"/>
              <a:ea typeface="微软雅黑" panose="020B0503020204020204" charset="-122"/>
            </a:endParaRPr>
          </a:p>
          <a:p>
            <a:endParaRPr lang="zh-CN" altLang="en-US" sz="200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rPr>
              <a:t>线性回归模型构建的基本套路（其他模型也基本类似）：</a:t>
            </a:r>
          </a:p>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rPr>
              <a:t>先实例化模型对象：</a:t>
            </a:r>
            <a:r>
              <a:rPr lang="en-US" altLang="zh-CN" sz="2000">
                <a:latin typeface="微软雅黑" panose="020B0503020204020204" charset="-122"/>
                <a:ea typeface="微软雅黑" panose="020B0503020204020204" charset="-122"/>
              </a:rPr>
              <a:t>model= LinearRegression()</a:t>
            </a:r>
          </a:p>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rPr>
              <a:t>训练模型：</a:t>
            </a:r>
            <a:r>
              <a:rPr lang="en-US" altLang="zh-CN" sz="2000">
                <a:latin typeface="微软雅黑" panose="020B0503020204020204" charset="-122"/>
                <a:ea typeface="微软雅黑" panose="020B0503020204020204" charset="-122"/>
              </a:rPr>
              <a:t>model.fit(X_train,y_train)</a:t>
            </a:r>
          </a:p>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rPr>
              <a:t>对测试集预测：</a:t>
            </a:r>
            <a:r>
              <a:rPr lang="en-US" altLang="zh-CN" sz="2000">
                <a:latin typeface="微软雅黑" panose="020B0503020204020204" charset="-122"/>
                <a:ea typeface="微软雅黑" panose="020B0503020204020204" charset="-122"/>
              </a:rPr>
              <a:t>model.predict(X_test)</a:t>
            </a:r>
          </a:p>
          <a:p>
            <a:pPr marL="285750" lvl="0" indent="-285750">
              <a:buFont typeface="Arial" panose="020B0604020202020204" pitchFamily="34" charset="0"/>
              <a:buChar char="•"/>
            </a:pPr>
            <a:r>
              <a:rPr lang="zh-CN" altLang="zh-CN" sz="2000">
                <a:latin typeface="微软雅黑" panose="020B0503020204020204" charset="-122"/>
                <a:ea typeface="微软雅黑" panose="020B0503020204020204" charset="-122"/>
              </a:rPr>
              <a:t>评估模型准确度：</a:t>
            </a:r>
            <a:r>
              <a:rPr lang="en-US" altLang="zh-CN" sz="2000">
                <a:latin typeface="微软雅黑" panose="020B0503020204020204" charset="-122"/>
                <a:ea typeface="微软雅黑" panose="020B0503020204020204" charset="-122"/>
              </a:rPr>
              <a:t>model.score(X_test,y_test)</a:t>
            </a:r>
            <a:endParaRPr lang="zh-CN" altLang="zh-CN" sz="2000">
              <a:latin typeface="微软雅黑" panose="020B0503020204020204" charset="-122"/>
              <a:ea typeface="微软雅黑" panose="020B0503020204020204" charset="-122"/>
            </a:endParaRPr>
          </a:p>
          <a:p>
            <a:pPr marL="285750" lvl="0" indent="-285750">
              <a:buFont typeface="Arial" panose="020B0604020202020204" pitchFamily="34" charset="0"/>
              <a:buChar char="•"/>
            </a:pPr>
            <a:r>
              <a:rPr lang="en-US" altLang="zh-CN" sz="2000">
                <a:latin typeface="微软雅黑" panose="020B0503020204020204" charset="-122"/>
                <a:ea typeface="微软雅黑" panose="020B0503020204020204" charset="-122"/>
              </a:rPr>
              <a:t> </a:t>
            </a:r>
            <a:r>
              <a:rPr lang="zh-CN" altLang="zh-CN" sz="2000">
                <a:latin typeface="微软雅黑" panose="020B0503020204020204" charset="-122"/>
                <a:ea typeface="微软雅黑" panose="020B0503020204020204" charset="-122"/>
              </a:rPr>
              <a:t>构建回归模型之前一般先要进行单变量与目标变量的相关性</a:t>
            </a:r>
            <a:endParaRPr lang="en-US" altLang="zh-CN" sz="2000">
              <a:latin typeface="微软雅黑" panose="020B0503020204020204" charset="-122"/>
              <a:ea typeface="微软雅黑" panose="020B0503020204020204" charset="-122"/>
            </a:endParaRPr>
          </a:p>
          <a:p>
            <a:pPr lvl="0"/>
            <a:r>
              <a:rPr lang="en-US" altLang="zh-CN" sz="2000">
                <a:latin typeface="微软雅黑" panose="020B0503020204020204" charset="-122"/>
                <a:ea typeface="微软雅黑" panose="020B0503020204020204" charset="-122"/>
              </a:rPr>
              <a:t>     </a:t>
            </a:r>
            <a:r>
              <a:rPr lang="zh-CN" altLang="zh-CN" sz="2000">
                <a:latin typeface="微软雅黑" panose="020B0503020204020204" charset="-122"/>
                <a:ea typeface="微软雅黑" panose="020B0503020204020204" charset="-122"/>
              </a:rPr>
              <a:t>分析，通过散点图和单变量回归的拟合直线</a:t>
            </a:r>
          </a:p>
          <a:p>
            <a:pPr marL="342900" indent="-342900">
              <a:buFont typeface="Arial" panose="020B0604020202020204" pitchFamily="34" charset="0"/>
              <a:buChar char="•"/>
            </a:pP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
          <p:cNvSpPr/>
          <p:nvPr/>
        </p:nvSpPr>
        <p:spPr>
          <a:xfrm>
            <a:off x="3388886" y="2493707"/>
            <a:ext cx="5995984" cy="1550259"/>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经典预测算法（二）</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逻辑回归</a:t>
            </a:r>
            <a:endParaRPr lang="en-US" altLang="zh-CN" sz="2800" dirty="0">
              <a:latin typeface="隶书" panose="02010509060101010101" pitchFamily="49" charset="-122"/>
              <a:ea typeface="隶书" panose="02010509060101010101" pitchFamily="49"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42433" y="1543050"/>
            <a:ext cx="8731875" cy="3771900"/>
          </a:xfrm>
          <a:prstGeom prst="rect">
            <a:avLst/>
          </a:prstGeom>
        </p:spPr>
      </p:pic>
      <p:sp>
        <p:nvSpPr>
          <p:cNvPr id="3" name="圆角矩形 2"/>
          <p:cNvSpPr/>
          <p:nvPr/>
        </p:nvSpPr>
        <p:spPr>
          <a:xfrm>
            <a:off x="4559121" y="587634"/>
            <a:ext cx="4043966"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核心原理</a:t>
            </a:r>
            <a:endParaRPr lang="en-US" altLang="zh-CN" sz="2800" dirty="0">
              <a:latin typeface="隶书" panose="02010509060101010101" pitchFamily="49" charset="-122"/>
              <a:ea typeface="隶书" panose="02010509060101010101" pitchFamily="49"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546043" cy="141219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254071" y="1833520"/>
            <a:ext cx="8319229" cy="1200329"/>
          </a:xfrm>
          <a:prstGeom prst="rect">
            <a:avLst/>
          </a:prstGeom>
        </p:spPr>
        <p:txBody>
          <a:bodyPr wrap="square">
            <a:spAutoFit/>
          </a:bodyPr>
          <a:lstStyle/>
          <a:p>
            <a:r>
              <a:rPr lang="zh-CN" altLang="en-US">
                <a:latin typeface="微软雅黑" panose="020B0503020204020204" charset="-122"/>
                <a:ea typeface="微软雅黑" panose="020B0503020204020204" charset="-122"/>
              </a:rPr>
              <a:t>    我们知道了 </a:t>
            </a:r>
            <a:r>
              <a:rPr lang="zh-CN" altLang="en-US" b="1">
                <a:latin typeface="微软雅黑" panose="020B0503020204020204" charset="-122"/>
                <a:ea typeface="微软雅黑" panose="020B0503020204020204" charset="-122"/>
              </a:rPr>
              <a:t>线性回归模型 </a:t>
            </a:r>
            <a:r>
              <a:rPr lang="zh-CN" altLang="en-US">
                <a:latin typeface="微软雅黑" panose="020B0503020204020204" charset="-122"/>
                <a:ea typeface="微软雅黑" panose="020B0503020204020204" charset="-122"/>
              </a:rPr>
              <a:t>可以 </a:t>
            </a:r>
            <a:r>
              <a:rPr lang="zh-CN" altLang="en-US" b="1">
                <a:latin typeface="微软雅黑" panose="020B0503020204020204" charset="-122"/>
                <a:ea typeface="微软雅黑" panose="020B0503020204020204" charset="-122"/>
              </a:rPr>
              <a:t>拟合</a:t>
            </a:r>
            <a:r>
              <a:rPr lang="en-US" altLang="zh-CN" b="1">
                <a:latin typeface="微软雅黑" panose="020B0503020204020204" charset="-122"/>
                <a:ea typeface="微软雅黑" panose="020B0503020204020204" charset="-122"/>
              </a:rPr>
              <a:t>X </a:t>
            </a:r>
            <a:r>
              <a:rPr lang="zh-CN" altLang="en-US">
                <a:latin typeface="微软雅黑" panose="020B0503020204020204" charset="-122"/>
                <a:ea typeface="微软雅黑" panose="020B0503020204020204" charset="-122"/>
              </a:rPr>
              <a:t>与 </a:t>
            </a:r>
            <a:r>
              <a:rPr lang="en-US" altLang="zh-CN" b="1">
                <a:latin typeface="微软雅黑" panose="020B0503020204020204" charset="-122"/>
                <a:ea typeface="微软雅黑" panose="020B0503020204020204" charset="-122"/>
              </a:rPr>
              <a:t>y </a:t>
            </a:r>
            <a:r>
              <a:rPr lang="zh-CN" altLang="en-US">
                <a:latin typeface="微软雅黑" panose="020B0503020204020204" charset="-122"/>
                <a:ea typeface="微软雅黑" panose="020B0503020204020204" charset="-122"/>
              </a:rPr>
              <a:t>之间的函数关系，但是 </a:t>
            </a:r>
            <a:r>
              <a:rPr lang="zh-CN" altLang="en-US" b="1">
                <a:latin typeface="微软雅黑" panose="020B0503020204020204" charset="-122"/>
                <a:ea typeface="微软雅黑" panose="020B0503020204020204" charset="-122"/>
              </a:rPr>
              <a:t>回归模型 </a:t>
            </a:r>
            <a:r>
              <a:rPr lang="zh-CN" altLang="en-US">
                <a:latin typeface="微软雅黑" panose="020B0503020204020204" charset="-122"/>
                <a:ea typeface="微软雅黑" panose="020B0503020204020204" charset="-122"/>
              </a:rPr>
              <a:t>中的 </a:t>
            </a:r>
            <a:r>
              <a:rPr lang="en-US" altLang="zh-CN" b="1">
                <a:latin typeface="微软雅黑" panose="020B0503020204020204" charset="-122"/>
                <a:ea typeface="微软雅黑" panose="020B0503020204020204" charset="-122"/>
              </a:rPr>
              <a:t>y </a:t>
            </a:r>
            <a:r>
              <a:rPr lang="zh-CN" altLang="en-US" b="1">
                <a:latin typeface="微软雅黑" panose="020B0503020204020204" charset="-122"/>
                <a:ea typeface="微软雅黑" panose="020B0503020204020204" charset="-122"/>
              </a:rPr>
              <a:t>值 </a:t>
            </a:r>
            <a:r>
              <a:rPr lang="zh-CN" altLang="en-US">
                <a:latin typeface="微软雅黑" panose="020B0503020204020204" charset="-122"/>
                <a:ea typeface="微软雅黑" panose="020B0503020204020204" charset="-122"/>
              </a:rPr>
              <a:t>是一个 </a:t>
            </a:r>
            <a:r>
              <a:rPr lang="zh-CN" altLang="en-US" b="1">
                <a:latin typeface="微软雅黑" panose="020B0503020204020204" charset="-122"/>
                <a:ea typeface="微软雅黑" panose="020B0503020204020204" charset="-122"/>
              </a:rPr>
              <a:t>连续型的数值 </a:t>
            </a:r>
            <a:r>
              <a:rPr lang="zh-CN" altLang="en-US">
                <a:latin typeface="微软雅黑" panose="020B0503020204020204" charset="-122"/>
                <a:ea typeface="微软雅黑" panose="020B0503020204020204" charset="-122"/>
              </a:rPr>
              <a:t>，如果把 </a:t>
            </a:r>
            <a:r>
              <a:rPr lang="en-US" altLang="zh-CN" b="1">
                <a:latin typeface="微软雅黑" panose="020B0503020204020204" charset="-122"/>
                <a:ea typeface="微软雅黑" panose="020B0503020204020204" charset="-122"/>
              </a:rPr>
              <a:t>y</a:t>
            </a:r>
            <a:r>
              <a:rPr lang="zh-CN" altLang="en-US" b="1">
                <a:latin typeface="微软雅黑" panose="020B0503020204020204" charset="-122"/>
                <a:ea typeface="微软雅黑" panose="020B0503020204020204" charset="-122"/>
              </a:rPr>
              <a:t>的值 </a:t>
            </a:r>
            <a:r>
              <a:rPr lang="zh-CN" altLang="en-US">
                <a:latin typeface="微软雅黑" panose="020B0503020204020204" charset="-122"/>
                <a:ea typeface="微软雅黑" panose="020B0503020204020204" charset="-122"/>
              </a:rPr>
              <a:t>换成一个</a:t>
            </a:r>
            <a:r>
              <a:rPr lang="zh-CN" altLang="en-US" b="1">
                <a:latin typeface="微软雅黑" panose="020B0503020204020204" charset="-122"/>
                <a:ea typeface="微软雅黑" panose="020B0503020204020204" charset="-122"/>
              </a:rPr>
              <a:t>二分类的标签</a:t>
            </a:r>
            <a:r>
              <a:rPr lang="zh-CN" altLang="en-US">
                <a:latin typeface="微软雅黑" panose="020B0503020204020204" charset="-122"/>
                <a:ea typeface="微软雅黑" panose="020B0503020204020204" charset="-122"/>
              </a:rPr>
              <a:t>，例如</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只有</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个取值：</a:t>
            </a:r>
            <a:r>
              <a:rPr lang="en-US" altLang="zh-CN" b="1">
                <a:latin typeface="微软雅黑" panose="020B0503020204020204" charset="-122"/>
                <a:ea typeface="微软雅黑" panose="020B0503020204020204" charset="-122"/>
              </a:rPr>
              <a:t>0</a:t>
            </a:r>
            <a:r>
              <a:rPr lang="zh-CN" altLang="en-US">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那该如何处理呢</a:t>
            </a:r>
            <a:r>
              <a:rPr lang="zh-CN" altLang="en-US">
                <a:latin typeface="微软雅黑" panose="020B0503020204020204" charset="-122"/>
                <a:ea typeface="微软雅黑" panose="020B0503020204020204" charset="-122"/>
              </a:rPr>
              <a:t>？还能继续使用线性回归吗？这个时候 </a:t>
            </a:r>
            <a:r>
              <a:rPr lang="zh-CN" altLang="en-US" b="1">
                <a:latin typeface="微软雅黑" panose="020B0503020204020204" charset="-122"/>
                <a:ea typeface="微软雅黑" panose="020B0503020204020204" charset="-122"/>
              </a:rPr>
              <a:t>逻辑回归 </a:t>
            </a:r>
            <a:r>
              <a:rPr lang="zh-CN" altLang="en-US">
                <a:latin typeface="微软雅黑" panose="020B0503020204020204" charset="-122"/>
                <a:ea typeface="微软雅黑" panose="020B0503020204020204" charset="-122"/>
              </a:rPr>
              <a:t>就要 </a:t>
            </a:r>
            <a:r>
              <a:rPr lang="zh-CN" altLang="en-US" b="1">
                <a:latin typeface="微软雅黑" panose="020B0503020204020204" charset="-122"/>
                <a:ea typeface="微软雅黑" panose="020B0503020204020204" charset="-122"/>
              </a:rPr>
              <a:t>登场 </a:t>
            </a:r>
            <a:r>
              <a:rPr lang="zh-CN" altLang="en-US">
                <a:latin typeface="微软雅黑" panose="020B0503020204020204" charset="-122"/>
                <a:ea typeface="微软雅黑" panose="020B0503020204020204" charset="-122"/>
              </a:rPr>
              <a:t>了。</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58646" y="3181101"/>
            <a:ext cx="1792441" cy="369332"/>
          </a:xfrm>
          <a:prstGeom prst="rect">
            <a:avLst/>
          </a:prstGeom>
          <a:noFill/>
        </p:spPr>
        <p:txBody>
          <a:bodyPr wrap="square" rtlCol="0">
            <a:spAutoFit/>
          </a:bodyPr>
          <a:lstStyle/>
          <a:p>
            <a:r>
              <a:rPr lang="zh-CN" altLang="zh-CN" b="1"/>
              <a:t>问题背景</a:t>
            </a:r>
            <a:r>
              <a:rPr lang="zh-CN" altLang="en-US" b="1"/>
              <a:t>（</a:t>
            </a:r>
            <a:r>
              <a:rPr lang="en-US" altLang="zh-CN" b="1"/>
              <a:t>1/2</a:t>
            </a:r>
            <a:r>
              <a:rPr lang="zh-CN" altLang="en-US" b="1"/>
              <a:t>）</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(1/11)</a:t>
            </a:r>
            <a:endParaRPr lang="zh-CN" altLang="en-US" b="1">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3953185" y="3272602"/>
            <a:ext cx="6864460" cy="3179393"/>
          </a:xfrm>
          <a:prstGeom prst="rect">
            <a:avLst/>
          </a:prstGeom>
        </p:spPr>
        <p:style>
          <a:lnRef idx="2">
            <a:schemeClr val="dk1"/>
          </a:lnRef>
          <a:fillRef idx="1">
            <a:schemeClr val="lt1"/>
          </a:fillRef>
          <a:effectRef idx="0">
            <a:schemeClr val="dk1"/>
          </a:effectRef>
          <a:fontRef idx="minor">
            <a:schemeClr val="dk1"/>
          </a:fontRef>
        </p:style>
      </p:pic>
      <p:grpSp>
        <p:nvGrpSpPr>
          <p:cNvPr id="55" name="组合 54"/>
          <p:cNvGrpSpPr/>
          <p:nvPr/>
        </p:nvGrpSpPr>
        <p:grpSpPr>
          <a:xfrm>
            <a:off x="798612" y="4309948"/>
            <a:ext cx="1637805" cy="2352912"/>
            <a:chOff x="-12700" y="0"/>
            <a:chExt cx="1357313" cy="2598738"/>
          </a:xfrm>
        </p:grpSpPr>
        <p:sp>
          <p:nvSpPr>
            <p:cNvPr id="58"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0"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1"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2"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3"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2"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3"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4"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546043" cy="141219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254071" y="1816343"/>
            <a:ext cx="8319229" cy="1323439"/>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很显然，针对</a:t>
            </a:r>
            <a:r>
              <a:rPr lang="en-US" altLang="zh-CN" sz="2000">
                <a:latin typeface="微软雅黑" panose="020B0503020204020204" charset="-122"/>
                <a:ea typeface="微软雅黑" panose="020B0503020204020204" charset="-122"/>
              </a:rPr>
              <a:t>y</a:t>
            </a:r>
            <a:r>
              <a:rPr lang="zh-CN" altLang="en-US" sz="2000">
                <a:latin typeface="微软雅黑" panose="020B0503020204020204" charset="-122"/>
                <a:ea typeface="微软雅黑" panose="020B0503020204020204" charset="-122"/>
              </a:rPr>
              <a:t>的取值只有</a:t>
            </a:r>
            <a:r>
              <a:rPr lang="en-US" altLang="zh-CN" sz="2000">
                <a:latin typeface="微软雅黑" panose="020B0503020204020204" charset="-122"/>
                <a:ea typeface="微软雅黑" panose="020B0503020204020204" charset="-122"/>
              </a:rPr>
              <a:t>0</a:t>
            </a:r>
            <a:r>
              <a:rPr lang="zh-CN" altLang="en-US" sz="2000">
                <a:latin typeface="微软雅黑" panose="020B0503020204020204" charset="-122"/>
                <a:ea typeface="微软雅黑" panose="020B0503020204020204" charset="-122"/>
              </a:rPr>
              <a:t>和</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这样的情况，我们不能像线性回归一样，寻找一条完美直线穿过所有的数据点（如下图所示），因为</a:t>
            </a:r>
            <a:r>
              <a:rPr lang="en-US" altLang="zh-CN" sz="2000">
                <a:latin typeface="微软雅黑" panose="020B0503020204020204" charset="-122"/>
                <a:ea typeface="微软雅黑" panose="020B0503020204020204" charset="-122"/>
              </a:rPr>
              <a:t>y</a:t>
            </a:r>
            <a:r>
              <a:rPr lang="zh-CN" altLang="en-US" sz="2000">
                <a:latin typeface="微软雅黑" panose="020B0503020204020204" charset="-122"/>
                <a:ea typeface="微软雅黑" panose="020B0503020204020204" charset="-122"/>
              </a:rPr>
              <a:t>的值域在</a:t>
            </a:r>
            <a:r>
              <a:rPr lang="en-US" altLang="zh-CN" sz="2000">
                <a:latin typeface="微软雅黑" panose="020B0503020204020204" charset="-122"/>
                <a:ea typeface="微软雅黑" panose="020B0503020204020204" charset="-122"/>
              </a:rPr>
              <a:t>[0-1]</a:t>
            </a:r>
            <a:r>
              <a:rPr lang="zh-CN" altLang="en-US" sz="2000">
                <a:latin typeface="微软雅黑" panose="020B0503020204020204" charset="-122"/>
                <a:ea typeface="微软雅黑" panose="020B0503020204020204" charset="-122"/>
              </a:rPr>
              <a:t>之间，这条直线很容易就穿破了下限</a:t>
            </a:r>
            <a:r>
              <a:rPr lang="en-US" altLang="zh-CN" sz="2000">
                <a:latin typeface="微软雅黑" panose="020B0503020204020204" charset="-122"/>
                <a:ea typeface="微软雅黑" panose="020B0503020204020204" charset="-122"/>
              </a:rPr>
              <a:t>0</a:t>
            </a:r>
            <a:r>
              <a:rPr lang="zh-CN" altLang="en-US" sz="2000">
                <a:latin typeface="微软雅黑" panose="020B0503020204020204" charset="-122"/>
                <a:ea typeface="微软雅黑" panose="020B0503020204020204" charset="-122"/>
              </a:rPr>
              <a:t>和上限</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，这样得到的预测结果肯定是不靠谱的。</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63792" y="3152670"/>
            <a:ext cx="1973708" cy="369332"/>
          </a:xfrm>
          <a:prstGeom prst="rect">
            <a:avLst/>
          </a:prstGeom>
          <a:noFill/>
        </p:spPr>
        <p:txBody>
          <a:bodyPr wrap="square" rtlCol="0">
            <a:spAutoFit/>
          </a:bodyPr>
          <a:lstStyle/>
          <a:p>
            <a:r>
              <a:rPr lang="zh-CN" altLang="zh-CN" b="1"/>
              <a:t>问题背景</a:t>
            </a:r>
            <a:r>
              <a:rPr lang="zh-CN" altLang="en-US" b="1"/>
              <a:t>（</a:t>
            </a:r>
            <a:r>
              <a:rPr lang="en-US" altLang="zh-CN" b="1"/>
              <a:t>2/2</a:t>
            </a:r>
            <a:r>
              <a:rPr lang="zh-CN" altLang="en-US" b="1"/>
              <a:t>）</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(2/11)</a:t>
            </a:r>
            <a:endParaRPr lang="zh-CN" altLang="en-US" b="1">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a:stretch>
            <a:fillRect/>
          </a:stretch>
        </p:blipFill>
        <p:spPr>
          <a:xfrm>
            <a:off x="4429786" y="3209791"/>
            <a:ext cx="4918930" cy="3258071"/>
          </a:xfrm>
          <a:prstGeom prst="rect">
            <a:avLst/>
          </a:prstGeom>
        </p:spPr>
        <p:style>
          <a:lnRef idx="2">
            <a:schemeClr val="dk1"/>
          </a:lnRef>
          <a:fillRef idx="1">
            <a:schemeClr val="lt1"/>
          </a:fillRef>
          <a:effectRef idx="0">
            <a:schemeClr val="dk1"/>
          </a:effectRef>
          <a:fontRef idx="minor">
            <a:schemeClr val="dk1"/>
          </a:fontRef>
        </p:style>
      </p:pic>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1560285"/>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1015663"/>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很明显，针对</a:t>
            </a:r>
            <a:r>
              <a:rPr lang="en-US" altLang="zh-CN" sz="2000">
                <a:latin typeface="微软雅黑" panose="020B0503020204020204" charset="-122"/>
                <a:ea typeface="微软雅黑" panose="020B0503020204020204" charset="-122"/>
              </a:rPr>
              <a:t>y</a:t>
            </a:r>
            <a:r>
              <a:rPr lang="zh-CN" altLang="en-US" sz="2000">
                <a:latin typeface="微软雅黑" panose="020B0503020204020204" charset="-122"/>
                <a:ea typeface="微软雅黑" panose="020B0503020204020204" charset="-122"/>
              </a:rPr>
              <a:t>的值域在</a:t>
            </a:r>
            <a:r>
              <a:rPr lang="en-US" altLang="zh-CN" sz="2000">
                <a:latin typeface="微软雅黑" panose="020B0503020204020204" charset="-122"/>
                <a:ea typeface="微软雅黑" panose="020B0503020204020204" charset="-122"/>
              </a:rPr>
              <a:t>[0-1]</a:t>
            </a:r>
            <a:r>
              <a:rPr lang="zh-CN" altLang="en-US" sz="2000">
                <a:latin typeface="微软雅黑" panose="020B0503020204020204" charset="-122"/>
                <a:ea typeface="微软雅黑" panose="020B0503020204020204" charset="-122"/>
              </a:rPr>
              <a:t>的问题，我们不能寻找一条完美直线，但是换个思路，我们可以寻找一条完美的 </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型曲线 </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型曲线全称叫 </a:t>
            </a:r>
            <a:r>
              <a:rPr lang="en-US" altLang="zh-CN" sz="2000" b="1">
                <a:latin typeface="微软雅黑" panose="020B0503020204020204" charset="-122"/>
                <a:ea typeface="微软雅黑" panose="020B0503020204020204" charset="-122"/>
              </a:rPr>
              <a:t>Sigmoid</a:t>
            </a:r>
            <a:r>
              <a:rPr lang="zh-CN" altLang="en-US" sz="2000">
                <a:latin typeface="微软雅黑" panose="020B0503020204020204" charset="-122"/>
                <a:ea typeface="微软雅黑" panose="020B0503020204020204" charset="-122"/>
              </a:rPr>
              <a:t>曲线，</a:t>
            </a:r>
            <a:r>
              <a:rPr lang="zh-CN" altLang="zh-CN"/>
              <a:t>它的函数表达式是这样的：</a:t>
            </a:r>
            <a:endParaRPr lang="zh-CN" altLang="en-US" sz="2000">
              <a:latin typeface="微软雅黑" panose="020B0503020204020204" charset="-122"/>
              <a:ea typeface="微软雅黑" panose="020B0503020204020204"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80498" y="3206491"/>
            <a:ext cx="3131653" cy="369332"/>
          </a:xfrm>
          <a:prstGeom prst="rect">
            <a:avLst/>
          </a:prstGeom>
          <a:noFill/>
        </p:spPr>
        <p:txBody>
          <a:bodyPr wrap="square" rtlCol="0">
            <a:spAutoFit/>
          </a:bodyPr>
          <a:lstStyle/>
          <a:p>
            <a:r>
              <a:rPr lang="en-US" altLang="zh-CN" b="1"/>
              <a:t>Sigmoid</a:t>
            </a:r>
            <a:r>
              <a:rPr lang="zh-CN" altLang="en-US" b="1"/>
              <a:t>曲线 </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(3/11)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4" name="图片 3"/>
          <p:cNvPicPr>
            <a:picLocks noChangeAspect="1"/>
          </p:cNvPicPr>
          <p:nvPr/>
        </p:nvPicPr>
        <p:blipFill>
          <a:blip r:embed="rId4"/>
          <a:stretch>
            <a:fillRect/>
          </a:stretch>
        </p:blipFill>
        <p:spPr>
          <a:xfrm>
            <a:off x="7119289" y="2651705"/>
            <a:ext cx="1413494" cy="636169"/>
          </a:xfrm>
          <a:prstGeom prst="rect">
            <a:avLst/>
          </a:prstGeom>
        </p:spPr>
      </p:pic>
      <p:pic>
        <p:nvPicPr>
          <p:cNvPr id="102" name="图片 101"/>
          <p:cNvPicPr>
            <a:picLocks noChangeAspect="1"/>
          </p:cNvPicPr>
          <p:nvPr/>
        </p:nvPicPr>
        <p:blipFill>
          <a:blip r:embed="rId5"/>
          <a:stretch>
            <a:fillRect/>
          </a:stretch>
        </p:blipFill>
        <p:spPr>
          <a:xfrm>
            <a:off x="3066306" y="3461357"/>
            <a:ext cx="4348056" cy="3045400"/>
          </a:xfrm>
          <a:prstGeom prst="rect">
            <a:avLst/>
          </a:prstGeom>
        </p:spPr>
      </p:pic>
      <p:sp>
        <p:nvSpPr>
          <p:cNvPr id="103" name="矩形 102"/>
          <p:cNvSpPr/>
          <p:nvPr/>
        </p:nvSpPr>
        <p:spPr>
          <a:xfrm>
            <a:off x="7697716" y="4377503"/>
            <a:ext cx="417583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sz="2000">
                <a:latin typeface="隶书" panose="02010509060101010101" pitchFamily="49" charset="-122"/>
                <a:ea typeface="隶书" panose="02010509060101010101" pitchFamily="49" charset="-122"/>
              </a:rPr>
              <a:t>说明：我们可以看到</a:t>
            </a:r>
            <a:r>
              <a:rPr lang="en-US" altLang="zh-CN" sz="2000">
                <a:latin typeface="隶书" panose="02010509060101010101" pitchFamily="49" charset="-122"/>
                <a:ea typeface="隶书" panose="02010509060101010101" pitchFamily="49" charset="-122"/>
              </a:rPr>
              <a:t>S</a:t>
            </a:r>
            <a:r>
              <a:rPr lang="zh-CN" altLang="en-US" sz="2000">
                <a:latin typeface="隶书" panose="02010509060101010101" pitchFamily="49" charset="-122"/>
                <a:ea typeface="隶书" panose="02010509060101010101" pitchFamily="49" charset="-122"/>
              </a:rPr>
              <a:t>曲线具有如下特性：</a:t>
            </a:r>
          </a:p>
          <a:p>
            <a:r>
              <a:rPr lang="zh-CN" altLang="en-US" sz="2000">
                <a:latin typeface="隶书" panose="02010509060101010101" pitchFamily="49" charset="-122"/>
                <a:ea typeface="隶书" panose="02010509060101010101" pitchFamily="49" charset="-122"/>
              </a:rPr>
              <a:t>当</a:t>
            </a:r>
            <a:r>
              <a:rPr lang="en-US" altLang="zh-CN" sz="2000">
                <a:latin typeface="隶书" panose="02010509060101010101" pitchFamily="49" charset="-122"/>
                <a:ea typeface="隶书" panose="02010509060101010101" pitchFamily="49" charset="-122"/>
              </a:rPr>
              <a:t>x−&gt;+∞ </a:t>
            </a:r>
            <a:r>
              <a:rPr lang="zh-CN" altLang="en-US" sz="2000">
                <a:latin typeface="隶书" panose="02010509060101010101" pitchFamily="49" charset="-122"/>
                <a:ea typeface="隶书" panose="02010509060101010101" pitchFamily="49" charset="-122"/>
              </a:rPr>
              <a:t>时，</a:t>
            </a:r>
            <a:r>
              <a:rPr lang="en-US" altLang="zh-CN" sz="2000">
                <a:latin typeface="隶书" panose="02010509060101010101" pitchFamily="49" charset="-122"/>
                <a:ea typeface="隶书" panose="02010509060101010101" pitchFamily="49" charset="-122"/>
              </a:rPr>
              <a:t>f(x)</a:t>
            </a:r>
            <a:r>
              <a:rPr lang="zh-CN" altLang="en-US" sz="2000">
                <a:latin typeface="隶书" panose="02010509060101010101" pitchFamily="49" charset="-122"/>
                <a:ea typeface="隶书" panose="02010509060101010101" pitchFamily="49" charset="-122"/>
              </a:rPr>
              <a:t>趋向于</a:t>
            </a:r>
            <a:r>
              <a:rPr lang="en-US" altLang="zh-CN" sz="2000">
                <a:latin typeface="隶书" panose="02010509060101010101" pitchFamily="49" charset="-122"/>
                <a:ea typeface="隶书" panose="02010509060101010101" pitchFamily="49" charset="-122"/>
              </a:rPr>
              <a:t>1</a:t>
            </a:r>
          </a:p>
          <a:p>
            <a:r>
              <a:rPr lang="zh-CN" altLang="en-US" sz="2000">
                <a:latin typeface="隶书" panose="02010509060101010101" pitchFamily="49" charset="-122"/>
                <a:ea typeface="隶书" panose="02010509060101010101" pitchFamily="49" charset="-122"/>
              </a:rPr>
              <a:t>当</a:t>
            </a:r>
            <a:r>
              <a:rPr lang="en-US" altLang="zh-CN" sz="2000">
                <a:latin typeface="隶书" panose="02010509060101010101" pitchFamily="49" charset="-122"/>
                <a:ea typeface="隶书" panose="02010509060101010101" pitchFamily="49" charset="-122"/>
              </a:rPr>
              <a:t>x−&gt;−∞ </a:t>
            </a:r>
            <a:r>
              <a:rPr lang="zh-CN" altLang="en-US" sz="2000">
                <a:latin typeface="隶书" panose="02010509060101010101" pitchFamily="49" charset="-122"/>
                <a:ea typeface="隶书" panose="02010509060101010101" pitchFamily="49" charset="-122"/>
              </a:rPr>
              <a:t>时，</a:t>
            </a:r>
            <a:r>
              <a:rPr lang="en-US" altLang="zh-CN" sz="2000">
                <a:latin typeface="隶书" panose="02010509060101010101" pitchFamily="49" charset="-122"/>
                <a:ea typeface="隶书" panose="02010509060101010101" pitchFamily="49" charset="-122"/>
              </a:rPr>
              <a:t>f(x)</a:t>
            </a:r>
            <a:r>
              <a:rPr lang="zh-CN" altLang="en-US" sz="2000">
                <a:latin typeface="隶书" panose="02010509060101010101" pitchFamily="49" charset="-122"/>
                <a:ea typeface="隶书" panose="02010509060101010101" pitchFamily="49" charset="-122"/>
              </a:rPr>
              <a:t>趋向于</a:t>
            </a:r>
            <a:r>
              <a:rPr lang="en-US" altLang="zh-CN" sz="2000">
                <a:latin typeface="隶书" panose="02010509060101010101" pitchFamily="49" charset="-122"/>
                <a:ea typeface="隶书" panose="02010509060101010101" pitchFamily="49" charset="-122"/>
              </a:rPr>
              <a:t>0</a:t>
            </a:r>
          </a:p>
          <a:p>
            <a:r>
              <a:rPr lang="zh-CN" altLang="en-US" sz="2000">
                <a:latin typeface="隶书" panose="02010509060101010101" pitchFamily="49" charset="-122"/>
                <a:ea typeface="隶书" panose="02010509060101010101" pitchFamily="49" charset="-122"/>
              </a:rPr>
              <a:t>当</a:t>
            </a:r>
            <a:r>
              <a:rPr lang="en-US" altLang="zh-CN" sz="2000">
                <a:latin typeface="隶书" panose="02010509060101010101" pitchFamily="49" charset="-122"/>
                <a:ea typeface="隶书" panose="02010509060101010101" pitchFamily="49" charset="-122"/>
              </a:rPr>
              <a:t>x=0 </a:t>
            </a:r>
            <a:r>
              <a:rPr lang="zh-CN" altLang="en-US" sz="2000">
                <a:latin typeface="隶书" panose="02010509060101010101" pitchFamily="49" charset="-122"/>
                <a:ea typeface="隶书" panose="02010509060101010101" pitchFamily="49" charset="-122"/>
              </a:rPr>
              <a:t>时，</a:t>
            </a:r>
            <a:r>
              <a:rPr lang="en-US" altLang="zh-CN" sz="2000">
                <a:latin typeface="隶书" panose="02010509060101010101" pitchFamily="49" charset="-122"/>
                <a:ea typeface="隶书" panose="02010509060101010101" pitchFamily="49" charset="-122"/>
              </a:rPr>
              <a:t>f(x)=0.5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1631216"/>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4" name="图片 103"/>
          <p:cNvPicPr/>
          <p:nvPr/>
        </p:nvPicPr>
        <p:blipFill>
          <a:blip r:embed="rId2"/>
          <a:stretch>
            <a:fillRect/>
          </a:stretch>
        </p:blipFill>
        <p:spPr>
          <a:xfrm>
            <a:off x="7811475" y="2540505"/>
            <a:ext cx="2706535" cy="769234"/>
          </a:xfrm>
          <a:prstGeom prst="rect">
            <a:avLst/>
          </a:prstGeom>
        </p:spPr>
      </p:pic>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1015663"/>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我们以 </a:t>
            </a:r>
            <a:r>
              <a:rPr lang="zh-CN" altLang="en-US" sz="2000" b="1">
                <a:latin typeface="微软雅黑" panose="020B0503020204020204" charset="-122"/>
                <a:ea typeface="微软雅黑" panose="020B0503020204020204" charset="-122"/>
              </a:rPr>
              <a:t>二分类问题 </a:t>
            </a:r>
            <a:r>
              <a:rPr lang="zh-CN" altLang="en-US" sz="2000">
                <a:latin typeface="微软雅黑" panose="020B0503020204020204" charset="-122"/>
                <a:ea typeface="微软雅黑" panose="020B0503020204020204" charset="-122"/>
              </a:rPr>
              <a:t>为例，</a:t>
            </a:r>
            <a:r>
              <a:rPr lang="zh-CN" altLang="en-US" sz="2000" b="1">
                <a:latin typeface="微软雅黑" panose="020B0503020204020204" charset="-122"/>
                <a:ea typeface="微软雅黑" panose="020B0503020204020204" charset="-122"/>
              </a:rPr>
              <a:t>逻辑回归 </a:t>
            </a:r>
            <a:r>
              <a:rPr lang="zh-CN" altLang="en-US" sz="2000">
                <a:latin typeface="微软雅黑" panose="020B0503020204020204" charset="-122"/>
                <a:ea typeface="微软雅黑" panose="020B0503020204020204" charset="-122"/>
              </a:rPr>
              <a:t>就是假设 </a:t>
            </a:r>
            <a:r>
              <a:rPr lang="en-US" altLang="zh-CN" sz="2000">
                <a:latin typeface="微软雅黑" panose="020B0503020204020204" charset="-122"/>
                <a:ea typeface="微软雅黑" panose="020B0503020204020204" charset="-122"/>
              </a:rPr>
              <a:t>y </a:t>
            </a:r>
            <a:r>
              <a:rPr lang="zh-CN" altLang="en-US" sz="2000">
                <a:latin typeface="微软雅黑" panose="020B0503020204020204" charset="-122"/>
                <a:ea typeface="微软雅黑" panose="020B0503020204020204" charset="-122"/>
              </a:rPr>
              <a:t>取值为 </a:t>
            </a:r>
            <a:r>
              <a:rPr lang="en-US" altLang="zh-CN" sz="2000">
                <a:latin typeface="微软雅黑" panose="020B0503020204020204" charset="-122"/>
                <a:ea typeface="微软雅黑" panose="020B0503020204020204" charset="-122"/>
              </a:rPr>
              <a:t>1 </a:t>
            </a:r>
            <a:r>
              <a:rPr lang="zh-CN" altLang="en-US" sz="2000">
                <a:latin typeface="微软雅黑" panose="020B0503020204020204" charset="-122"/>
                <a:ea typeface="微软雅黑" panose="020B0503020204020204" charset="-122"/>
              </a:rPr>
              <a:t>的概率 </a:t>
            </a:r>
            <a:r>
              <a:rPr lang="en-US" altLang="zh-CN" sz="2000" b="1">
                <a:latin typeface="微软雅黑" panose="020B0503020204020204" charset="-122"/>
                <a:ea typeface="微软雅黑" panose="020B0503020204020204" charset="-122"/>
              </a:rPr>
              <a:t>p(y=1)</a:t>
            </a:r>
            <a:r>
              <a:rPr lang="zh-CN" altLang="en-US" sz="2000" b="1">
                <a:latin typeface="微软雅黑" panose="020B0503020204020204" charset="-122"/>
                <a:ea typeface="微软雅黑" panose="020B0503020204020204" charset="-122"/>
              </a:rPr>
              <a:t>与</a:t>
            </a:r>
            <a:r>
              <a:rPr lang="en-US" altLang="zh-CN" sz="2000" b="1">
                <a:latin typeface="微软雅黑" panose="020B0503020204020204" charset="-122"/>
                <a:ea typeface="微软雅黑" panose="020B0503020204020204" charset="-122"/>
              </a:rPr>
              <a:t>X</a:t>
            </a:r>
            <a:r>
              <a:rPr lang="zh-CN" altLang="en-US" sz="2000" b="1">
                <a:latin typeface="微软雅黑" panose="020B0503020204020204" charset="-122"/>
                <a:ea typeface="微软雅黑" panose="020B0503020204020204" charset="-122"/>
              </a:rPr>
              <a:t>之间是</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曲线关系</a:t>
            </a:r>
            <a:r>
              <a:rPr lang="zh-CN" altLang="en-US" sz="2000">
                <a:latin typeface="微软雅黑" panose="020B0503020204020204" charset="-122"/>
                <a:ea typeface="微软雅黑" panose="020B0503020204020204" charset="-122"/>
              </a:rPr>
              <a:t>（这个是容易理解的，</a:t>
            </a:r>
            <a:r>
              <a:rPr lang="en-US" altLang="zh-CN" sz="2000">
                <a:latin typeface="微软雅黑" panose="020B0503020204020204" charset="-122"/>
                <a:ea typeface="微软雅黑" panose="020B0503020204020204" charset="-122"/>
              </a:rPr>
              <a:t>p(y=1)</a:t>
            </a:r>
            <a:r>
              <a:rPr lang="zh-CN" altLang="en-US" sz="2000">
                <a:latin typeface="微软雅黑" panose="020B0503020204020204" charset="-122"/>
                <a:ea typeface="微软雅黑" panose="020B0503020204020204" charset="-122"/>
              </a:rPr>
              <a:t>和</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曲线的值域是吻合的，都在</a:t>
            </a:r>
            <a:r>
              <a:rPr lang="en-US" altLang="zh-CN" sz="2000">
                <a:latin typeface="微软雅黑" panose="020B0503020204020204" charset="-122"/>
                <a:ea typeface="微软雅黑" panose="020B0503020204020204" charset="-122"/>
              </a:rPr>
              <a:t>[0-1]</a:t>
            </a:r>
            <a:r>
              <a:rPr lang="zh-CN" altLang="en-US" sz="2000">
                <a:latin typeface="微软雅黑" panose="020B0503020204020204" charset="-122"/>
                <a:ea typeface="微软雅黑" panose="020B0503020204020204" charset="-122"/>
              </a:rPr>
              <a:t>之间），用数学符号表示就是：</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53640" y="3063932"/>
            <a:ext cx="2002454" cy="646331"/>
          </a:xfrm>
          <a:prstGeom prst="rect">
            <a:avLst/>
          </a:prstGeom>
          <a:noFill/>
        </p:spPr>
        <p:txBody>
          <a:bodyPr wrap="square" rtlCol="0">
            <a:spAutoFit/>
          </a:bodyPr>
          <a:lstStyle/>
          <a:p>
            <a:pPr algn="ctr"/>
            <a:r>
              <a:rPr lang="zh-CN" altLang="en-US" b="1"/>
              <a:t>什么是逻辑回归？</a:t>
            </a:r>
            <a:endParaRPr lang="en-US" altLang="zh-CN" b="1"/>
          </a:p>
          <a:p>
            <a:pPr algn="ctr"/>
            <a:r>
              <a:rPr lang="en-US" altLang="zh-CN" b="1">
                <a:latin typeface="微软雅黑" panose="020B0503020204020204" charset="-122"/>
                <a:ea typeface="微软雅黑" panose="020B0503020204020204" charset="-122"/>
              </a:rPr>
              <a:t>(1/2)</a:t>
            </a:r>
            <a:endParaRPr lang="en-US" altLang="zh-CN" b="1"/>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(4/11)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6" name="矩形 5"/>
          <p:cNvSpPr/>
          <p:nvPr/>
        </p:nvSpPr>
        <p:spPr>
          <a:xfrm>
            <a:off x="3802647" y="3825828"/>
            <a:ext cx="7275290" cy="1938992"/>
          </a:xfrm>
          <a:prstGeom prst="rect">
            <a:avLst/>
          </a:prstGeom>
          <a:ln>
            <a:solidFill>
              <a:schemeClr val="tx1"/>
            </a:solidFill>
            <a:prstDash val="lgDash"/>
          </a:ln>
        </p:spPr>
        <p:txBody>
          <a:bodyPr wrap="square">
            <a:spAutoFit/>
          </a:bodyPr>
          <a:lstStyle/>
          <a:p>
            <a:r>
              <a:rPr lang="en-US" altLang="zh-CN" sz="2000" b="1">
                <a:latin typeface="楷体" panose="02010609060101010101" pitchFamily="49" charset="-122"/>
                <a:ea typeface="楷体" panose="02010609060101010101" pitchFamily="49" charset="-122"/>
              </a:rPr>
              <a:t>w</a:t>
            </a:r>
            <a:r>
              <a:rPr lang="zh-CN" altLang="en-US" sz="2000" b="1">
                <a:latin typeface="楷体" panose="02010609060101010101" pitchFamily="49" charset="-122"/>
                <a:ea typeface="楷体" panose="02010609060101010101" pitchFamily="49" charset="-122"/>
              </a:rPr>
              <a:t>，</a:t>
            </a:r>
            <a:r>
              <a:rPr lang="en-US" altLang="zh-CN" sz="2000" b="1">
                <a:latin typeface="楷体" panose="02010609060101010101" pitchFamily="49" charset="-122"/>
                <a:ea typeface="楷体" panose="02010609060101010101" pitchFamily="49" charset="-122"/>
              </a:rPr>
              <a:t>b</a:t>
            </a:r>
            <a:r>
              <a:rPr lang="zh-CN" altLang="en-US" sz="2000" b="1">
                <a:latin typeface="楷体" panose="02010609060101010101" pitchFamily="49" charset="-122"/>
                <a:ea typeface="楷体" panose="02010609060101010101" pitchFamily="49" charset="-122"/>
              </a:rPr>
              <a:t>是逻辑回归模型的参数</a:t>
            </a:r>
            <a:r>
              <a:rPr lang="zh-CN" altLang="en-US" sz="2000">
                <a:latin typeface="楷体" panose="02010609060101010101" pitchFamily="49" charset="-122"/>
                <a:ea typeface="楷体" panose="02010609060101010101" pitchFamily="49" charset="-122"/>
              </a:rPr>
              <a:t>。为什么是</a:t>
            </a:r>
            <a:r>
              <a:rPr lang="en-US" altLang="zh-CN" sz="2000">
                <a:latin typeface="楷体" panose="02010609060101010101" pitchFamily="49" charset="-122"/>
                <a:ea typeface="楷体" panose="02010609060101010101" pitchFamily="49" charset="-122"/>
              </a:rPr>
              <a:t>p(y=1)</a:t>
            </a:r>
            <a:r>
              <a:rPr lang="zh-CN" altLang="en-US" sz="2000">
                <a:latin typeface="楷体" panose="02010609060101010101" pitchFamily="49" charset="-122"/>
                <a:ea typeface="楷体" panose="02010609060101010101" pitchFamily="49" charset="-122"/>
              </a:rPr>
              <a:t>，而不是</a:t>
            </a:r>
            <a:r>
              <a:rPr lang="en-US" altLang="zh-CN" sz="2000">
                <a:latin typeface="楷体" panose="02010609060101010101" pitchFamily="49" charset="-122"/>
                <a:ea typeface="楷体" panose="02010609060101010101" pitchFamily="49" charset="-122"/>
              </a:rPr>
              <a:t>p(y=0)</a:t>
            </a:r>
            <a:r>
              <a:rPr lang="zh-CN" altLang="en-US" sz="2000">
                <a:latin typeface="楷体" panose="02010609060101010101" pitchFamily="49" charset="-122"/>
                <a:ea typeface="楷体" panose="02010609060101010101" pitchFamily="49" charset="-122"/>
              </a:rPr>
              <a:t>？其实这个没有本质区别，因为 </a:t>
            </a:r>
            <a:r>
              <a:rPr lang="en-US" altLang="zh-CN" sz="2000" b="1">
                <a:latin typeface="楷体" panose="02010609060101010101" pitchFamily="49" charset="-122"/>
                <a:ea typeface="楷体" panose="02010609060101010101" pitchFamily="49" charset="-122"/>
              </a:rPr>
              <a:t>p(y=1)+p(y=0)=1 </a:t>
            </a:r>
            <a:r>
              <a:rPr lang="zh-CN" altLang="en-US" sz="2000">
                <a:latin typeface="楷体" panose="02010609060101010101" pitchFamily="49" charset="-122"/>
                <a:ea typeface="楷体" panose="02010609060101010101" pitchFamily="49" charset="-122"/>
              </a:rPr>
              <a:t>，它们是可以互相转换的，所以拟合 </a:t>
            </a:r>
            <a:r>
              <a:rPr lang="en-US" altLang="zh-CN" sz="2000">
                <a:latin typeface="楷体" panose="02010609060101010101" pitchFamily="49" charset="-122"/>
                <a:ea typeface="楷体" panose="02010609060101010101" pitchFamily="49" charset="-122"/>
              </a:rPr>
              <a:t>p(y=1) </a:t>
            </a:r>
            <a:r>
              <a:rPr lang="zh-CN" altLang="en-US" sz="2000">
                <a:latin typeface="楷体" panose="02010609060101010101" pitchFamily="49" charset="-122"/>
                <a:ea typeface="楷体" panose="02010609060101010101" pitchFamily="49" charset="-122"/>
              </a:rPr>
              <a:t>和 </a:t>
            </a:r>
            <a:r>
              <a:rPr lang="en-US" altLang="zh-CN" sz="2000">
                <a:latin typeface="楷体" panose="02010609060101010101" pitchFamily="49" charset="-122"/>
                <a:ea typeface="楷体" panose="02010609060101010101" pitchFamily="49" charset="-122"/>
              </a:rPr>
              <a:t>p(y=0) </a:t>
            </a:r>
            <a:r>
              <a:rPr lang="zh-CN" altLang="en-US" sz="2000">
                <a:latin typeface="楷体" panose="02010609060101010101" pitchFamily="49" charset="-122"/>
                <a:ea typeface="楷体" panose="02010609060101010101" pitchFamily="49" charset="-122"/>
              </a:rPr>
              <a:t>的效果是一样的。我们前面也介绍了，一般来说，二分类问题我们习惯把少的那一个类赋值为</a:t>
            </a:r>
            <a:r>
              <a:rPr lang="en-US" altLang="zh-CN" sz="2000">
                <a:latin typeface="楷体" panose="02010609060101010101" pitchFamily="49" charset="-122"/>
                <a:ea typeface="楷体" panose="02010609060101010101" pitchFamily="49" charset="-122"/>
              </a:rPr>
              <a:t>1</a:t>
            </a:r>
            <a:r>
              <a:rPr lang="zh-CN" altLang="en-US" sz="2000">
                <a:latin typeface="楷体" panose="02010609060101010101" pitchFamily="49" charset="-122"/>
                <a:ea typeface="楷体" panose="02010609060101010101" pitchFamily="49" charset="-122"/>
              </a:rPr>
              <a:t>，也叫 </a:t>
            </a:r>
            <a:r>
              <a:rPr lang="zh-CN" altLang="en-US" sz="2000" b="1">
                <a:latin typeface="楷体" panose="02010609060101010101" pitchFamily="49" charset="-122"/>
                <a:ea typeface="楷体" panose="02010609060101010101" pitchFamily="49" charset="-122"/>
              </a:rPr>
              <a:t>正例</a:t>
            </a:r>
            <a:r>
              <a:rPr lang="zh-CN" altLang="en-US" sz="2000">
                <a:latin typeface="楷体" panose="02010609060101010101" pitchFamily="49" charset="-122"/>
                <a:ea typeface="楷体" panose="02010609060101010101" pitchFamily="49" charset="-122"/>
              </a:rPr>
              <a:t>，它是我们比较关注的类，所以逻辑回归模型也习惯拟合 </a:t>
            </a:r>
            <a:r>
              <a:rPr lang="en-US" altLang="zh-CN" sz="2000">
                <a:latin typeface="楷体" panose="02010609060101010101" pitchFamily="49" charset="-122"/>
                <a:ea typeface="楷体" panose="02010609060101010101" pitchFamily="49" charset="-122"/>
              </a:rPr>
              <a:t>p(y=1)</a:t>
            </a:r>
            <a:r>
              <a:rPr lang="zh-CN" altLang="en-US" sz="2000">
                <a:latin typeface="楷体" panose="02010609060101010101" pitchFamily="49" charset="-122"/>
                <a:ea typeface="楷体" panose="02010609060101010101" pitchFamily="49" charset="-122"/>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122889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1015663"/>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从下图中我们可以看到：</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曲线右侧就表示 </a:t>
            </a:r>
            <a:r>
              <a:rPr lang="en-US" altLang="zh-CN" sz="2000" b="1">
                <a:latin typeface="微软雅黑" panose="020B0503020204020204" charset="-122"/>
                <a:ea typeface="微软雅黑" panose="020B0503020204020204" charset="-122"/>
              </a:rPr>
              <a:t>y=1 </a:t>
            </a:r>
            <a:r>
              <a:rPr lang="zh-CN" altLang="en-US" sz="2000" b="1">
                <a:latin typeface="微软雅黑" panose="020B0503020204020204" charset="-122"/>
                <a:ea typeface="微软雅黑" panose="020B0503020204020204" charset="-122"/>
              </a:rPr>
              <a:t>的概率高 </a:t>
            </a:r>
            <a:r>
              <a:rPr lang="zh-CN" altLang="en-US" sz="2000">
                <a:latin typeface="微软雅黑" panose="020B0503020204020204" charset="-122"/>
                <a:ea typeface="微软雅黑" panose="020B0503020204020204" charset="-122"/>
              </a:rPr>
              <a:t>，我们就会把</a:t>
            </a:r>
            <a:r>
              <a:rPr lang="en-US" altLang="zh-CN" sz="2000">
                <a:latin typeface="微软雅黑" panose="020B0503020204020204" charset="-122"/>
                <a:ea typeface="微软雅黑" panose="020B0503020204020204" charset="-122"/>
              </a:rPr>
              <a:t>y</a:t>
            </a:r>
            <a:r>
              <a:rPr lang="zh-CN" altLang="en-US" sz="2000">
                <a:latin typeface="微软雅黑" panose="020B0503020204020204" charset="-122"/>
                <a:ea typeface="微软雅黑" panose="020B0503020204020204" charset="-122"/>
              </a:rPr>
              <a:t>的 </a:t>
            </a:r>
            <a:r>
              <a:rPr lang="zh-CN" altLang="en-US" sz="2000" b="1">
                <a:latin typeface="微软雅黑" panose="020B0503020204020204" charset="-122"/>
                <a:ea typeface="微软雅黑" panose="020B0503020204020204" charset="-122"/>
              </a:rPr>
              <a:t>类别值预测为</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曲线左边表示 </a:t>
            </a:r>
            <a:r>
              <a:rPr lang="en-US" altLang="zh-CN" sz="2000" b="1">
                <a:latin typeface="微软雅黑" panose="020B0503020204020204" charset="-122"/>
                <a:ea typeface="微软雅黑" panose="020B0503020204020204" charset="-122"/>
              </a:rPr>
              <a:t>y=1</a:t>
            </a:r>
            <a:r>
              <a:rPr lang="zh-CN" altLang="en-US" sz="2000" b="1">
                <a:latin typeface="微软雅黑" panose="020B0503020204020204" charset="-122"/>
                <a:ea typeface="微软雅黑" panose="020B0503020204020204" charset="-122"/>
              </a:rPr>
              <a:t>的概率低 </a:t>
            </a:r>
            <a:r>
              <a:rPr lang="zh-CN" altLang="en-US" sz="2000">
                <a:latin typeface="微软雅黑" panose="020B0503020204020204" charset="-122"/>
                <a:ea typeface="微软雅黑" panose="020B0503020204020204" charset="-122"/>
              </a:rPr>
              <a:t>，反过来就是 </a:t>
            </a:r>
            <a:r>
              <a:rPr lang="en-US" altLang="zh-CN" sz="2000" b="1">
                <a:latin typeface="微软雅黑" panose="020B0503020204020204" charset="-122"/>
                <a:ea typeface="微软雅黑" panose="020B0503020204020204" charset="-122"/>
              </a:rPr>
              <a:t>y=0</a:t>
            </a:r>
            <a:r>
              <a:rPr lang="zh-CN" altLang="en-US" sz="2000" b="1">
                <a:latin typeface="微软雅黑" panose="020B0503020204020204" charset="-122"/>
                <a:ea typeface="微软雅黑" panose="020B0503020204020204" charset="-122"/>
              </a:rPr>
              <a:t>的概率高 </a:t>
            </a:r>
            <a:r>
              <a:rPr lang="zh-CN" altLang="en-US" sz="2000">
                <a:latin typeface="微软雅黑" panose="020B0503020204020204" charset="-122"/>
                <a:ea typeface="微软雅黑" panose="020B0503020204020204" charset="-122"/>
              </a:rPr>
              <a:t>，那么我们就会把 </a:t>
            </a:r>
            <a:r>
              <a:rPr lang="en-US" altLang="zh-CN" sz="2000" b="1">
                <a:latin typeface="微软雅黑" panose="020B0503020204020204" charset="-122"/>
                <a:ea typeface="微软雅黑" panose="020B0503020204020204" charset="-122"/>
              </a:rPr>
              <a:t>y</a:t>
            </a:r>
            <a:r>
              <a:rPr lang="zh-CN" altLang="en-US" sz="2000" b="1">
                <a:latin typeface="微软雅黑" panose="020B0503020204020204" charset="-122"/>
                <a:ea typeface="微软雅黑" panose="020B0503020204020204" charset="-122"/>
              </a:rPr>
              <a:t>的类别值预测为</a:t>
            </a:r>
            <a:r>
              <a:rPr lang="en-US" altLang="zh-CN" sz="2000" b="1">
                <a:latin typeface="微软雅黑" panose="020B0503020204020204" charset="-122"/>
                <a:ea typeface="微软雅黑" panose="020B0503020204020204" charset="-122"/>
              </a:rPr>
              <a:t>0 </a:t>
            </a:r>
            <a:r>
              <a:rPr lang="zh-CN" altLang="en-US" sz="2000">
                <a:latin typeface="微软雅黑" panose="020B0503020204020204" charset="-122"/>
                <a:ea typeface="微软雅黑" panose="020B0503020204020204" charset="-122"/>
              </a:rPr>
              <a:t>。</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23559" y="3087648"/>
            <a:ext cx="2002454" cy="646331"/>
          </a:xfrm>
          <a:prstGeom prst="rect">
            <a:avLst/>
          </a:prstGeom>
          <a:noFill/>
        </p:spPr>
        <p:txBody>
          <a:bodyPr wrap="square" rtlCol="0">
            <a:spAutoFit/>
          </a:bodyPr>
          <a:lstStyle/>
          <a:p>
            <a:pPr algn="ctr"/>
            <a:r>
              <a:rPr lang="zh-CN" altLang="en-US" b="1"/>
              <a:t>什么是逻辑回归？</a:t>
            </a:r>
            <a:endParaRPr lang="en-US" altLang="zh-CN" b="1"/>
          </a:p>
          <a:p>
            <a:pPr algn="ctr"/>
            <a:r>
              <a:rPr lang="en-US" altLang="zh-CN" b="1">
                <a:latin typeface="微软雅黑" panose="020B0503020204020204" charset="-122"/>
                <a:ea typeface="微软雅黑" panose="020B0503020204020204" charset="-122"/>
              </a:rPr>
              <a:t>(2/2)</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(5/11)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4" name="图片 3"/>
          <p:cNvPicPr>
            <a:picLocks noChangeAspect="1"/>
          </p:cNvPicPr>
          <p:nvPr/>
        </p:nvPicPr>
        <p:blipFill>
          <a:blip r:embed="rId4"/>
          <a:stretch>
            <a:fillRect/>
          </a:stretch>
        </p:blipFill>
        <p:spPr>
          <a:xfrm>
            <a:off x="4180328" y="3108580"/>
            <a:ext cx="5934353" cy="34349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18921" y="788718"/>
            <a:ext cx="5798745" cy="28302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圆角矩形 5"/>
          <p:cNvSpPr/>
          <p:nvPr/>
        </p:nvSpPr>
        <p:spPr>
          <a:xfrm>
            <a:off x="4604303" y="598219"/>
            <a:ext cx="1491697" cy="354281"/>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隶书" panose="02010509060101010101" pitchFamily="49" charset="-122"/>
                <a:ea typeface="隶书" panose="02010509060101010101" pitchFamily="49" charset="-122"/>
              </a:rPr>
              <a:t>本章目标</a:t>
            </a:r>
          </a:p>
        </p:txBody>
      </p:sp>
      <p:sp>
        <p:nvSpPr>
          <p:cNvPr id="8" name="矩形 7"/>
          <p:cNvSpPr/>
          <p:nvPr/>
        </p:nvSpPr>
        <p:spPr>
          <a:xfrm>
            <a:off x="4604303" y="1131296"/>
            <a:ext cx="5513363" cy="2554545"/>
          </a:xfrm>
          <a:prstGeom prst="rect">
            <a:avLst/>
          </a:prstGeom>
        </p:spPr>
        <p:txBody>
          <a:bodyPr wrap="square">
            <a:spAutoFit/>
          </a:bodyPr>
          <a:lstStyle/>
          <a:p>
            <a:r>
              <a:rPr lang="zh-CN" altLang="en-US" sz="2000">
                <a:latin typeface="隶书" panose="02010509060101010101" pitchFamily="49" charset="-122"/>
                <a:ea typeface="隶书" panose="02010509060101010101" pitchFamily="49" charset="-122"/>
              </a:rPr>
              <a:t>通过本章的学习，可以让大家学习到：</a:t>
            </a:r>
            <a:endParaRPr lang="en-US" altLang="zh-CN" sz="2000">
              <a:latin typeface="隶书" panose="02010509060101010101" pitchFamily="49" charset="-122"/>
              <a:ea typeface="隶书" panose="02010509060101010101" pitchFamily="49" charset="-122"/>
            </a:endParaRPr>
          </a:p>
          <a:p>
            <a:endParaRPr lang="zh-CN" altLang="en-US" sz="2000">
              <a:latin typeface="隶书" panose="02010509060101010101" pitchFamily="49" charset="-122"/>
              <a:ea typeface="隶书" panose="02010509060101010101" pitchFamily="49" charset="-122"/>
            </a:endParaRPr>
          </a:p>
          <a:p>
            <a:pPr marL="457200" indent="-457200">
              <a:buFont typeface="Arial" panose="020B0604020202020204" pitchFamily="34" charset="0"/>
              <a:buChar char="•"/>
            </a:pPr>
            <a:r>
              <a:rPr lang="zh-CN" altLang="en-US" sz="2000">
                <a:latin typeface="隶书" panose="02010509060101010101" pitchFamily="49" charset="-122"/>
                <a:ea typeface="隶书" panose="02010509060101010101" pitchFamily="49" charset="-122"/>
              </a:rPr>
              <a:t>了解机器学习中常用的预测算法有哪些</a:t>
            </a:r>
          </a:p>
          <a:p>
            <a:pPr marL="457200" indent="-457200">
              <a:buFont typeface="Arial" panose="020B0604020202020204" pitchFamily="34" charset="0"/>
              <a:buChar char="•"/>
            </a:pPr>
            <a:r>
              <a:rPr lang="zh-CN" altLang="en-US" sz="2000">
                <a:latin typeface="隶书" panose="02010509060101010101" pitchFamily="49" charset="-122"/>
                <a:ea typeface="隶书" panose="02010509060101010101" pitchFamily="49" charset="-122"/>
              </a:rPr>
              <a:t>每个算法的核心原理是什么，从更高层面去解释和理解它们</a:t>
            </a:r>
          </a:p>
          <a:p>
            <a:pPr marL="457200" indent="-457200">
              <a:buFont typeface="Arial" panose="020B0604020202020204" pitchFamily="34" charset="0"/>
              <a:buChar char="•"/>
            </a:pPr>
            <a:r>
              <a:rPr lang="zh-CN" altLang="en-US" sz="2000">
                <a:latin typeface="隶书" panose="02010509060101010101" pitchFamily="49" charset="-122"/>
                <a:ea typeface="隶书" panose="02010509060101010101" pitchFamily="49" charset="-122"/>
              </a:rPr>
              <a:t>每个算法的优缺点以及使用场景</a:t>
            </a:r>
            <a:endParaRPr lang="en-US" altLang="zh-CN" sz="2000">
              <a:latin typeface="隶书" panose="02010509060101010101" pitchFamily="49" charset="-122"/>
              <a:ea typeface="隶书" panose="02010509060101010101" pitchFamily="49" charset="-122"/>
            </a:endParaRPr>
          </a:p>
          <a:p>
            <a:pPr marL="457200" indent="-457200">
              <a:buFont typeface="Arial" panose="020B0604020202020204" pitchFamily="34" charset="0"/>
              <a:buChar char="•"/>
            </a:pPr>
            <a:r>
              <a:rPr lang="zh-CN" altLang="en-US" sz="2000">
                <a:latin typeface="隶书" panose="02010509060101010101" pitchFamily="49" charset="-122"/>
                <a:ea typeface="隶书" panose="02010509060101010101" pitchFamily="49" charset="-122"/>
              </a:rPr>
              <a:t>每个算法的 </a:t>
            </a:r>
            <a:r>
              <a:rPr lang="en-US" altLang="zh-CN" sz="2000">
                <a:latin typeface="Impact" panose="020B0806030902050204" pitchFamily="34" charset="0"/>
                <a:ea typeface="隶书" panose="02010509060101010101" pitchFamily="49" charset="-122"/>
              </a:rPr>
              <a:t>Python</a:t>
            </a:r>
            <a:r>
              <a:rPr lang="en-US" altLang="zh-CN" sz="2000">
                <a:latin typeface="隶书" panose="02010509060101010101" pitchFamily="49" charset="-122"/>
                <a:ea typeface="隶书" panose="02010509060101010101" pitchFamily="49" charset="-122"/>
              </a:rPr>
              <a:t> </a:t>
            </a:r>
            <a:r>
              <a:rPr lang="zh-CN" altLang="en-US" sz="2000">
                <a:latin typeface="隶书" panose="02010509060101010101" pitchFamily="49" charset="-122"/>
                <a:ea typeface="隶书" panose="02010509060101010101" pitchFamily="49" charset="-122"/>
              </a:rPr>
              <a:t>代码实现</a:t>
            </a:r>
          </a:p>
          <a:p>
            <a:pPr marL="342900" indent="-342900">
              <a:buFont typeface="Arial" panose="020B0604020202020204" pitchFamily="34" charset="0"/>
              <a:buChar char="•"/>
            </a:pPr>
            <a:endParaRPr lang="zh-CN" altLang="zh-CN" sz="2000" dirty="0">
              <a:latin typeface="隶书" panose="02010509060101010101" pitchFamily="49" charset="-122"/>
              <a:ea typeface="隶书" panose="02010509060101010101"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944" y="3429000"/>
            <a:ext cx="2191779" cy="26022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122889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1015663"/>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不要只看看名字，我们要看问题的本质，逻辑回归模型的 </a:t>
            </a:r>
            <a:r>
              <a:rPr lang="en-US" altLang="zh-CN" sz="2000" b="1">
                <a:latin typeface="微软雅黑" panose="020B0503020204020204" charset="-122"/>
                <a:ea typeface="微软雅黑" panose="020B0503020204020204" charset="-122"/>
              </a:rPr>
              <a:t>y</a:t>
            </a:r>
            <a:r>
              <a:rPr lang="zh-CN" altLang="en-US" sz="2000" b="1">
                <a:latin typeface="微软雅黑" panose="020B0503020204020204" charset="-122"/>
                <a:ea typeface="微软雅黑" panose="020B0503020204020204" charset="-122"/>
              </a:rPr>
              <a:t>取值是类别值</a:t>
            </a:r>
            <a:r>
              <a:rPr lang="zh-CN" altLang="en-US" sz="2000">
                <a:latin typeface="微软雅黑" panose="020B0503020204020204" charset="-122"/>
                <a:ea typeface="微软雅黑" panose="020B0503020204020204" charset="-122"/>
              </a:rPr>
              <a:t>，所以它解决的问题一定是</a:t>
            </a:r>
            <a:r>
              <a:rPr lang="zh-CN" altLang="en-US" sz="2000" b="1">
                <a:latin typeface="微软雅黑" panose="020B0503020204020204" charset="-122"/>
                <a:ea typeface="微软雅黑" panose="020B0503020204020204" charset="-122"/>
              </a:rPr>
              <a:t>分类问题。</a:t>
            </a:r>
            <a:r>
              <a:rPr lang="zh-CN" altLang="en-US" sz="2000">
                <a:latin typeface="微软雅黑" panose="020B0503020204020204" charset="-122"/>
                <a:ea typeface="微软雅黑" panose="020B0503020204020204" charset="-122"/>
              </a:rPr>
              <a:t>之所以这个算法名词包含了“回归”二字，那是因为它是</a:t>
            </a:r>
            <a:r>
              <a:rPr lang="zh-CN" altLang="en-US" sz="2000" b="1">
                <a:latin typeface="微软雅黑" panose="020B0503020204020204" charset="-122"/>
                <a:ea typeface="微软雅黑" panose="020B0503020204020204" charset="-122"/>
              </a:rPr>
              <a:t>广义线性回归模型</a:t>
            </a:r>
            <a:r>
              <a:rPr lang="zh-CN" altLang="en-US" sz="2000">
                <a:latin typeface="微软雅黑" panose="020B0503020204020204" charset="-122"/>
                <a:ea typeface="微软雅黑" panose="020B0503020204020204" charset="-122"/>
              </a:rPr>
              <a:t>的</a:t>
            </a:r>
            <a:r>
              <a:rPr lang="zh-CN" altLang="en-US" sz="2000" b="1">
                <a:latin typeface="微软雅黑" panose="020B0503020204020204" charset="-122"/>
                <a:ea typeface="微软雅黑" panose="020B0503020204020204" charset="-122"/>
              </a:rPr>
              <a:t>变形</a:t>
            </a:r>
            <a:r>
              <a:rPr lang="zh-CN" altLang="en-US" sz="2000">
                <a:latin typeface="微软雅黑" panose="020B0503020204020204" charset="-122"/>
                <a:ea typeface="微软雅黑" panose="020B0503020204020204" charset="-122"/>
              </a:rPr>
              <a:t>： </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2247" y="3026915"/>
            <a:ext cx="1878123" cy="646331"/>
          </a:xfrm>
          <a:prstGeom prst="rect">
            <a:avLst/>
          </a:prstGeom>
          <a:noFill/>
        </p:spPr>
        <p:txBody>
          <a:bodyPr wrap="square" rtlCol="0">
            <a:spAutoFit/>
          </a:bodyPr>
          <a:lstStyle/>
          <a:p>
            <a:pPr algn="ctr"/>
            <a:r>
              <a:rPr lang="zh-CN" altLang="en-US" b="1"/>
              <a:t>逻辑回归是回归</a:t>
            </a:r>
            <a:endParaRPr lang="en-US" altLang="zh-CN" b="1"/>
          </a:p>
          <a:p>
            <a:pPr algn="ctr"/>
            <a:r>
              <a:rPr lang="zh-CN" altLang="en-US" b="1"/>
              <a:t>还是分类？ </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(6/11)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14" name="组合 13"/>
          <p:cNvGrpSpPr/>
          <p:nvPr/>
        </p:nvGrpSpPr>
        <p:grpSpPr>
          <a:xfrm>
            <a:off x="4012248" y="3429000"/>
            <a:ext cx="6837092" cy="719919"/>
            <a:chOff x="4012248" y="3429000"/>
            <a:chExt cx="6837092" cy="719919"/>
          </a:xfrm>
        </p:grpSpPr>
        <p:pic>
          <p:nvPicPr>
            <p:cNvPr id="6" name="图片 5"/>
            <p:cNvPicPr>
              <a:picLocks noChangeAspect="1"/>
            </p:cNvPicPr>
            <p:nvPr/>
          </p:nvPicPr>
          <p:blipFill>
            <a:blip r:embed="rId4"/>
            <a:stretch>
              <a:fillRect/>
            </a:stretch>
          </p:blipFill>
          <p:spPr>
            <a:xfrm>
              <a:off x="4012248" y="3429000"/>
              <a:ext cx="2181964" cy="719919"/>
            </a:xfrm>
            <a:prstGeom prst="rect">
              <a:avLst/>
            </a:prstGeom>
          </p:spPr>
        </p:pic>
        <p:sp>
          <p:nvSpPr>
            <p:cNvPr id="7" name="矩形 6"/>
            <p:cNvSpPr/>
            <p:nvPr/>
          </p:nvSpPr>
          <p:spPr>
            <a:xfrm>
              <a:off x="6821350" y="3588905"/>
              <a:ext cx="1082348" cy="400110"/>
            </a:xfrm>
            <a:prstGeom prst="rect">
              <a:avLst/>
            </a:prstGeom>
          </p:spPr>
          <p:txBody>
            <a:bodyPr wrap="none">
              <a:spAutoFit/>
            </a:bodyPr>
            <a:lstStyle/>
            <a:p>
              <a:r>
                <a:rPr lang="zh-CN" altLang="en-US" sz="2000">
                  <a:latin typeface="隶书" panose="02010509060101010101" pitchFamily="49" charset="-122"/>
                  <a:ea typeface="隶书" panose="02010509060101010101" pitchFamily="49" charset="-122"/>
                </a:rPr>
                <a:t>等价于 </a:t>
              </a:r>
            </a:p>
          </p:txBody>
        </p:sp>
        <p:pic>
          <p:nvPicPr>
            <p:cNvPr id="11" name="图片 10"/>
            <p:cNvPicPr>
              <a:picLocks noChangeAspect="1"/>
            </p:cNvPicPr>
            <p:nvPr/>
          </p:nvPicPr>
          <p:blipFill>
            <a:blip r:embed="rId5"/>
            <a:stretch>
              <a:fillRect/>
            </a:stretch>
          </p:blipFill>
          <p:spPr>
            <a:xfrm>
              <a:off x="8667376" y="3461341"/>
              <a:ext cx="2181964" cy="655239"/>
            </a:xfrm>
            <a:prstGeom prst="rect">
              <a:avLst/>
            </a:prstGeom>
          </p:spPr>
        </p:pic>
      </p:grpSp>
      <p:sp>
        <p:nvSpPr>
          <p:cNvPr id="12" name="矩形 11"/>
          <p:cNvSpPr/>
          <p:nvPr/>
        </p:nvSpPr>
        <p:spPr>
          <a:xfrm>
            <a:off x="3599788" y="4468212"/>
            <a:ext cx="8297664" cy="1754326"/>
          </a:xfrm>
          <a:prstGeom prst="rect">
            <a:avLst/>
          </a:prstGeom>
        </p:spPr>
        <p:txBody>
          <a:bodyPr wrap="square">
            <a:spAutoFit/>
          </a:bodyPr>
          <a:lstStyle/>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rPr>
              <a:t>如果我们把 </a:t>
            </a:r>
            <a:r>
              <a:rPr lang="en-US" altLang="zh-CN" b="1">
                <a:latin typeface="楷体" panose="02010609060101010101" pitchFamily="49" charset="-122"/>
                <a:ea typeface="楷体" panose="02010609060101010101" pitchFamily="49" charset="-122"/>
              </a:rPr>
              <a:t>ln(p/1−p)</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当做 </a:t>
            </a:r>
            <a:r>
              <a:rPr lang="en-US" altLang="zh-CN" b="1">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看待，那么 </a:t>
            </a:r>
            <a:r>
              <a:rPr lang="en-US" altLang="zh-CN" b="1">
                <a:latin typeface="楷体" panose="02010609060101010101" pitchFamily="49" charset="-122"/>
                <a:ea typeface="楷体" panose="02010609060101010101" pitchFamily="49" charset="-122"/>
              </a:rPr>
              <a:t>y=wx+b </a:t>
            </a:r>
            <a:r>
              <a:rPr lang="zh-CN" altLang="en-US">
                <a:latin typeface="楷体" panose="02010609060101010101" pitchFamily="49" charset="-122"/>
                <a:ea typeface="楷体" panose="02010609060101010101" pitchFamily="49" charset="-122"/>
              </a:rPr>
              <a:t>就是</a:t>
            </a:r>
            <a:r>
              <a:rPr lang="zh-CN" altLang="en-US" b="1">
                <a:latin typeface="楷体" panose="02010609060101010101" pitchFamily="49" charset="-122"/>
                <a:ea typeface="楷体" panose="02010609060101010101" pitchFamily="49" charset="-122"/>
              </a:rPr>
              <a:t>线性回归</a:t>
            </a:r>
            <a:r>
              <a:rPr lang="zh-CN" altLang="en-US">
                <a:latin typeface="楷体" panose="02010609060101010101" pitchFamily="49" charset="-122"/>
                <a:ea typeface="楷体" panose="02010609060101010101" pitchFamily="49" charset="-122"/>
              </a:rPr>
              <a:t>了。</a:t>
            </a:r>
            <a:endParaRPr lang="en-US" altLang="zh-CN">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rPr>
              <a:t>我们习惯把 </a:t>
            </a:r>
            <a:r>
              <a:rPr lang="en-US" altLang="zh-CN" b="1">
                <a:latin typeface="楷体" panose="02010609060101010101" pitchFamily="49" charset="-122"/>
                <a:ea typeface="楷体" panose="02010609060101010101" pitchFamily="49" charset="-122"/>
              </a:rPr>
              <a:t>p/1−p</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称为 </a:t>
            </a:r>
            <a:r>
              <a:rPr lang="en-US" altLang="zh-CN" b="1">
                <a:latin typeface="楷体" panose="02010609060101010101" pitchFamily="49" charset="-122"/>
                <a:ea typeface="楷体" panose="02010609060101010101" pitchFamily="49" charset="-122"/>
              </a:rPr>
              <a:t>odds</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中文可以叫 </a:t>
            </a:r>
            <a:r>
              <a:rPr lang="zh-CN" altLang="en-US" b="1">
                <a:latin typeface="楷体" panose="02010609060101010101" pitchFamily="49" charset="-122"/>
                <a:ea typeface="楷体" panose="02010609060101010101" pitchFamily="49" charset="-122"/>
              </a:rPr>
              <a:t>几率</a:t>
            </a:r>
            <a:r>
              <a:rPr lang="zh-CN" altLang="en-US">
                <a:latin typeface="楷体" panose="02010609060101010101" pitchFamily="49" charset="-122"/>
                <a:ea typeface="楷体" panose="02010609060101010101" pitchFamily="49" charset="-122"/>
              </a:rPr>
              <a:t>，就是代表类别发生和不发生的概率比值</a:t>
            </a:r>
            <a:endParaRPr lang="en-US" altLang="zh-CN">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rPr>
              <a:t>这样逻辑回归又可以表达为： </a:t>
            </a:r>
            <a:r>
              <a:rPr lang="en-US" altLang="zh-CN" b="1">
                <a:latin typeface="楷体" panose="02010609060101010101" pitchFamily="49" charset="-122"/>
                <a:ea typeface="楷体" panose="02010609060101010101" pitchFamily="49" charset="-122"/>
              </a:rPr>
              <a:t>ln(odds)=wx+b</a:t>
            </a: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rPr>
              <a:t>所以：</a:t>
            </a:r>
            <a:r>
              <a:rPr lang="zh-CN" altLang="en-US" b="1">
                <a:latin typeface="楷体" panose="02010609060101010101" pitchFamily="49" charset="-122"/>
                <a:ea typeface="楷体" panose="02010609060101010101" pitchFamily="49" charset="-122"/>
              </a:rPr>
              <a:t>逻辑回归算法</a:t>
            </a:r>
            <a:r>
              <a:rPr lang="zh-CN" altLang="en-US">
                <a:latin typeface="楷体" panose="02010609060101010101" pitchFamily="49" charset="-122"/>
                <a:ea typeface="楷体" panose="02010609060101010101" pitchFamily="49" charset="-122"/>
              </a:rPr>
              <a:t>属于</a:t>
            </a:r>
            <a:r>
              <a:rPr lang="zh-CN" altLang="en-US" b="1">
                <a:latin typeface="楷体" panose="02010609060101010101" pitchFamily="49" charset="-122"/>
                <a:ea typeface="楷体" panose="02010609060101010101" pitchFamily="49" charset="-122"/>
              </a:rPr>
              <a:t>分类算法</a:t>
            </a:r>
            <a:r>
              <a:rPr lang="zh-CN" altLang="en-US">
                <a:latin typeface="楷体" panose="02010609060101010101" pitchFamily="49" charset="-122"/>
                <a:ea typeface="楷体" panose="02010609060101010101" pitchFamily="49" charset="-122"/>
              </a:rPr>
              <a:t>而不是回归算法，但是它的</a:t>
            </a:r>
            <a:r>
              <a:rPr lang="zh-CN" altLang="en-US" b="1">
                <a:latin typeface="楷体" panose="02010609060101010101" pitchFamily="49" charset="-122"/>
                <a:ea typeface="楷体" panose="02010609060101010101" pitchFamily="49" charset="-122"/>
              </a:rPr>
              <a:t>算法形式</a:t>
            </a:r>
            <a:r>
              <a:rPr lang="zh-CN" altLang="en-US">
                <a:latin typeface="楷体" panose="02010609060101010101" pitchFamily="49" charset="-122"/>
                <a:ea typeface="楷体" panose="02010609060101010101" pitchFamily="49" charset="-122"/>
              </a:rPr>
              <a:t>与</a:t>
            </a:r>
            <a:r>
              <a:rPr lang="zh-CN" altLang="en-US" b="1">
                <a:latin typeface="楷体" panose="02010609060101010101" pitchFamily="49" charset="-122"/>
                <a:ea typeface="楷体" panose="02010609060101010101" pitchFamily="49" charset="-122"/>
              </a:rPr>
              <a:t>线性回归很相似</a:t>
            </a:r>
            <a:r>
              <a:rPr lang="zh-CN" altLang="en-US">
                <a:latin typeface="楷体" panose="02010609060101010101" pitchFamily="49" charset="-122"/>
                <a:ea typeface="楷体" panose="02010609060101010101" pitchFamily="49" charset="-122"/>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122889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1015663"/>
          </a:xfrm>
          <a:prstGeom prst="rect">
            <a:avLst/>
          </a:prstGeom>
        </p:spPr>
        <p:txBody>
          <a:bodyPr wrap="square">
            <a:spAutoFit/>
          </a:bodyPr>
          <a:lstStyle/>
          <a:p>
            <a:r>
              <a:rPr lang="zh-CN" altLang="en-US" sz="2000">
                <a:latin typeface="微软雅黑" panose="020B0503020204020204" charset="-122"/>
                <a:ea typeface="微软雅黑" panose="020B0503020204020204" charset="-122"/>
              </a:rPr>
              <a:t>     同线性回归模型一样，</a:t>
            </a:r>
            <a:r>
              <a:rPr lang="zh-CN" altLang="en-US" sz="2000" b="1">
                <a:latin typeface="微软雅黑" panose="020B0503020204020204" charset="-122"/>
                <a:ea typeface="微软雅黑" panose="020B0503020204020204" charset="-122"/>
              </a:rPr>
              <a:t>逻辑回归模型</a:t>
            </a:r>
            <a:r>
              <a:rPr lang="zh-CN" altLang="en-US" sz="2000">
                <a:latin typeface="微软雅黑" panose="020B0503020204020204" charset="-122"/>
                <a:ea typeface="微软雅黑" panose="020B0503020204020204" charset="-122"/>
              </a:rPr>
              <a:t>也是要求解参数 </a:t>
            </a:r>
            <a:r>
              <a:rPr lang="en-US" altLang="zh-CN" sz="2000" b="1">
                <a:latin typeface="微软雅黑" panose="020B0503020204020204" charset="-122"/>
                <a:ea typeface="微软雅黑" panose="020B0503020204020204" charset="-122"/>
              </a:rPr>
              <a:t>w,b</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的值，同样的原理，逻辑回归模型也需要定义一个 </a:t>
            </a:r>
            <a:r>
              <a:rPr lang="zh-CN" altLang="en-US" sz="2000" b="1">
                <a:latin typeface="微软雅黑" panose="020B0503020204020204" charset="-122"/>
                <a:ea typeface="微软雅黑" panose="020B0503020204020204" charset="-122"/>
              </a:rPr>
              <a:t>损失函数</a:t>
            </a:r>
            <a:r>
              <a:rPr lang="zh-CN" altLang="en-US" sz="2000">
                <a:latin typeface="微软雅黑" panose="020B0503020204020204" charset="-122"/>
                <a:ea typeface="微软雅黑" panose="020B0503020204020204" charset="-122"/>
              </a:rPr>
              <a:t>，然后找到 </a:t>
            </a:r>
            <a:r>
              <a:rPr lang="zh-CN" altLang="en-US" sz="2000" b="1">
                <a:latin typeface="微软雅黑" panose="020B0503020204020204" charset="-122"/>
                <a:ea typeface="微软雅黑" panose="020B0503020204020204" charset="-122"/>
              </a:rPr>
              <a:t>让损失函数最小的</a:t>
            </a:r>
            <a:r>
              <a:rPr lang="en-US" altLang="zh-CN" sz="2000" b="1">
                <a:latin typeface="微软雅黑" panose="020B0503020204020204" charset="-122"/>
                <a:ea typeface="微软雅黑" panose="020B0503020204020204" charset="-122"/>
              </a:rPr>
              <a:t>w,b </a:t>
            </a:r>
            <a:r>
              <a:rPr lang="zh-CN" altLang="en-US" sz="2000" b="1">
                <a:latin typeface="微软雅黑" panose="020B0503020204020204" charset="-122"/>
                <a:ea typeface="微软雅黑" panose="020B0503020204020204" charset="-122"/>
              </a:rPr>
              <a:t>值</a:t>
            </a: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2247" y="3026915"/>
            <a:ext cx="1878123" cy="646331"/>
          </a:xfrm>
          <a:prstGeom prst="rect">
            <a:avLst/>
          </a:prstGeom>
          <a:noFill/>
        </p:spPr>
        <p:txBody>
          <a:bodyPr wrap="square" rtlCol="0">
            <a:spAutoFit/>
          </a:bodyPr>
          <a:lstStyle/>
          <a:p>
            <a:pPr algn="ctr"/>
            <a:r>
              <a:rPr lang="zh-CN" altLang="en-US" b="1"/>
              <a:t>逻辑回归的</a:t>
            </a:r>
            <a:endParaRPr lang="en-US" altLang="zh-CN" b="1"/>
          </a:p>
          <a:p>
            <a:pPr algn="ctr"/>
            <a:r>
              <a:rPr lang="zh-CN" altLang="en-US" b="1"/>
              <a:t>损失函数</a:t>
            </a:r>
            <a:r>
              <a:rPr lang="en-US" altLang="zh-CN" b="1"/>
              <a:t>(1/3)</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(7/11)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12" name="矩形 11"/>
          <p:cNvSpPr/>
          <p:nvPr/>
        </p:nvSpPr>
        <p:spPr>
          <a:xfrm>
            <a:off x="3380848" y="3280984"/>
            <a:ext cx="8359074" cy="1631216"/>
          </a:xfrm>
          <a:prstGeom prst="rect">
            <a:avLst/>
          </a:prstGeom>
        </p:spPr>
        <p:txBody>
          <a:bodyPr wrap="square">
            <a:spAutoFit/>
          </a:bodyPr>
          <a:lstStyle/>
          <a:p>
            <a:pPr marL="285750" indent="-285750">
              <a:buFont typeface="Arial" panose="020B0604020202020204" pitchFamily="34" charset="0"/>
              <a:buChar char="•"/>
            </a:pPr>
            <a:r>
              <a:rPr lang="zh-CN" altLang="en-US" sz="2000">
                <a:latin typeface="楷体" panose="02010609060101010101" pitchFamily="49" charset="-122"/>
                <a:ea typeface="楷体" panose="02010609060101010101" pitchFamily="49" charset="-122"/>
              </a:rPr>
              <a:t>在目标变量 </a:t>
            </a:r>
            <a:r>
              <a:rPr lang="en-US" altLang="zh-CN" sz="2000" b="1">
                <a:latin typeface="楷体" panose="02010609060101010101" pitchFamily="49" charset="-122"/>
                <a:ea typeface="楷体" panose="02010609060101010101" pitchFamily="49" charset="-122"/>
              </a:rPr>
              <a:t>y</a:t>
            </a:r>
            <a:r>
              <a:rPr lang="zh-CN" altLang="en-US" sz="2000" b="1">
                <a:latin typeface="楷体" panose="02010609060101010101" pitchFamily="49" charset="-122"/>
                <a:ea typeface="楷体" panose="02010609060101010101" pitchFamily="49" charset="-122"/>
              </a:rPr>
              <a:t>是分类值 </a:t>
            </a:r>
            <a:r>
              <a:rPr lang="zh-CN" altLang="en-US" sz="2000">
                <a:latin typeface="楷体" panose="02010609060101010101" pitchFamily="49" charset="-122"/>
                <a:ea typeface="楷体" panose="02010609060101010101" pitchFamily="49" charset="-122"/>
              </a:rPr>
              <a:t>的情况下，我们经常使用一种叫 </a:t>
            </a:r>
            <a:r>
              <a:rPr lang="zh-CN" altLang="en-US" sz="2000" b="1">
                <a:latin typeface="楷体" panose="02010609060101010101" pitchFamily="49" charset="-122"/>
                <a:ea typeface="楷体" panose="02010609060101010101" pitchFamily="49" charset="-122"/>
              </a:rPr>
              <a:t>最大似然 </a:t>
            </a:r>
            <a:r>
              <a:rPr lang="zh-CN" altLang="en-US" sz="2000">
                <a:latin typeface="楷体" panose="02010609060101010101" pitchFamily="49" charset="-122"/>
                <a:ea typeface="楷体" panose="02010609060101010101" pitchFamily="49" charset="-122"/>
              </a:rPr>
              <a:t>的方法来定义 </a:t>
            </a:r>
            <a:r>
              <a:rPr lang="zh-CN" altLang="en-US" sz="2000" b="1">
                <a:latin typeface="楷体" panose="02010609060101010101" pitchFamily="49" charset="-122"/>
                <a:ea typeface="楷体" panose="02010609060101010101" pitchFamily="49" charset="-122"/>
              </a:rPr>
              <a:t>损失函数</a:t>
            </a:r>
            <a:r>
              <a:rPr lang="zh-CN" altLang="en-US" sz="2000">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简单来说就是每一条数据所属类别的预测概率值的乘积就叫最大似然，如果每条数据被预测的概率值乘积越大，那么说明我们模型拟合的效果越好。</a:t>
            </a:r>
            <a:endParaRPr lang="en-US" altLang="zh-CN" sz="2000" b="1">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sz="2000" b="1">
                <a:latin typeface="楷体" panose="02010609060101010101" pitchFamily="49" charset="-122"/>
                <a:ea typeface="楷体" panose="02010609060101010101" pitchFamily="49" charset="-122"/>
              </a:rPr>
              <a:t>max(p1∗p2∗p3...∗pn),</a:t>
            </a:r>
            <a:r>
              <a:rPr lang="en-US" altLang="zh-CN" sz="2000">
                <a:latin typeface="楷体" panose="02010609060101010101" pitchFamily="49" charset="-122"/>
                <a:ea typeface="楷体" panose="02010609060101010101" pitchFamily="49" charset="-122"/>
              </a:rPr>
              <a:t>n</a:t>
            </a:r>
            <a:r>
              <a:rPr lang="zh-CN" altLang="en-US" sz="2000">
                <a:latin typeface="楷体" panose="02010609060101010101" pitchFamily="49" charset="-122"/>
                <a:ea typeface="楷体" panose="02010609060101010101" pitchFamily="49" charset="-122"/>
              </a:rPr>
              <a:t>代表的是记录数</a:t>
            </a:r>
            <a:endParaRPr lang="en-US" altLang="zh-CN" sz="2000">
              <a:latin typeface="楷体" panose="02010609060101010101" pitchFamily="49" charset="-122"/>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589"/>
            <a:ext cx="8712665" cy="2129766"/>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40663" y="1846333"/>
            <a:ext cx="8599259" cy="2062103"/>
          </a:xfrm>
          <a:prstGeom prst="rect">
            <a:avLst/>
          </a:prstGeom>
        </p:spPr>
        <p:txBody>
          <a:bodyPr wrap="square">
            <a:spAutoFit/>
          </a:bodyPr>
          <a:lstStyle/>
          <a:p>
            <a:r>
              <a:rPr lang="zh-CN" altLang="en-US">
                <a:latin typeface="微软雅黑" panose="020B0503020204020204" charset="-122"/>
                <a:ea typeface="微软雅黑" panose="020B0503020204020204" charset="-122"/>
              </a:rPr>
              <a:t>     由于数学中乘法不太好求解，取个 </a:t>
            </a:r>
            <a:r>
              <a:rPr lang="zh-CN" altLang="en-US" b="1">
                <a:latin typeface="微软雅黑" panose="020B0503020204020204" charset="-122"/>
                <a:ea typeface="微软雅黑" panose="020B0503020204020204" charset="-122"/>
              </a:rPr>
              <a:t>对数就变成了加法</a:t>
            </a:r>
            <a:r>
              <a:rPr lang="zh-CN" altLang="en-US">
                <a:latin typeface="微软雅黑" panose="020B0503020204020204" charset="-122"/>
                <a:ea typeface="微软雅黑" panose="020B0503020204020204" charset="-122"/>
              </a:rPr>
              <a:t>，另外，我们一般习惯定义</a:t>
            </a:r>
            <a:r>
              <a:rPr lang="zh-CN" altLang="en-US" b="1">
                <a:latin typeface="微软雅黑" panose="020B0503020204020204" charset="-122"/>
                <a:ea typeface="微软雅黑" panose="020B0503020204020204" charset="-122"/>
              </a:rPr>
              <a:t>损失函数</a:t>
            </a:r>
            <a:r>
              <a:rPr lang="zh-CN" altLang="en-US">
                <a:latin typeface="微软雅黑" panose="020B0503020204020204" charset="-122"/>
                <a:ea typeface="微软雅黑" panose="020B0503020204020204" charset="-122"/>
              </a:rPr>
              <a:t>，而不是 </a:t>
            </a:r>
            <a:r>
              <a:rPr lang="zh-CN" altLang="en-US" b="1">
                <a:latin typeface="微软雅黑" panose="020B0503020204020204" charset="-122"/>
                <a:ea typeface="微软雅黑" panose="020B0503020204020204" charset="-122"/>
              </a:rPr>
              <a:t>目标函数</a:t>
            </a:r>
            <a:r>
              <a:rPr lang="zh-CN" altLang="en-US">
                <a:latin typeface="微软雅黑" panose="020B0503020204020204" charset="-122"/>
                <a:ea typeface="微软雅黑" panose="020B0503020204020204" charset="-122"/>
              </a:rPr>
              <a:t>，他们的差别是 </a:t>
            </a:r>
            <a:r>
              <a:rPr lang="zh-CN" altLang="en-US" b="1">
                <a:latin typeface="微软雅黑" panose="020B0503020204020204" charset="-122"/>
                <a:ea typeface="微软雅黑" panose="020B0503020204020204" charset="-122"/>
              </a:rPr>
              <a:t>损失函数</a:t>
            </a:r>
            <a:r>
              <a:rPr lang="en-US" altLang="zh-CN" b="1">
                <a:latin typeface="微软雅黑" panose="020B0503020204020204" charset="-122"/>
                <a:ea typeface="微软雅黑" panose="020B0503020204020204" charset="-122"/>
              </a:rPr>
              <a:t>loss</a:t>
            </a:r>
            <a:r>
              <a:rPr lang="zh-CN" altLang="en-US" b="1">
                <a:latin typeface="微软雅黑" panose="020B0503020204020204" charset="-122"/>
                <a:ea typeface="微软雅黑" panose="020B0503020204020204" charset="-122"/>
              </a:rPr>
              <a:t>值越小越好</a:t>
            </a:r>
            <a:r>
              <a:rPr lang="zh-CN" altLang="en-US">
                <a:latin typeface="微软雅黑" panose="020B0503020204020204" charset="-122"/>
                <a:ea typeface="微软雅黑" panose="020B0503020204020204" charset="-122"/>
              </a:rPr>
              <a:t>，而上面定义的是 </a:t>
            </a:r>
            <a:r>
              <a:rPr lang="zh-CN" altLang="en-US" b="1">
                <a:latin typeface="微软雅黑" panose="020B0503020204020204" charset="-122"/>
                <a:ea typeface="微软雅黑" panose="020B0503020204020204" charset="-122"/>
              </a:rPr>
              <a:t>目标函数</a:t>
            </a:r>
            <a:r>
              <a:rPr lang="zh-CN" altLang="en-US">
                <a:latin typeface="微软雅黑" panose="020B0503020204020204" charset="-122"/>
                <a:ea typeface="微软雅黑" panose="020B0503020204020204" charset="-122"/>
              </a:rPr>
              <a:t>，它的 </a:t>
            </a:r>
            <a:r>
              <a:rPr lang="zh-CN" altLang="en-US" b="1">
                <a:latin typeface="微软雅黑" panose="020B0503020204020204" charset="-122"/>
                <a:ea typeface="微软雅黑" panose="020B0503020204020204" charset="-122"/>
              </a:rPr>
              <a:t>值是越大越好</a:t>
            </a:r>
            <a:r>
              <a:rPr lang="zh-CN" altLang="en-US">
                <a:latin typeface="微软雅黑" panose="020B0503020204020204" charset="-122"/>
                <a:ea typeface="微软雅黑" panose="020B0503020204020204" charset="-122"/>
              </a:rPr>
              <a:t>。这个很好办，我们在 </a:t>
            </a:r>
            <a:r>
              <a:rPr lang="zh-CN" altLang="en-US" b="1">
                <a:latin typeface="微软雅黑" panose="020B0503020204020204" charset="-122"/>
                <a:ea typeface="微软雅黑" panose="020B0503020204020204" charset="-122"/>
              </a:rPr>
              <a:t>目标函数前面加个负号就变成了损失函数</a:t>
            </a:r>
            <a:r>
              <a:rPr lang="zh-CN" altLang="en-US">
                <a:latin typeface="微软雅黑" panose="020B0503020204020204" charset="-122"/>
                <a:ea typeface="微软雅黑" panose="020B0503020204020204" charset="-122"/>
              </a:rPr>
              <a:t>了。所以逻辑回归模型的常用的损失函数就是如下定义的</a:t>
            </a:r>
            <a:r>
              <a:rPr lang="zh-CN" altLang="en-US" b="1">
                <a:latin typeface="微软雅黑" panose="020B0503020204020204" charset="-122"/>
                <a:ea typeface="微软雅黑" panose="020B0503020204020204" charset="-122"/>
              </a:rPr>
              <a:t>对数似然损失函数：</a:t>
            </a:r>
          </a:p>
          <a:p>
            <a:r>
              <a:rPr lang="en-US" altLang="zh-CN" b="1">
                <a:latin typeface="微软雅黑" panose="020B0503020204020204" charset="-122"/>
                <a:ea typeface="微软雅黑" panose="020B0503020204020204" charset="-122"/>
              </a:rPr>
              <a:t>                       loss=−(ln(p1)+ln(p2)+ln(p3)+...+ln(pn))</a:t>
            </a:r>
          </a:p>
          <a:p>
            <a:endParaRPr lang="zh-CN" altLang="en-US" sz="2000" b="1">
              <a:latin typeface="微软雅黑" panose="020B0503020204020204" charset="-122"/>
              <a:ea typeface="微软雅黑" panose="020B0503020204020204"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2247" y="3026915"/>
            <a:ext cx="1878123" cy="646331"/>
          </a:xfrm>
          <a:prstGeom prst="rect">
            <a:avLst/>
          </a:prstGeom>
          <a:noFill/>
        </p:spPr>
        <p:txBody>
          <a:bodyPr wrap="square" rtlCol="0">
            <a:spAutoFit/>
          </a:bodyPr>
          <a:lstStyle/>
          <a:p>
            <a:pPr algn="ctr"/>
            <a:r>
              <a:rPr lang="zh-CN" altLang="en-US" b="1"/>
              <a:t>逻辑回归的</a:t>
            </a:r>
            <a:endParaRPr lang="en-US" altLang="zh-CN" b="1"/>
          </a:p>
          <a:p>
            <a:pPr algn="ctr"/>
            <a:r>
              <a:rPr lang="zh-CN" altLang="en-US" b="1"/>
              <a:t>损失函数</a:t>
            </a:r>
            <a:r>
              <a:rPr lang="en-US" altLang="zh-CN" b="1"/>
              <a:t>(2/3)</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(8/11)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12" name="矩形 11"/>
          <p:cNvSpPr/>
          <p:nvPr/>
        </p:nvSpPr>
        <p:spPr>
          <a:xfrm>
            <a:off x="3380848" y="4100074"/>
            <a:ext cx="8359074" cy="707886"/>
          </a:xfrm>
          <a:prstGeom prst="rect">
            <a:avLst/>
          </a:prstGeom>
        </p:spPr>
        <p:txBody>
          <a:bodyPr wrap="square">
            <a:spAutoFit/>
          </a:bodyPr>
          <a:lstStyle/>
          <a:p>
            <a:pPr marL="285750" indent="-285750">
              <a:buFont typeface="Arial" panose="020B0604020202020204" pitchFamily="34" charset="0"/>
              <a:buChar char="•"/>
            </a:pPr>
            <a:r>
              <a:rPr lang="zh-CN" altLang="en-US" sz="2000">
                <a:latin typeface="楷体" panose="02010609060101010101" pitchFamily="49" charset="-122"/>
                <a:ea typeface="楷体" panose="02010609060101010101" pitchFamily="49" charset="-122"/>
              </a:rPr>
              <a:t>回顾一下</a:t>
            </a:r>
            <a:r>
              <a:rPr lang="zh-CN" altLang="en-US" sz="2000" b="1">
                <a:latin typeface="楷体" panose="02010609060101010101" pitchFamily="49" charset="-122"/>
                <a:ea typeface="楷体" panose="02010609060101010101" pitchFamily="49" charset="-122"/>
              </a:rPr>
              <a:t>线性回归模型</a:t>
            </a:r>
            <a:r>
              <a:rPr lang="zh-CN" altLang="en-US" sz="2000">
                <a:latin typeface="楷体" panose="02010609060101010101" pitchFamily="49" charset="-122"/>
                <a:ea typeface="楷体" panose="02010609060101010101" pitchFamily="49" charset="-122"/>
              </a:rPr>
              <a:t>的</a:t>
            </a:r>
            <a:r>
              <a:rPr lang="zh-CN" altLang="en-US" sz="2000" b="1">
                <a:latin typeface="楷体" panose="02010609060101010101" pitchFamily="49" charset="-122"/>
                <a:ea typeface="楷体" panose="02010609060101010101" pitchFamily="49" charset="-122"/>
              </a:rPr>
              <a:t>损失函数</a:t>
            </a:r>
            <a:r>
              <a:rPr lang="zh-CN" altLang="en-US" sz="2000">
                <a:latin typeface="楷体" panose="02010609060101010101" pitchFamily="49" charset="-122"/>
                <a:ea typeface="楷体" panose="02010609060101010101" pitchFamily="49" charset="-122"/>
              </a:rPr>
              <a:t>用的是什么方法？</a:t>
            </a:r>
            <a:endParaRPr lang="en-US" altLang="zh-CN" sz="2000">
              <a:latin typeface="楷体" panose="02010609060101010101" pitchFamily="49" charset="-122"/>
              <a:ea typeface="楷体" panose="02010609060101010101" pitchFamily="49" charset="-122"/>
            </a:endParaRPr>
          </a:p>
          <a:p>
            <a:r>
              <a:rPr lang="en-US" altLang="zh-CN" sz="2000">
                <a:latin typeface="楷体" panose="02010609060101010101" pitchFamily="49" charset="-122"/>
                <a:ea typeface="楷体" panose="02010609060101010101" pitchFamily="49" charset="-122"/>
              </a:rPr>
              <a:t>                                 ---</a:t>
            </a:r>
            <a:r>
              <a:rPr lang="zh-CN" altLang="en-US" sz="2000" b="1">
                <a:latin typeface="楷体" panose="02010609060101010101" pitchFamily="49" charset="-122"/>
                <a:ea typeface="楷体" panose="02010609060101010101" pitchFamily="49" charset="-122"/>
              </a:rPr>
              <a:t>最小二乘法</a:t>
            </a:r>
            <a:r>
              <a:rPr lang="zh-CN" altLang="en-US" sz="2000">
                <a:latin typeface="楷体" panose="02010609060101010101" pitchFamily="49" charset="-122"/>
                <a:ea typeface="楷体" panose="02010609060101010101" pitchFamily="49" charset="-122"/>
              </a:rPr>
              <a:t>（误差平方和）</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2247" y="3026915"/>
            <a:ext cx="1878123" cy="646331"/>
          </a:xfrm>
          <a:prstGeom prst="rect">
            <a:avLst/>
          </a:prstGeom>
          <a:noFill/>
        </p:spPr>
        <p:txBody>
          <a:bodyPr wrap="square" rtlCol="0">
            <a:spAutoFit/>
          </a:bodyPr>
          <a:lstStyle/>
          <a:p>
            <a:pPr algn="ctr"/>
            <a:r>
              <a:rPr lang="zh-CN" altLang="en-US" b="1"/>
              <a:t>逻辑回归的</a:t>
            </a:r>
            <a:endParaRPr lang="en-US" altLang="zh-CN" b="1"/>
          </a:p>
          <a:p>
            <a:pPr algn="ctr"/>
            <a:r>
              <a:rPr lang="zh-CN" altLang="en-US" b="1"/>
              <a:t>损失函数</a:t>
            </a:r>
            <a:r>
              <a:rPr lang="en-US" altLang="zh-CN" b="1"/>
              <a:t>(3/3)</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12645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(9/11)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12" name="矩形 11"/>
          <p:cNvSpPr/>
          <p:nvPr/>
        </p:nvSpPr>
        <p:spPr>
          <a:xfrm>
            <a:off x="8865001" y="1530554"/>
            <a:ext cx="3202511" cy="4524315"/>
          </a:xfrm>
          <a:prstGeom prst="rect">
            <a:avLst/>
          </a:prstGeom>
        </p:spPr>
        <p:txBody>
          <a:bodyPr wrap="square">
            <a:spAutoFit/>
          </a:bodyPr>
          <a:lstStyle/>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rPr>
              <a:t>如左图所示，我们用一个表格来示例可能会更容易理解一些。表格的 </a:t>
            </a:r>
            <a:r>
              <a:rPr lang="zh-CN" altLang="en-US" b="1">
                <a:latin typeface="楷体" panose="02010609060101010101" pitchFamily="49" charset="-122"/>
                <a:ea typeface="楷体" panose="02010609060101010101" pitchFamily="49" charset="-122"/>
              </a:rPr>
              <a:t>最后一列 </a:t>
            </a:r>
            <a:r>
              <a:rPr lang="zh-CN" altLang="en-US">
                <a:latin typeface="楷体" panose="02010609060101010101" pitchFamily="49" charset="-122"/>
                <a:ea typeface="楷体" panose="02010609060101010101" pitchFamily="49" charset="-122"/>
              </a:rPr>
              <a:t>就表示每一条数据的 </a:t>
            </a:r>
            <a:r>
              <a:rPr lang="zh-CN" altLang="en-US" b="1">
                <a:latin typeface="楷体" panose="02010609060101010101" pitchFamily="49" charset="-122"/>
                <a:ea typeface="楷体" panose="02010609060101010101" pitchFamily="49" charset="-122"/>
              </a:rPr>
              <a:t>对数似然损失值</a:t>
            </a:r>
            <a:r>
              <a:rPr lang="zh-CN" altLang="en-US">
                <a:latin typeface="楷体" panose="02010609060101010101" pitchFamily="49" charset="-122"/>
                <a:ea typeface="楷体" panose="02010609060101010101" pitchFamily="49" charset="-122"/>
              </a:rPr>
              <a:t>，把所有数据的对数似然损失值 </a:t>
            </a:r>
            <a:r>
              <a:rPr lang="zh-CN" altLang="en-US" b="1">
                <a:latin typeface="楷体" panose="02010609060101010101" pitchFamily="49" charset="-122"/>
                <a:ea typeface="楷体" panose="02010609060101010101" pitchFamily="49" charset="-122"/>
              </a:rPr>
              <a:t>求平均 </a:t>
            </a:r>
            <a:r>
              <a:rPr lang="zh-CN" altLang="en-US">
                <a:latin typeface="楷体" panose="02010609060101010101" pitchFamily="49" charset="-122"/>
                <a:ea typeface="楷体" panose="02010609060101010101" pitchFamily="49" charset="-122"/>
              </a:rPr>
              <a:t>就是最终的 </a:t>
            </a:r>
            <a:r>
              <a:rPr lang="zh-CN" altLang="en-US" b="1">
                <a:latin typeface="楷体" panose="02010609060101010101" pitchFamily="49" charset="-122"/>
                <a:ea typeface="楷体" panose="02010609060101010101" pitchFamily="49" charset="-122"/>
              </a:rPr>
              <a:t>总损失值</a:t>
            </a:r>
            <a:r>
              <a:rPr lang="zh-CN" altLang="en-US">
                <a:latin typeface="楷体" panose="02010609060101010101" pitchFamily="49" charset="-122"/>
                <a:ea typeface="楷体" panose="02010609060101010101" pitchFamily="49" charset="-122"/>
              </a:rPr>
              <a:t>。注意：每一条数据有两个概率</a:t>
            </a:r>
            <a:r>
              <a:rPr lang="en-US" altLang="zh-CN">
                <a:latin typeface="楷体" panose="02010609060101010101" pitchFamily="49" charset="-122"/>
                <a:ea typeface="楷体" panose="02010609060101010101" pitchFamily="49" charset="-122"/>
              </a:rPr>
              <a:t>p(y=1)</a:t>
            </a:r>
            <a:r>
              <a:rPr lang="zh-CN" altLang="en-US">
                <a:latin typeface="楷体" panose="02010609060101010101" pitchFamily="49" charset="-122"/>
                <a:ea typeface="楷体" panose="02010609060101010101" pitchFamily="49" charset="-122"/>
              </a:rPr>
              <a:t>和</a:t>
            </a:r>
            <a:r>
              <a:rPr lang="en-US" altLang="zh-CN">
                <a:latin typeface="楷体" panose="02010609060101010101" pitchFamily="49" charset="-122"/>
                <a:ea typeface="楷体" panose="02010609060101010101" pitchFamily="49" charset="-122"/>
              </a:rPr>
              <a:t>p(y=0)</a:t>
            </a:r>
            <a:r>
              <a:rPr lang="zh-CN" altLang="en-US">
                <a:latin typeface="楷体" panose="02010609060101010101" pitchFamily="49" charset="-122"/>
                <a:ea typeface="楷体" panose="02010609060101010101" pitchFamily="49" charset="-122"/>
              </a:rPr>
              <a:t>，我们在计算每一条数据的对数似然损失值的时候不是固定取</a:t>
            </a:r>
            <a:r>
              <a:rPr lang="en-US" altLang="zh-CN">
                <a:latin typeface="楷体" panose="02010609060101010101" pitchFamily="49" charset="-122"/>
                <a:ea typeface="楷体" panose="02010609060101010101" pitchFamily="49" charset="-122"/>
              </a:rPr>
              <a:t>p(y=1)</a:t>
            </a:r>
            <a:r>
              <a:rPr lang="zh-CN" altLang="en-US">
                <a:latin typeface="楷体" panose="02010609060101010101" pitchFamily="49" charset="-122"/>
                <a:ea typeface="楷体" panose="02010609060101010101" pitchFamily="49" charset="-122"/>
              </a:rPr>
              <a:t>，而是该条数据被预测为哪一个类就使用该类的概率，你也可以简单的理解是</a:t>
            </a:r>
            <a:r>
              <a:rPr lang="en-US" altLang="zh-CN">
                <a:latin typeface="楷体" panose="02010609060101010101" pitchFamily="49" charset="-122"/>
                <a:ea typeface="楷体" panose="02010609060101010101" pitchFamily="49" charset="-122"/>
              </a:rPr>
              <a:t>p(y=1)</a:t>
            </a:r>
            <a:r>
              <a:rPr lang="zh-CN" altLang="en-US">
                <a:latin typeface="楷体" panose="02010609060101010101" pitchFamily="49" charset="-122"/>
                <a:ea typeface="楷体" panose="02010609060101010101" pitchFamily="49" charset="-122"/>
              </a:rPr>
              <a:t>和</a:t>
            </a:r>
            <a:r>
              <a:rPr lang="en-US" altLang="zh-CN">
                <a:latin typeface="楷体" panose="02010609060101010101" pitchFamily="49" charset="-122"/>
                <a:ea typeface="楷体" panose="02010609060101010101" pitchFamily="49" charset="-122"/>
              </a:rPr>
              <a:t>p(y=0)</a:t>
            </a:r>
            <a:r>
              <a:rPr lang="zh-CN" altLang="en-US">
                <a:latin typeface="楷体" panose="02010609060101010101" pitchFamily="49" charset="-122"/>
                <a:ea typeface="楷体" panose="02010609060101010101" pitchFamily="49" charset="-122"/>
              </a:rPr>
              <a:t>中的最大值。</a:t>
            </a:r>
          </a:p>
        </p:txBody>
      </p:sp>
      <p:pic>
        <p:nvPicPr>
          <p:cNvPr id="102" name="图片 101" descr="对数似然损失函数"/>
          <p:cNvPicPr/>
          <p:nvPr/>
        </p:nvPicPr>
        <p:blipFill>
          <a:blip r:embed="rId4"/>
          <a:stretch>
            <a:fillRect/>
          </a:stretch>
        </p:blipFill>
        <p:spPr>
          <a:xfrm>
            <a:off x="3166074" y="1896998"/>
            <a:ext cx="5670558" cy="38100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856948"/>
            <a:ext cx="8712665" cy="3523812"/>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252447" y="2061991"/>
            <a:ext cx="8140941" cy="2862322"/>
          </a:xfrm>
          <a:prstGeom prst="rect">
            <a:avLst/>
          </a:prstGeom>
        </p:spPr>
        <p:txBody>
          <a:bodyPr wrap="square">
            <a:spAutoFit/>
          </a:bodyPr>
          <a:lstStyle/>
          <a:p>
            <a:r>
              <a:rPr lang="zh-CN" altLang="en-US" b="1">
                <a:latin typeface="微软雅黑" panose="020B0503020204020204" charset="-122"/>
                <a:ea typeface="微软雅黑" panose="020B0503020204020204" charset="-122"/>
              </a:rPr>
              <a:t>    多分类</a:t>
            </a:r>
            <a:r>
              <a:rPr lang="zh-CN" altLang="en-US">
                <a:latin typeface="微软雅黑" panose="020B0503020204020204" charset="-122"/>
                <a:ea typeface="微软雅黑" panose="020B0503020204020204" charset="-122"/>
              </a:rPr>
              <a:t>就是指 </a:t>
            </a:r>
            <a:r>
              <a:rPr lang="zh-CN" altLang="en-US" b="1">
                <a:latin typeface="微软雅黑" panose="020B0503020204020204" charset="-122"/>
                <a:ea typeface="微软雅黑" panose="020B0503020204020204" charset="-122"/>
              </a:rPr>
              <a:t>目标变量</a:t>
            </a:r>
            <a:r>
              <a:rPr lang="en-US" altLang="zh-CN" b="1">
                <a:latin typeface="微软雅黑" panose="020B0503020204020204" charset="-122"/>
                <a:ea typeface="微软雅黑" panose="020B0503020204020204" charset="-122"/>
              </a:rPr>
              <a:t>y </a:t>
            </a:r>
            <a:r>
              <a:rPr lang="zh-CN" altLang="en-US">
                <a:latin typeface="微软雅黑" panose="020B0503020204020204" charset="-122"/>
                <a:ea typeface="微软雅黑" panose="020B0503020204020204" charset="-122"/>
              </a:rPr>
              <a:t>的取值有</a:t>
            </a:r>
            <a:r>
              <a:rPr lang="zh-CN" altLang="en-US" b="1">
                <a:latin typeface="微软雅黑" panose="020B0503020204020204" charset="-122"/>
                <a:ea typeface="微软雅黑" panose="020B0503020204020204" charset="-122"/>
              </a:rPr>
              <a:t>多个类别标签</a:t>
            </a:r>
            <a:r>
              <a:rPr lang="zh-CN" altLang="en-US">
                <a:latin typeface="微软雅黑" panose="020B0503020204020204" charset="-122"/>
                <a:ea typeface="微软雅黑" panose="020B0503020204020204" charset="-122"/>
              </a:rPr>
              <a:t>，以下这些问题都是多分类问题：</a:t>
            </a:r>
          </a:p>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文本分类 </a:t>
            </a:r>
            <a:r>
              <a:rPr lang="zh-CN" altLang="en-US">
                <a:latin typeface="微软雅黑" panose="020B0503020204020204" charset="-122"/>
                <a:ea typeface="微软雅黑" panose="020B0503020204020204" charset="-122"/>
              </a:rPr>
              <a:t>：文章所属的类别较多，例如财经类，体育类，娱乐类，健康类等</a:t>
            </a:r>
          </a:p>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物体识别 </a:t>
            </a:r>
            <a:r>
              <a:rPr lang="zh-CN" altLang="en-US">
                <a:latin typeface="微软雅黑" panose="020B0503020204020204" charset="-122"/>
                <a:ea typeface="微软雅黑" panose="020B0503020204020204" charset="-122"/>
              </a:rPr>
              <a:t>：物体的种类非常多，例如</a:t>
            </a:r>
            <a:r>
              <a:rPr lang="en-US" altLang="zh-CN">
                <a:latin typeface="微软雅黑" panose="020B0503020204020204" charset="-122"/>
                <a:ea typeface="微软雅黑" panose="020B0503020204020204" charset="-122"/>
              </a:rPr>
              <a:t>ImageNet</a:t>
            </a:r>
            <a:r>
              <a:rPr lang="zh-CN" altLang="en-US">
                <a:latin typeface="微软雅黑" panose="020B0503020204020204" charset="-122"/>
                <a:ea typeface="微软雅黑" panose="020B0503020204020204" charset="-122"/>
              </a:rPr>
              <a:t>大赛的物体识别有</a:t>
            </a:r>
            <a:r>
              <a:rPr lang="en-US" altLang="zh-CN">
                <a:latin typeface="微软雅黑" panose="020B0503020204020204" charset="-122"/>
                <a:ea typeface="微软雅黑" panose="020B0503020204020204" charset="-122"/>
              </a:rPr>
              <a:t>1000</a:t>
            </a:r>
            <a:r>
              <a:rPr lang="zh-CN" altLang="en-US">
                <a:latin typeface="微软雅黑" panose="020B0503020204020204" charset="-122"/>
                <a:ea typeface="微软雅黑" panose="020B0503020204020204" charset="-122"/>
              </a:rPr>
              <a:t>个类</a:t>
            </a:r>
          </a:p>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手写数字识别 </a:t>
            </a:r>
            <a:r>
              <a:rPr lang="zh-CN" altLang="en-US">
                <a:latin typeface="微软雅黑" panose="020B0503020204020204" charset="-122"/>
                <a:ea typeface="微软雅黑" panose="020B0503020204020204" charset="-122"/>
              </a:rPr>
              <a:t>：包含</a:t>
            </a:r>
            <a:r>
              <a:rPr lang="en-US" altLang="zh-CN">
                <a:latin typeface="微软雅黑" panose="020B0503020204020204" charset="-122"/>
                <a:ea typeface="微软雅黑" panose="020B0503020204020204" charset="-122"/>
              </a:rPr>
              <a:t>0-9</a:t>
            </a:r>
            <a:r>
              <a:rPr lang="zh-CN" altLang="en-US">
                <a:latin typeface="微软雅黑" panose="020B0503020204020204" charset="-122"/>
                <a:ea typeface="微软雅黑" panose="020B0503020204020204" charset="-122"/>
              </a:rPr>
              <a:t>共计</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个数字的识别</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有一些算法天然可以解决多分类问题，例如</a:t>
            </a:r>
            <a:r>
              <a:rPr lang="en-US" altLang="zh-CN" b="1">
                <a:latin typeface="微软雅黑" panose="020B0503020204020204" charset="-122"/>
                <a:ea typeface="微软雅黑" panose="020B0503020204020204" charset="-122"/>
              </a:rPr>
              <a:t>KNN</a:t>
            </a:r>
            <a:r>
              <a:rPr lang="zh-CN" altLang="en-US">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决策树。</a:t>
            </a:r>
            <a:r>
              <a:rPr lang="zh-CN" altLang="en-US">
                <a:latin typeface="微软雅黑" panose="020B0503020204020204" charset="-122"/>
                <a:ea typeface="微软雅黑" panose="020B0503020204020204" charset="-122"/>
              </a:rPr>
              <a:t>对于</a:t>
            </a:r>
            <a:r>
              <a:rPr lang="zh-CN" altLang="en-US" b="1">
                <a:latin typeface="微软雅黑" panose="020B0503020204020204" charset="-122"/>
                <a:ea typeface="微软雅黑" panose="020B0503020204020204" charset="-122"/>
              </a:rPr>
              <a:t>逻辑回归算法</a:t>
            </a:r>
            <a:r>
              <a:rPr lang="zh-CN" altLang="en-US">
                <a:latin typeface="微软雅黑" panose="020B0503020204020204" charset="-122"/>
                <a:ea typeface="微软雅黑" panose="020B0503020204020204" charset="-122"/>
              </a:rPr>
              <a:t>来说，我们从一开始介绍它的时候就只针对</a:t>
            </a:r>
            <a:r>
              <a:rPr lang="zh-CN" altLang="en-US" b="1">
                <a:latin typeface="微软雅黑" panose="020B0503020204020204" charset="-122"/>
                <a:ea typeface="微软雅黑" panose="020B0503020204020204" charset="-122"/>
              </a:rPr>
              <a:t>二分类</a:t>
            </a:r>
            <a:r>
              <a:rPr lang="zh-CN" altLang="en-US">
                <a:latin typeface="微软雅黑" panose="020B0503020204020204" charset="-122"/>
                <a:ea typeface="微软雅黑" panose="020B0503020204020204" charset="-122"/>
              </a:rPr>
              <a:t>问题，的确，传统的逻辑回归只能解决二分类问题。但是也不用担心，只需要简单的调整，</a:t>
            </a:r>
            <a:r>
              <a:rPr lang="zh-CN" altLang="en-US" b="1">
                <a:latin typeface="微软雅黑" panose="020B0503020204020204" charset="-122"/>
                <a:ea typeface="微软雅黑" panose="020B0503020204020204" charset="-122"/>
              </a:rPr>
              <a:t>逻辑回归算法就能解决多分类问题</a:t>
            </a:r>
            <a:r>
              <a:rPr lang="zh-CN" altLang="en-US">
                <a:latin typeface="微软雅黑" panose="020B0503020204020204" charset="-122"/>
                <a:ea typeface="微软雅黑" panose="020B0503020204020204" charset="-122"/>
              </a:rPr>
              <a:t>。</a:t>
            </a:r>
            <a:endParaRPr lang="zh-CN" altLang="en-US" sz="2000" b="1">
              <a:latin typeface="微软雅黑" panose="020B0503020204020204" charset="-122"/>
              <a:ea typeface="微软雅黑" panose="020B0503020204020204"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12362" y="3003610"/>
            <a:ext cx="2285010"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二分类 </a:t>
            </a:r>
            <a:r>
              <a:rPr lang="en-US" altLang="zh-CN" b="1">
                <a:latin typeface="微软雅黑" panose="020B0503020204020204" charset="-122"/>
                <a:ea typeface="微软雅黑" panose="020B0503020204020204" charset="-122"/>
              </a:rPr>
              <a:t>VS </a:t>
            </a:r>
            <a:r>
              <a:rPr lang="zh-CN" altLang="en-US" b="1">
                <a:latin typeface="微软雅黑" panose="020B0503020204020204" charset="-122"/>
                <a:ea typeface="微软雅黑" panose="020B0503020204020204" charset="-122"/>
              </a:rPr>
              <a:t>多分类（</a:t>
            </a:r>
            <a:r>
              <a:rPr lang="en-US" altLang="zh-CN" b="1">
                <a:latin typeface="微软雅黑" panose="020B0503020204020204" charset="-122"/>
                <a:ea typeface="微软雅黑" panose="020B0503020204020204" charset="-122"/>
              </a:rPr>
              <a:t>1/2</a:t>
            </a:r>
            <a:r>
              <a:rPr lang="zh-CN" altLang="en-US" b="1">
                <a:latin typeface="微软雅黑" panose="020B0503020204020204" charset="-122"/>
                <a:ea typeface="微软雅黑" panose="020B0503020204020204" charset="-122"/>
              </a:rPr>
              <a:t>）</a:t>
            </a:r>
          </a:p>
        </p:txBody>
      </p:sp>
      <p:sp>
        <p:nvSpPr>
          <p:cNvPr id="8" name="矩形 7"/>
          <p:cNvSpPr/>
          <p:nvPr/>
        </p:nvSpPr>
        <p:spPr>
          <a:xfrm>
            <a:off x="189880" y="1204481"/>
            <a:ext cx="42691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(10/11)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650227"/>
            <a:ext cx="8712665" cy="1672522"/>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313118" y="1768288"/>
            <a:ext cx="8140941" cy="1785104"/>
          </a:xfrm>
          <a:prstGeom prst="rect">
            <a:avLst/>
          </a:prstGeom>
        </p:spPr>
        <p:txBody>
          <a:bodyPr wrap="square">
            <a:spAutoFit/>
          </a:bodyPr>
          <a:lstStyle/>
          <a:p>
            <a:r>
              <a:rPr lang="zh-CN" altLang="en-US" b="1">
                <a:latin typeface="微软雅黑" panose="020B0503020204020204" charset="-122"/>
                <a:ea typeface="微软雅黑" panose="020B0503020204020204" charset="-122"/>
              </a:rPr>
              <a:t>解决方案</a:t>
            </a:r>
            <a:r>
              <a:rPr lang="zh-CN" altLang="en-US">
                <a:latin typeface="微软雅黑" panose="020B0503020204020204" charset="-122"/>
                <a:ea typeface="微软雅黑" panose="020B0503020204020204" charset="-122"/>
              </a:rPr>
              <a:t>就是：把 </a:t>
            </a:r>
            <a:r>
              <a:rPr lang="zh-CN" altLang="en-US" b="1">
                <a:latin typeface="微软雅黑" panose="020B0503020204020204" charset="-122"/>
                <a:ea typeface="微软雅黑" panose="020B0503020204020204" charset="-122"/>
              </a:rPr>
              <a:t>多分类问题拆分成若干个二分类问题 </a:t>
            </a:r>
            <a:r>
              <a:rPr lang="zh-CN" altLang="en-US">
                <a:latin typeface="微软雅黑" panose="020B0503020204020204" charset="-122"/>
                <a:ea typeface="微软雅黑" panose="020B0503020204020204" charset="-122"/>
              </a:rPr>
              <a:t>就好了，若干个是多少个？</a:t>
            </a:r>
            <a:r>
              <a:rPr lang="zh-CN" altLang="en-US" b="1">
                <a:latin typeface="微软雅黑" panose="020B0503020204020204" charset="-122"/>
                <a:ea typeface="微软雅黑" panose="020B0503020204020204" charset="-122"/>
              </a:rPr>
              <a:t>多分类的类别数有几个那就是几个</a:t>
            </a:r>
            <a:r>
              <a:rPr lang="zh-CN" altLang="en-US">
                <a:latin typeface="微软雅黑" panose="020B0503020204020204" charset="-122"/>
                <a:ea typeface="微软雅黑" panose="020B0503020204020204" charset="-122"/>
              </a:rPr>
              <a:t>。</a:t>
            </a:r>
          </a:p>
          <a:p>
            <a:r>
              <a:rPr lang="zh-CN" altLang="en-US">
                <a:latin typeface="微软雅黑" panose="020B0503020204020204" charset="-122"/>
                <a:ea typeface="微软雅黑" panose="020B0503020204020204" charset="-122"/>
              </a:rPr>
              <a:t>如下图所示，多分类问题拆成之后，每一个二分类模型轮流挑选一个类别作为正例</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，剩余的作为负例</a:t>
            </a:r>
            <a:r>
              <a:rPr lang="en-US" altLang="zh-CN">
                <a:latin typeface="微软雅黑" panose="020B0503020204020204" charset="-122"/>
                <a:ea typeface="微软雅黑" panose="020B0503020204020204" charset="-122"/>
              </a:rPr>
              <a:t>0</a:t>
            </a:r>
            <a:r>
              <a:rPr lang="zh-CN" altLang="en-US">
                <a:latin typeface="微软雅黑" panose="020B0503020204020204" charset="-122"/>
                <a:ea typeface="微软雅黑" panose="020B0503020204020204" charset="-122"/>
              </a:rPr>
              <a:t>。这样有多少个类别，就有多少个二分类模型，这种方法叫 </a:t>
            </a:r>
            <a:r>
              <a:rPr lang="en-US" altLang="zh-CN" b="1">
                <a:latin typeface="微软雅黑" panose="020B0503020204020204" charset="-122"/>
                <a:ea typeface="微软雅黑" panose="020B0503020204020204" charset="-122"/>
              </a:rPr>
              <a:t>one vs rest </a:t>
            </a:r>
            <a:r>
              <a:rPr lang="zh-CN" altLang="en-US">
                <a:latin typeface="微软雅黑" panose="020B0503020204020204" charset="-122"/>
                <a:ea typeface="微软雅黑" panose="020B0503020204020204" charset="-122"/>
              </a:rPr>
              <a:t>或者 </a:t>
            </a:r>
            <a:r>
              <a:rPr lang="en-US" altLang="zh-CN" b="1">
                <a:latin typeface="微软雅黑" panose="020B0503020204020204" charset="-122"/>
                <a:ea typeface="微软雅黑" panose="020B0503020204020204" charset="-122"/>
              </a:rPr>
              <a:t>one vs all </a:t>
            </a:r>
            <a:r>
              <a:rPr lang="zh-CN" altLang="en-US">
                <a:latin typeface="微软雅黑" panose="020B0503020204020204" charset="-122"/>
                <a:ea typeface="微软雅黑" panose="020B0503020204020204" charset="-122"/>
              </a:rPr>
              <a:t>。</a:t>
            </a:r>
          </a:p>
          <a:p>
            <a:endParaRPr lang="zh-CN" altLang="en-US" sz="2000" b="1">
              <a:latin typeface="微软雅黑" panose="020B0503020204020204" charset="-122"/>
              <a:ea typeface="微软雅黑" panose="020B0503020204020204"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512362" y="3094116"/>
            <a:ext cx="2285010"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二分类 </a:t>
            </a:r>
            <a:r>
              <a:rPr lang="en-US" altLang="zh-CN" b="1">
                <a:latin typeface="微软雅黑" panose="020B0503020204020204" charset="-122"/>
                <a:ea typeface="微软雅黑" panose="020B0503020204020204" charset="-122"/>
              </a:rPr>
              <a:t>VS </a:t>
            </a:r>
            <a:r>
              <a:rPr lang="zh-CN" altLang="en-US" b="1">
                <a:latin typeface="微软雅黑" panose="020B0503020204020204" charset="-122"/>
                <a:ea typeface="微软雅黑" panose="020B0503020204020204" charset="-122"/>
              </a:rPr>
              <a:t>多分类（</a:t>
            </a:r>
            <a:r>
              <a:rPr lang="en-US" altLang="zh-CN" b="1">
                <a:latin typeface="微软雅黑" panose="020B0503020204020204" charset="-122"/>
                <a:ea typeface="微软雅黑" panose="020B0503020204020204" charset="-122"/>
              </a:rPr>
              <a:t>2/2</a:t>
            </a:r>
            <a:r>
              <a:rPr lang="zh-CN" altLang="en-US" b="1">
                <a:latin typeface="微软雅黑" panose="020B0503020204020204" charset="-122"/>
                <a:ea typeface="微软雅黑" panose="020B0503020204020204" charset="-122"/>
              </a:rPr>
              <a:t>）</a:t>
            </a:r>
          </a:p>
        </p:txBody>
      </p:sp>
      <p:sp>
        <p:nvSpPr>
          <p:cNvPr id="8" name="矩形 7"/>
          <p:cNvSpPr/>
          <p:nvPr/>
        </p:nvSpPr>
        <p:spPr>
          <a:xfrm>
            <a:off x="189880" y="1204481"/>
            <a:ext cx="42691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2.2.1 </a:t>
            </a:r>
            <a:r>
              <a:rPr lang="zh-CN" altLang="en-US" b="1">
                <a:latin typeface="微软雅黑" panose="020B0503020204020204" charset="-122"/>
                <a:ea typeface="微软雅黑" panose="020B0503020204020204" charset="-122"/>
              </a:rPr>
              <a:t>逻辑回归算法核心原理</a:t>
            </a:r>
            <a:r>
              <a:rPr lang="en-US" altLang="zh-CN" b="1">
                <a:latin typeface="微软雅黑" panose="020B0503020204020204" charset="-122"/>
                <a:ea typeface="微软雅黑" panose="020B0503020204020204" charset="-122"/>
              </a:rPr>
              <a:t>(11/11)</a:t>
            </a:r>
            <a:endParaRPr lang="zh-CN" altLang="en-US" b="1">
              <a:latin typeface="微软雅黑" panose="020B0503020204020204" charset="-122"/>
              <a:ea typeface="微软雅黑" panose="020B0503020204020204" charset="-122"/>
            </a:endParaRPr>
          </a:p>
        </p:txBody>
      </p:sp>
      <p:grpSp>
        <p:nvGrpSpPr>
          <p:cNvPr id="54" name="组合 53"/>
          <p:cNvGrpSpPr/>
          <p:nvPr/>
        </p:nvGrpSpPr>
        <p:grpSpPr>
          <a:xfrm>
            <a:off x="798612" y="4309948"/>
            <a:ext cx="1637805" cy="2352912"/>
            <a:chOff x="-12700" y="0"/>
            <a:chExt cx="1357313" cy="2598738"/>
          </a:xfrm>
        </p:grpSpPr>
        <p:sp>
          <p:nvSpPr>
            <p:cNvPr id="55" name="Freeform 5"/>
            <p:cNvSpPr/>
            <p:nvPr/>
          </p:nvSpPr>
          <p:spPr bwMode="auto">
            <a:xfrm>
              <a:off x="668338" y="2447925"/>
              <a:ext cx="215900" cy="150813"/>
            </a:xfrm>
            <a:custGeom>
              <a:avLst/>
              <a:gdLst>
                <a:gd name="T0" fmla="*/ 5 w 57"/>
                <a:gd name="T1" fmla="*/ 0 h 40"/>
                <a:gd name="T2" fmla="*/ 0 w 57"/>
                <a:gd name="T3" fmla="*/ 20 h 40"/>
                <a:gd name="T4" fmla="*/ 50 w 57"/>
                <a:gd name="T5" fmla="*/ 40 h 40"/>
                <a:gd name="T6" fmla="*/ 18 w 57"/>
                <a:gd name="T7" fmla="*/ 15 h 40"/>
                <a:gd name="T8" fmla="*/ 24 w 57"/>
                <a:gd name="T9" fmla="*/ 0 h 40"/>
                <a:gd name="T10" fmla="*/ 5 w 57"/>
                <a:gd name="T11" fmla="*/ 0 h 40"/>
              </a:gdLst>
              <a:ahLst/>
              <a:cxnLst>
                <a:cxn ang="0">
                  <a:pos x="T0" y="T1"/>
                </a:cxn>
                <a:cxn ang="0">
                  <a:pos x="T2" y="T3"/>
                </a:cxn>
                <a:cxn ang="0">
                  <a:pos x="T4" y="T5"/>
                </a:cxn>
                <a:cxn ang="0">
                  <a:pos x="T6" y="T7"/>
                </a:cxn>
                <a:cxn ang="0">
                  <a:pos x="T8" y="T9"/>
                </a:cxn>
                <a:cxn ang="0">
                  <a:pos x="T10" y="T11"/>
                </a:cxn>
              </a:cxnLst>
              <a:rect l="0" t="0" r="r" b="b"/>
              <a:pathLst>
                <a:path w="57" h="40">
                  <a:moveTo>
                    <a:pt x="5" y="0"/>
                  </a:moveTo>
                  <a:cubicBezTo>
                    <a:pt x="0" y="20"/>
                    <a:pt x="0" y="20"/>
                    <a:pt x="0" y="20"/>
                  </a:cubicBezTo>
                  <a:cubicBezTo>
                    <a:pt x="7" y="30"/>
                    <a:pt x="32" y="39"/>
                    <a:pt x="50" y="40"/>
                  </a:cubicBezTo>
                  <a:cubicBezTo>
                    <a:pt x="57" y="30"/>
                    <a:pt x="34" y="19"/>
                    <a:pt x="18" y="15"/>
                  </a:cubicBezTo>
                  <a:cubicBezTo>
                    <a:pt x="24" y="0"/>
                    <a:pt x="24" y="0"/>
                    <a:pt x="24" y="0"/>
                  </a:cubicBezTo>
                  <a:lnTo>
                    <a:pt x="5"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6" name="Freeform 6"/>
            <p:cNvSpPr/>
            <p:nvPr/>
          </p:nvSpPr>
          <p:spPr bwMode="auto">
            <a:xfrm>
              <a:off x="985838" y="661988"/>
              <a:ext cx="252413" cy="279400"/>
            </a:xfrm>
            <a:custGeom>
              <a:avLst/>
              <a:gdLst>
                <a:gd name="T0" fmla="*/ 47 w 67"/>
                <a:gd name="T1" fmla="*/ 6 h 74"/>
                <a:gd name="T2" fmla="*/ 32 w 67"/>
                <a:gd name="T3" fmla="*/ 3 h 74"/>
                <a:gd name="T4" fmla="*/ 7 w 67"/>
                <a:gd name="T5" fmla="*/ 20 h 74"/>
                <a:gd name="T6" fmla="*/ 3 w 67"/>
                <a:gd name="T7" fmla="*/ 43 h 74"/>
                <a:gd name="T8" fmla="*/ 20 w 67"/>
                <a:gd name="T9" fmla="*/ 68 h 74"/>
                <a:gd name="T10" fmla="*/ 35 w 67"/>
                <a:gd name="T11" fmla="*/ 71 h 74"/>
                <a:gd name="T12" fmla="*/ 60 w 67"/>
                <a:gd name="T13" fmla="*/ 54 h 74"/>
                <a:gd name="T14" fmla="*/ 64 w 67"/>
                <a:gd name="T15" fmla="*/ 31 h 74"/>
                <a:gd name="T16" fmla="*/ 47 w 67"/>
                <a:gd name="T1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4">
                  <a:moveTo>
                    <a:pt x="47" y="6"/>
                  </a:moveTo>
                  <a:cubicBezTo>
                    <a:pt x="32" y="3"/>
                    <a:pt x="32" y="3"/>
                    <a:pt x="32" y="3"/>
                  </a:cubicBezTo>
                  <a:cubicBezTo>
                    <a:pt x="21" y="0"/>
                    <a:pt x="9" y="8"/>
                    <a:pt x="7" y="20"/>
                  </a:cubicBezTo>
                  <a:cubicBezTo>
                    <a:pt x="3" y="43"/>
                    <a:pt x="3" y="43"/>
                    <a:pt x="3" y="43"/>
                  </a:cubicBezTo>
                  <a:cubicBezTo>
                    <a:pt x="0" y="55"/>
                    <a:pt x="8" y="66"/>
                    <a:pt x="20" y="68"/>
                  </a:cubicBezTo>
                  <a:cubicBezTo>
                    <a:pt x="35" y="71"/>
                    <a:pt x="35" y="71"/>
                    <a:pt x="35" y="71"/>
                  </a:cubicBezTo>
                  <a:cubicBezTo>
                    <a:pt x="46" y="74"/>
                    <a:pt x="58" y="66"/>
                    <a:pt x="60" y="54"/>
                  </a:cubicBezTo>
                  <a:cubicBezTo>
                    <a:pt x="64" y="31"/>
                    <a:pt x="64" y="31"/>
                    <a:pt x="64" y="31"/>
                  </a:cubicBezTo>
                  <a:cubicBezTo>
                    <a:pt x="67" y="19"/>
                    <a:pt x="59" y="8"/>
                    <a:pt x="47" y="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7" name="Freeform 7"/>
            <p:cNvSpPr/>
            <p:nvPr/>
          </p:nvSpPr>
          <p:spPr bwMode="auto">
            <a:xfrm>
              <a:off x="1019175" y="688975"/>
              <a:ext cx="185738" cy="203200"/>
            </a:xfrm>
            <a:custGeom>
              <a:avLst/>
              <a:gdLst>
                <a:gd name="T0" fmla="*/ 35 w 49"/>
                <a:gd name="T1" fmla="*/ 4 h 54"/>
                <a:gd name="T2" fmla="*/ 23 w 49"/>
                <a:gd name="T3" fmla="*/ 2 h 54"/>
                <a:gd name="T4" fmla="*/ 5 w 49"/>
                <a:gd name="T5" fmla="*/ 14 h 54"/>
                <a:gd name="T6" fmla="*/ 2 w 49"/>
                <a:gd name="T7" fmla="*/ 32 h 54"/>
                <a:gd name="T8" fmla="*/ 14 w 49"/>
                <a:gd name="T9" fmla="*/ 50 h 54"/>
                <a:gd name="T10" fmla="*/ 25 w 49"/>
                <a:gd name="T11" fmla="*/ 52 h 54"/>
                <a:gd name="T12" fmla="*/ 44 w 49"/>
                <a:gd name="T13" fmla="*/ 40 h 54"/>
                <a:gd name="T14" fmla="*/ 47 w 49"/>
                <a:gd name="T15" fmla="*/ 22 h 54"/>
                <a:gd name="T16" fmla="*/ 35 w 49"/>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35" y="4"/>
                  </a:moveTo>
                  <a:cubicBezTo>
                    <a:pt x="23" y="2"/>
                    <a:pt x="23" y="2"/>
                    <a:pt x="23" y="2"/>
                  </a:cubicBezTo>
                  <a:cubicBezTo>
                    <a:pt x="15" y="0"/>
                    <a:pt x="7" y="6"/>
                    <a:pt x="5" y="14"/>
                  </a:cubicBezTo>
                  <a:cubicBezTo>
                    <a:pt x="2" y="32"/>
                    <a:pt x="2" y="32"/>
                    <a:pt x="2" y="32"/>
                  </a:cubicBezTo>
                  <a:cubicBezTo>
                    <a:pt x="0" y="40"/>
                    <a:pt x="6" y="48"/>
                    <a:pt x="14" y="50"/>
                  </a:cubicBezTo>
                  <a:cubicBezTo>
                    <a:pt x="25" y="52"/>
                    <a:pt x="25" y="52"/>
                    <a:pt x="25" y="52"/>
                  </a:cubicBezTo>
                  <a:cubicBezTo>
                    <a:pt x="34" y="54"/>
                    <a:pt x="42" y="48"/>
                    <a:pt x="44" y="40"/>
                  </a:cubicBezTo>
                  <a:cubicBezTo>
                    <a:pt x="47" y="22"/>
                    <a:pt x="47" y="22"/>
                    <a:pt x="47" y="22"/>
                  </a:cubicBezTo>
                  <a:cubicBezTo>
                    <a:pt x="49" y="14"/>
                    <a:pt x="43" y="5"/>
                    <a:pt x="35" y="4"/>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8" name="Freeform 8"/>
            <p:cNvSpPr/>
            <p:nvPr/>
          </p:nvSpPr>
          <p:spPr bwMode="auto">
            <a:xfrm>
              <a:off x="36513" y="719138"/>
              <a:ext cx="268288" cy="285750"/>
            </a:xfrm>
            <a:custGeom>
              <a:avLst/>
              <a:gdLst>
                <a:gd name="T0" fmla="*/ 18 w 71"/>
                <a:gd name="T1" fmla="*/ 9 h 76"/>
                <a:gd name="T2" fmla="*/ 32 w 71"/>
                <a:gd name="T3" fmla="*/ 4 h 76"/>
                <a:gd name="T4" fmla="*/ 59 w 71"/>
                <a:gd name="T5" fmla="*/ 18 h 76"/>
                <a:gd name="T6" fmla="*/ 67 w 71"/>
                <a:gd name="T7" fmla="*/ 41 h 76"/>
                <a:gd name="T8" fmla="*/ 53 w 71"/>
                <a:gd name="T9" fmla="*/ 68 h 76"/>
                <a:gd name="T10" fmla="*/ 39 w 71"/>
                <a:gd name="T11" fmla="*/ 73 h 76"/>
                <a:gd name="T12" fmla="*/ 12 w 71"/>
                <a:gd name="T13" fmla="*/ 59 h 76"/>
                <a:gd name="T14" fmla="*/ 4 w 71"/>
                <a:gd name="T15" fmla="*/ 36 h 76"/>
                <a:gd name="T16" fmla="*/ 18 w 71"/>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6">
                  <a:moveTo>
                    <a:pt x="18" y="9"/>
                  </a:moveTo>
                  <a:cubicBezTo>
                    <a:pt x="32" y="4"/>
                    <a:pt x="32" y="4"/>
                    <a:pt x="32" y="4"/>
                  </a:cubicBezTo>
                  <a:cubicBezTo>
                    <a:pt x="43" y="0"/>
                    <a:pt x="56" y="6"/>
                    <a:pt x="59" y="18"/>
                  </a:cubicBezTo>
                  <a:cubicBezTo>
                    <a:pt x="67" y="41"/>
                    <a:pt x="67" y="41"/>
                    <a:pt x="67" y="41"/>
                  </a:cubicBezTo>
                  <a:cubicBezTo>
                    <a:pt x="71" y="52"/>
                    <a:pt x="65" y="64"/>
                    <a:pt x="53" y="68"/>
                  </a:cubicBezTo>
                  <a:cubicBezTo>
                    <a:pt x="39" y="73"/>
                    <a:pt x="39" y="73"/>
                    <a:pt x="39" y="73"/>
                  </a:cubicBezTo>
                  <a:cubicBezTo>
                    <a:pt x="28" y="76"/>
                    <a:pt x="15" y="70"/>
                    <a:pt x="12" y="59"/>
                  </a:cubicBezTo>
                  <a:cubicBezTo>
                    <a:pt x="4" y="36"/>
                    <a:pt x="4" y="36"/>
                    <a:pt x="4" y="36"/>
                  </a:cubicBezTo>
                  <a:cubicBezTo>
                    <a:pt x="0" y="25"/>
                    <a:pt x="6" y="13"/>
                    <a:pt x="18" y="9"/>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9" name="Freeform 9"/>
            <p:cNvSpPr/>
            <p:nvPr/>
          </p:nvSpPr>
          <p:spPr bwMode="auto">
            <a:xfrm>
              <a:off x="71438" y="744538"/>
              <a:ext cx="196850" cy="211138"/>
            </a:xfrm>
            <a:custGeom>
              <a:avLst/>
              <a:gdLst>
                <a:gd name="T0" fmla="*/ 13 w 52"/>
                <a:gd name="T1" fmla="*/ 7 h 56"/>
                <a:gd name="T2" fmla="*/ 24 w 52"/>
                <a:gd name="T3" fmla="*/ 3 h 56"/>
                <a:gd name="T4" fmla="*/ 44 w 52"/>
                <a:gd name="T5" fmla="*/ 13 h 56"/>
                <a:gd name="T6" fmla="*/ 49 w 52"/>
                <a:gd name="T7" fmla="*/ 30 h 56"/>
                <a:gd name="T8" fmla="*/ 39 w 52"/>
                <a:gd name="T9" fmla="*/ 50 h 56"/>
                <a:gd name="T10" fmla="*/ 29 w 52"/>
                <a:gd name="T11" fmla="*/ 53 h 56"/>
                <a:gd name="T12" fmla="*/ 9 w 52"/>
                <a:gd name="T13" fmla="*/ 43 h 56"/>
                <a:gd name="T14" fmla="*/ 3 w 52"/>
                <a:gd name="T15" fmla="*/ 27 h 56"/>
                <a:gd name="T16" fmla="*/ 13 w 52"/>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3" y="7"/>
                  </a:moveTo>
                  <a:cubicBezTo>
                    <a:pt x="24" y="3"/>
                    <a:pt x="24" y="3"/>
                    <a:pt x="24" y="3"/>
                  </a:cubicBezTo>
                  <a:cubicBezTo>
                    <a:pt x="32" y="0"/>
                    <a:pt x="41" y="5"/>
                    <a:pt x="44" y="13"/>
                  </a:cubicBezTo>
                  <a:cubicBezTo>
                    <a:pt x="49" y="30"/>
                    <a:pt x="49" y="30"/>
                    <a:pt x="49" y="30"/>
                  </a:cubicBezTo>
                  <a:cubicBezTo>
                    <a:pt x="52" y="38"/>
                    <a:pt x="48" y="47"/>
                    <a:pt x="39" y="50"/>
                  </a:cubicBezTo>
                  <a:cubicBezTo>
                    <a:pt x="29" y="53"/>
                    <a:pt x="29" y="53"/>
                    <a:pt x="29" y="53"/>
                  </a:cubicBezTo>
                  <a:cubicBezTo>
                    <a:pt x="20" y="56"/>
                    <a:pt x="11" y="52"/>
                    <a:pt x="9" y="43"/>
                  </a:cubicBezTo>
                  <a:cubicBezTo>
                    <a:pt x="3" y="27"/>
                    <a:pt x="3" y="27"/>
                    <a:pt x="3" y="27"/>
                  </a:cubicBezTo>
                  <a:cubicBezTo>
                    <a:pt x="0" y="18"/>
                    <a:pt x="5" y="9"/>
                    <a:pt x="13"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0" name="Freeform 10"/>
            <p:cNvSpPr/>
            <p:nvPr/>
          </p:nvSpPr>
          <p:spPr bwMode="auto">
            <a:xfrm>
              <a:off x="668338" y="2022475"/>
              <a:ext cx="173038" cy="444500"/>
            </a:xfrm>
            <a:custGeom>
              <a:avLst/>
              <a:gdLst>
                <a:gd name="T0" fmla="*/ 46 w 46"/>
                <a:gd name="T1" fmla="*/ 5 h 118"/>
                <a:gd name="T2" fmla="*/ 26 w 46"/>
                <a:gd name="T3" fmla="*/ 118 h 118"/>
                <a:gd name="T4" fmla="*/ 0 w 46"/>
                <a:gd name="T5" fmla="*/ 118 h 118"/>
                <a:gd name="T6" fmla="*/ 5 w 46"/>
                <a:gd name="T7" fmla="*/ 0 h 118"/>
                <a:gd name="T8" fmla="*/ 46 w 46"/>
                <a:gd name="T9" fmla="*/ 5 h 118"/>
              </a:gdLst>
              <a:ahLst/>
              <a:cxnLst>
                <a:cxn ang="0">
                  <a:pos x="T0" y="T1"/>
                </a:cxn>
                <a:cxn ang="0">
                  <a:pos x="T2" y="T3"/>
                </a:cxn>
                <a:cxn ang="0">
                  <a:pos x="T4" y="T5"/>
                </a:cxn>
                <a:cxn ang="0">
                  <a:pos x="T6" y="T7"/>
                </a:cxn>
                <a:cxn ang="0">
                  <a:pos x="T8" y="T9"/>
                </a:cxn>
              </a:cxnLst>
              <a:rect l="0" t="0" r="r" b="b"/>
              <a:pathLst>
                <a:path w="46" h="118">
                  <a:moveTo>
                    <a:pt x="46" y="5"/>
                  </a:moveTo>
                  <a:cubicBezTo>
                    <a:pt x="40" y="41"/>
                    <a:pt x="40" y="84"/>
                    <a:pt x="26" y="118"/>
                  </a:cubicBezTo>
                  <a:cubicBezTo>
                    <a:pt x="17" y="118"/>
                    <a:pt x="9" y="118"/>
                    <a:pt x="0" y="118"/>
                  </a:cubicBezTo>
                  <a:cubicBezTo>
                    <a:pt x="12" y="75"/>
                    <a:pt x="9" y="37"/>
                    <a:pt x="5" y="0"/>
                  </a:cubicBezTo>
                  <a:cubicBezTo>
                    <a:pt x="19" y="2"/>
                    <a:pt x="32" y="3"/>
                    <a:pt x="46"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1" name="Rectangle 11"/>
            <p:cNvSpPr>
              <a:spLocks noChangeArrowheads="1"/>
            </p:cNvSpPr>
            <p:nvPr/>
          </p:nvSpPr>
          <p:spPr bwMode="auto">
            <a:xfrm>
              <a:off x="449263" y="1358900"/>
              <a:ext cx="400050" cy="568325"/>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2" name="Rectangle 12"/>
            <p:cNvSpPr>
              <a:spLocks noChangeArrowheads="1"/>
            </p:cNvSpPr>
            <p:nvPr/>
          </p:nvSpPr>
          <p:spPr bwMode="auto">
            <a:xfrm>
              <a:off x="457200" y="1885950"/>
              <a:ext cx="384175"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3" name="Rectangle 13"/>
            <p:cNvSpPr>
              <a:spLocks noChangeArrowheads="1"/>
            </p:cNvSpPr>
            <p:nvPr/>
          </p:nvSpPr>
          <p:spPr bwMode="auto">
            <a:xfrm>
              <a:off x="501650" y="1182688"/>
              <a:ext cx="328613" cy="217488"/>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4" name="Freeform 14"/>
            <p:cNvSpPr/>
            <p:nvPr/>
          </p:nvSpPr>
          <p:spPr bwMode="auto">
            <a:xfrm>
              <a:off x="274638" y="1276350"/>
              <a:ext cx="284163" cy="708025"/>
            </a:xfrm>
            <a:custGeom>
              <a:avLst/>
              <a:gdLst>
                <a:gd name="T0" fmla="*/ 72 w 75"/>
                <a:gd name="T1" fmla="*/ 3 h 188"/>
                <a:gd name="T2" fmla="*/ 63 w 75"/>
                <a:gd name="T3" fmla="*/ 188 h 188"/>
                <a:gd name="T4" fmla="*/ 0 w 75"/>
                <a:gd name="T5" fmla="*/ 173 h 188"/>
                <a:gd name="T6" fmla="*/ 40 w 75"/>
                <a:gd name="T7" fmla="*/ 9 h 188"/>
                <a:gd name="T8" fmla="*/ 72 w 75"/>
                <a:gd name="T9" fmla="*/ 3 h 188"/>
              </a:gdLst>
              <a:ahLst/>
              <a:cxnLst>
                <a:cxn ang="0">
                  <a:pos x="T0" y="T1"/>
                </a:cxn>
                <a:cxn ang="0">
                  <a:pos x="T2" y="T3"/>
                </a:cxn>
                <a:cxn ang="0">
                  <a:pos x="T4" y="T5"/>
                </a:cxn>
                <a:cxn ang="0">
                  <a:pos x="T6" y="T7"/>
                </a:cxn>
                <a:cxn ang="0">
                  <a:pos x="T8" y="T9"/>
                </a:cxn>
              </a:cxnLst>
              <a:rect l="0" t="0" r="r" b="b"/>
              <a:pathLst>
                <a:path w="75" h="188">
                  <a:moveTo>
                    <a:pt x="72" y="3"/>
                  </a:moveTo>
                  <a:cubicBezTo>
                    <a:pt x="75" y="72"/>
                    <a:pt x="71" y="144"/>
                    <a:pt x="63" y="188"/>
                  </a:cubicBezTo>
                  <a:cubicBezTo>
                    <a:pt x="42" y="183"/>
                    <a:pt x="21" y="178"/>
                    <a:pt x="0" y="173"/>
                  </a:cubicBezTo>
                  <a:cubicBezTo>
                    <a:pt x="19" y="127"/>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5" name="Freeform 15"/>
            <p:cNvSpPr/>
            <p:nvPr/>
          </p:nvSpPr>
          <p:spPr bwMode="auto">
            <a:xfrm>
              <a:off x="766763" y="1290638"/>
              <a:ext cx="282575" cy="693738"/>
            </a:xfrm>
            <a:custGeom>
              <a:avLst/>
              <a:gdLst>
                <a:gd name="T0" fmla="*/ 3 w 75"/>
                <a:gd name="T1" fmla="*/ 3 h 184"/>
                <a:gd name="T2" fmla="*/ 12 w 75"/>
                <a:gd name="T3" fmla="*/ 184 h 184"/>
                <a:gd name="T4" fmla="*/ 75 w 75"/>
                <a:gd name="T5" fmla="*/ 169 h 184"/>
                <a:gd name="T6" fmla="*/ 35 w 75"/>
                <a:gd name="T7" fmla="*/ 5 h 184"/>
                <a:gd name="T8" fmla="*/ 3 w 75"/>
                <a:gd name="T9" fmla="*/ 3 h 184"/>
              </a:gdLst>
              <a:ahLst/>
              <a:cxnLst>
                <a:cxn ang="0">
                  <a:pos x="T0" y="T1"/>
                </a:cxn>
                <a:cxn ang="0">
                  <a:pos x="T2" y="T3"/>
                </a:cxn>
                <a:cxn ang="0">
                  <a:pos x="T4" y="T5"/>
                </a:cxn>
                <a:cxn ang="0">
                  <a:pos x="T6" y="T7"/>
                </a:cxn>
                <a:cxn ang="0">
                  <a:pos x="T8" y="T9"/>
                </a:cxn>
              </a:cxnLst>
              <a:rect l="0" t="0" r="r" b="b"/>
              <a:pathLst>
                <a:path w="75" h="184">
                  <a:moveTo>
                    <a:pt x="3" y="3"/>
                  </a:moveTo>
                  <a:cubicBezTo>
                    <a:pt x="0" y="72"/>
                    <a:pt x="4" y="140"/>
                    <a:pt x="12" y="184"/>
                  </a:cubicBezTo>
                  <a:cubicBezTo>
                    <a:pt x="33" y="179"/>
                    <a:pt x="54" y="174"/>
                    <a:pt x="75" y="169"/>
                  </a:cubicBezTo>
                  <a:cubicBezTo>
                    <a:pt x="56" y="123"/>
                    <a:pt x="41" y="71"/>
                    <a:pt x="35" y="5"/>
                  </a:cubicBezTo>
                  <a:cubicBezTo>
                    <a:pt x="24" y="5"/>
                    <a:pt x="14" y="0"/>
                    <a:pt x="3"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6" name="Freeform 16"/>
            <p:cNvSpPr/>
            <p:nvPr/>
          </p:nvSpPr>
          <p:spPr bwMode="auto">
            <a:xfrm>
              <a:off x="592138" y="1366838"/>
              <a:ext cx="147638" cy="447675"/>
            </a:xfrm>
            <a:custGeom>
              <a:avLst/>
              <a:gdLst>
                <a:gd name="T0" fmla="*/ 29 w 93"/>
                <a:gd name="T1" fmla="*/ 0 h 282"/>
                <a:gd name="T2" fmla="*/ 5 w 93"/>
                <a:gd name="T3" fmla="*/ 47 h 282"/>
                <a:gd name="T4" fmla="*/ 29 w 93"/>
                <a:gd name="T5" fmla="*/ 73 h 282"/>
                <a:gd name="T6" fmla="*/ 0 w 93"/>
                <a:gd name="T7" fmla="*/ 235 h 282"/>
                <a:gd name="T8" fmla="*/ 46 w 93"/>
                <a:gd name="T9" fmla="*/ 280 h 282"/>
                <a:gd name="T10" fmla="*/ 46 w 93"/>
                <a:gd name="T11" fmla="*/ 282 h 282"/>
                <a:gd name="T12" fmla="*/ 48 w 93"/>
                <a:gd name="T13" fmla="*/ 282 h 282"/>
                <a:gd name="T14" fmla="*/ 48 w 93"/>
                <a:gd name="T15" fmla="*/ 282 h 282"/>
                <a:gd name="T16" fmla="*/ 48 w 93"/>
                <a:gd name="T17" fmla="*/ 280 h 282"/>
                <a:gd name="T18" fmla="*/ 93 w 93"/>
                <a:gd name="T19" fmla="*/ 235 h 282"/>
                <a:gd name="T20" fmla="*/ 65 w 93"/>
                <a:gd name="T21" fmla="*/ 73 h 282"/>
                <a:gd name="T22" fmla="*/ 88 w 93"/>
                <a:gd name="T23" fmla="*/ 47 h 282"/>
                <a:gd name="T24" fmla="*/ 65 w 93"/>
                <a:gd name="T25" fmla="*/ 0 h 282"/>
                <a:gd name="T26" fmla="*/ 48 w 93"/>
                <a:gd name="T27" fmla="*/ 2 h 282"/>
                <a:gd name="T28" fmla="*/ 29 w 93"/>
                <a:gd name="T2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2">
                  <a:moveTo>
                    <a:pt x="29" y="0"/>
                  </a:moveTo>
                  <a:lnTo>
                    <a:pt x="5" y="47"/>
                  </a:lnTo>
                  <a:lnTo>
                    <a:pt x="29" y="73"/>
                  </a:lnTo>
                  <a:lnTo>
                    <a:pt x="0" y="235"/>
                  </a:lnTo>
                  <a:lnTo>
                    <a:pt x="46" y="280"/>
                  </a:lnTo>
                  <a:lnTo>
                    <a:pt x="46" y="282"/>
                  </a:lnTo>
                  <a:lnTo>
                    <a:pt x="48" y="282"/>
                  </a:lnTo>
                  <a:lnTo>
                    <a:pt x="48" y="282"/>
                  </a:lnTo>
                  <a:lnTo>
                    <a:pt x="48" y="280"/>
                  </a:lnTo>
                  <a:lnTo>
                    <a:pt x="93" y="235"/>
                  </a:lnTo>
                  <a:lnTo>
                    <a:pt x="65" y="73"/>
                  </a:lnTo>
                  <a:lnTo>
                    <a:pt x="88" y="47"/>
                  </a:lnTo>
                  <a:lnTo>
                    <a:pt x="65" y="0"/>
                  </a:lnTo>
                  <a:lnTo>
                    <a:pt x="48" y="2"/>
                  </a:lnTo>
                  <a:lnTo>
                    <a:pt x="29"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7" name="Freeform 17"/>
            <p:cNvSpPr/>
            <p:nvPr/>
          </p:nvSpPr>
          <p:spPr bwMode="auto">
            <a:xfrm>
              <a:off x="660400" y="1223963"/>
              <a:ext cx="207963" cy="236538"/>
            </a:xfrm>
            <a:custGeom>
              <a:avLst/>
              <a:gdLst>
                <a:gd name="T0" fmla="*/ 46 w 55"/>
                <a:gd name="T1" fmla="*/ 0 h 63"/>
                <a:gd name="T2" fmla="*/ 0 w 55"/>
                <a:gd name="T3" fmla="*/ 39 h 63"/>
                <a:gd name="T4" fmla="*/ 18 w 55"/>
                <a:gd name="T5" fmla="*/ 62 h 63"/>
                <a:gd name="T6" fmla="*/ 55 w 55"/>
                <a:gd name="T7" fmla="*/ 8 h 63"/>
                <a:gd name="T8" fmla="*/ 46 w 55"/>
                <a:gd name="T9" fmla="*/ 0 h 63"/>
              </a:gdLst>
              <a:ahLst/>
              <a:cxnLst>
                <a:cxn ang="0">
                  <a:pos x="T0" y="T1"/>
                </a:cxn>
                <a:cxn ang="0">
                  <a:pos x="T2" y="T3"/>
                </a:cxn>
                <a:cxn ang="0">
                  <a:pos x="T4" y="T5"/>
                </a:cxn>
                <a:cxn ang="0">
                  <a:pos x="T6" y="T7"/>
                </a:cxn>
                <a:cxn ang="0">
                  <a:pos x="T8" y="T9"/>
                </a:cxn>
              </a:cxnLst>
              <a:rect l="0" t="0" r="r" b="b"/>
              <a:pathLst>
                <a:path w="55" h="63">
                  <a:moveTo>
                    <a:pt x="46" y="0"/>
                  </a:moveTo>
                  <a:cubicBezTo>
                    <a:pt x="31" y="12"/>
                    <a:pt x="18" y="33"/>
                    <a:pt x="0" y="39"/>
                  </a:cubicBezTo>
                  <a:cubicBezTo>
                    <a:pt x="18" y="62"/>
                    <a:pt x="18" y="62"/>
                    <a:pt x="18" y="62"/>
                  </a:cubicBezTo>
                  <a:cubicBezTo>
                    <a:pt x="50" y="63"/>
                    <a:pt x="50" y="40"/>
                    <a:pt x="55" y="8"/>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8" name="Freeform 18"/>
            <p:cNvSpPr/>
            <p:nvPr/>
          </p:nvSpPr>
          <p:spPr bwMode="auto">
            <a:xfrm>
              <a:off x="414338" y="2447925"/>
              <a:ext cx="212725" cy="146050"/>
            </a:xfrm>
            <a:custGeom>
              <a:avLst/>
              <a:gdLst>
                <a:gd name="T0" fmla="*/ 51 w 56"/>
                <a:gd name="T1" fmla="*/ 0 h 39"/>
                <a:gd name="T2" fmla="*/ 56 w 56"/>
                <a:gd name="T3" fmla="*/ 20 h 39"/>
                <a:gd name="T4" fmla="*/ 6 w 56"/>
                <a:gd name="T5" fmla="*/ 39 h 39"/>
                <a:gd name="T6" fmla="*/ 38 w 56"/>
                <a:gd name="T7" fmla="*/ 15 h 39"/>
                <a:gd name="T8" fmla="*/ 33 w 56"/>
                <a:gd name="T9" fmla="*/ 0 h 39"/>
                <a:gd name="T10" fmla="*/ 51 w 56"/>
                <a:gd name="T11" fmla="*/ 0 h 39"/>
              </a:gdLst>
              <a:ahLst/>
              <a:cxnLst>
                <a:cxn ang="0">
                  <a:pos x="T0" y="T1"/>
                </a:cxn>
                <a:cxn ang="0">
                  <a:pos x="T2" y="T3"/>
                </a:cxn>
                <a:cxn ang="0">
                  <a:pos x="T4" y="T5"/>
                </a:cxn>
                <a:cxn ang="0">
                  <a:pos x="T6" y="T7"/>
                </a:cxn>
                <a:cxn ang="0">
                  <a:pos x="T8" y="T9"/>
                </a:cxn>
                <a:cxn ang="0">
                  <a:pos x="T10" y="T11"/>
                </a:cxn>
              </a:cxnLst>
              <a:rect l="0" t="0" r="r" b="b"/>
              <a:pathLst>
                <a:path w="56" h="39">
                  <a:moveTo>
                    <a:pt x="51" y="0"/>
                  </a:moveTo>
                  <a:cubicBezTo>
                    <a:pt x="56" y="20"/>
                    <a:pt x="56" y="20"/>
                    <a:pt x="56" y="20"/>
                  </a:cubicBezTo>
                  <a:cubicBezTo>
                    <a:pt x="49" y="30"/>
                    <a:pt x="24" y="39"/>
                    <a:pt x="6" y="39"/>
                  </a:cubicBezTo>
                  <a:cubicBezTo>
                    <a:pt x="0" y="29"/>
                    <a:pt x="22" y="19"/>
                    <a:pt x="38" y="15"/>
                  </a:cubicBezTo>
                  <a:cubicBezTo>
                    <a:pt x="33" y="0"/>
                    <a:pt x="33" y="0"/>
                    <a:pt x="33" y="0"/>
                  </a:cubicBezTo>
                  <a:lnTo>
                    <a:pt x="51"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9" name="Freeform 19"/>
            <p:cNvSpPr/>
            <p:nvPr/>
          </p:nvSpPr>
          <p:spPr bwMode="auto">
            <a:xfrm>
              <a:off x="463550" y="1223963"/>
              <a:ext cx="207963" cy="236538"/>
            </a:xfrm>
            <a:custGeom>
              <a:avLst/>
              <a:gdLst>
                <a:gd name="T0" fmla="*/ 10 w 55"/>
                <a:gd name="T1" fmla="*/ 0 h 63"/>
                <a:gd name="T2" fmla="*/ 55 w 55"/>
                <a:gd name="T3" fmla="*/ 39 h 63"/>
                <a:gd name="T4" fmla="*/ 38 w 55"/>
                <a:gd name="T5" fmla="*/ 62 h 63"/>
                <a:gd name="T6" fmla="*/ 0 w 55"/>
                <a:gd name="T7" fmla="*/ 8 h 63"/>
                <a:gd name="T8" fmla="*/ 10 w 55"/>
                <a:gd name="T9" fmla="*/ 0 h 63"/>
              </a:gdLst>
              <a:ahLst/>
              <a:cxnLst>
                <a:cxn ang="0">
                  <a:pos x="T0" y="T1"/>
                </a:cxn>
                <a:cxn ang="0">
                  <a:pos x="T2" y="T3"/>
                </a:cxn>
                <a:cxn ang="0">
                  <a:pos x="T4" y="T5"/>
                </a:cxn>
                <a:cxn ang="0">
                  <a:pos x="T6" y="T7"/>
                </a:cxn>
                <a:cxn ang="0">
                  <a:pos x="T8" y="T9"/>
                </a:cxn>
              </a:cxnLst>
              <a:rect l="0" t="0" r="r" b="b"/>
              <a:pathLst>
                <a:path w="55" h="63">
                  <a:moveTo>
                    <a:pt x="10" y="0"/>
                  </a:moveTo>
                  <a:cubicBezTo>
                    <a:pt x="25" y="12"/>
                    <a:pt x="37" y="33"/>
                    <a:pt x="55" y="39"/>
                  </a:cubicBezTo>
                  <a:cubicBezTo>
                    <a:pt x="38" y="62"/>
                    <a:pt x="38" y="62"/>
                    <a:pt x="38" y="62"/>
                  </a:cubicBezTo>
                  <a:cubicBezTo>
                    <a:pt x="5" y="63"/>
                    <a:pt x="6" y="40"/>
                    <a:pt x="0" y="8"/>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0" name="Freeform 20"/>
            <p:cNvSpPr/>
            <p:nvPr/>
          </p:nvSpPr>
          <p:spPr bwMode="auto">
            <a:xfrm>
              <a:off x="85725" y="300038"/>
              <a:ext cx="1092200" cy="1031875"/>
            </a:xfrm>
            <a:custGeom>
              <a:avLst/>
              <a:gdLst>
                <a:gd name="T0" fmla="*/ 0 w 289"/>
                <a:gd name="T1" fmla="*/ 36 h 274"/>
                <a:gd name="T2" fmla="*/ 49 w 289"/>
                <a:gd name="T3" fmla="*/ 239 h 274"/>
                <a:gd name="T4" fmla="*/ 258 w 289"/>
                <a:gd name="T5" fmla="*/ 225 h 274"/>
                <a:gd name="T6" fmla="*/ 280 w 289"/>
                <a:gd name="T7" fmla="*/ 18 h 274"/>
                <a:gd name="T8" fmla="*/ 156 w 289"/>
                <a:gd name="T9" fmla="*/ 6 h 274"/>
                <a:gd name="T10" fmla="*/ 156 w 289"/>
                <a:gd name="T11" fmla="*/ 0 h 274"/>
                <a:gd name="T12" fmla="*/ 138 w 289"/>
                <a:gd name="T13" fmla="*/ 4 h 274"/>
                <a:gd name="T14" fmla="*/ 121 w 289"/>
                <a:gd name="T15" fmla="*/ 2 h 274"/>
                <a:gd name="T16" fmla="*/ 121 w 289"/>
                <a:gd name="T17" fmla="*/ 8 h 274"/>
                <a:gd name="T18" fmla="*/ 0 w 289"/>
                <a:gd name="T19" fmla="*/ 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74">
                  <a:moveTo>
                    <a:pt x="0" y="36"/>
                  </a:moveTo>
                  <a:cubicBezTo>
                    <a:pt x="0" y="36"/>
                    <a:pt x="13" y="206"/>
                    <a:pt x="49" y="239"/>
                  </a:cubicBezTo>
                  <a:cubicBezTo>
                    <a:pt x="87" y="274"/>
                    <a:pt x="225" y="265"/>
                    <a:pt x="258" y="225"/>
                  </a:cubicBezTo>
                  <a:cubicBezTo>
                    <a:pt x="289" y="188"/>
                    <a:pt x="280" y="18"/>
                    <a:pt x="280" y="18"/>
                  </a:cubicBezTo>
                  <a:cubicBezTo>
                    <a:pt x="156" y="6"/>
                    <a:pt x="156" y="6"/>
                    <a:pt x="156" y="6"/>
                  </a:cubicBezTo>
                  <a:cubicBezTo>
                    <a:pt x="156" y="0"/>
                    <a:pt x="156" y="0"/>
                    <a:pt x="156" y="0"/>
                  </a:cubicBezTo>
                  <a:cubicBezTo>
                    <a:pt x="138" y="4"/>
                    <a:pt x="138" y="4"/>
                    <a:pt x="138" y="4"/>
                  </a:cubicBezTo>
                  <a:cubicBezTo>
                    <a:pt x="121" y="2"/>
                    <a:pt x="121" y="2"/>
                    <a:pt x="121" y="2"/>
                  </a:cubicBezTo>
                  <a:cubicBezTo>
                    <a:pt x="121" y="8"/>
                    <a:pt x="121" y="8"/>
                    <a:pt x="121" y="8"/>
                  </a:cubicBezTo>
                  <a:lnTo>
                    <a:pt x="0" y="36"/>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1" name="Freeform 21"/>
            <p:cNvSpPr/>
            <p:nvPr/>
          </p:nvSpPr>
          <p:spPr bwMode="auto">
            <a:xfrm>
              <a:off x="139700" y="244475"/>
              <a:ext cx="1008063" cy="587375"/>
            </a:xfrm>
            <a:custGeom>
              <a:avLst/>
              <a:gdLst>
                <a:gd name="T0" fmla="*/ 4 w 267"/>
                <a:gd name="T1" fmla="*/ 156 h 156"/>
                <a:gd name="T2" fmla="*/ 74 w 267"/>
                <a:gd name="T3" fmla="*/ 63 h 156"/>
                <a:gd name="T4" fmla="*/ 185 w 267"/>
                <a:gd name="T5" fmla="*/ 56 h 156"/>
                <a:gd name="T6" fmla="*/ 267 w 267"/>
                <a:gd name="T7" fmla="*/ 139 h 156"/>
                <a:gd name="T8" fmla="*/ 254 w 267"/>
                <a:gd name="T9" fmla="*/ 23 h 156"/>
                <a:gd name="T10" fmla="*/ 252 w 267"/>
                <a:gd name="T11" fmla="*/ 3 h 156"/>
                <a:gd name="T12" fmla="*/ 221 w 267"/>
                <a:gd name="T13" fmla="*/ 0 h 156"/>
                <a:gd name="T14" fmla="*/ 128 w 267"/>
                <a:gd name="T15" fmla="*/ 35 h 156"/>
                <a:gd name="T16" fmla="*/ 31 w 267"/>
                <a:gd name="T17" fmla="*/ 13 h 156"/>
                <a:gd name="T18" fmla="*/ 1 w 267"/>
                <a:gd name="T19" fmla="*/ 19 h 156"/>
                <a:gd name="T20" fmla="*/ 1 w 267"/>
                <a:gd name="T21" fmla="*/ 40 h 156"/>
                <a:gd name="T22" fmla="*/ 4 w 26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56">
                  <a:moveTo>
                    <a:pt x="4" y="156"/>
                  </a:moveTo>
                  <a:cubicBezTo>
                    <a:pt x="8" y="110"/>
                    <a:pt x="17" y="35"/>
                    <a:pt x="74" y="63"/>
                  </a:cubicBezTo>
                  <a:cubicBezTo>
                    <a:pt x="93" y="73"/>
                    <a:pt x="169" y="67"/>
                    <a:pt x="185" y="56"/>
                  </a:cubicBezTo>
                  <a:cubicBezTo>
                    <a:pt x="234" y="22"/>
                    <a:pt x="256" y="95"/>
                    <a:pt x="267" y="139"/>
                  </a:cubicBezTo>
                  <a:cubicBezTo>
                    <a:pt x="267" y="139"/>
                    <a:pt x="257" y="33"/>
                    <a:pt x="254" y="23"/>
                  </a:cubicBezTo>
                  <a:cubicBezTo>
                    <a:pt x="252" y="14"/>
                    <a:pt x="252" y="3"/>
                    <a:pt x="252" y="3"/>
                  </a:cubicBezTo>
                  <a:cubicBezTo>
                    <a:pt x="221" y="0"/>
                    <a:pt x="221" y="0"/>
                    <a:pt x="221" y="0"/>
                  </a:cubicBezTo>
                  <a:cubicBezTo>
                    <a:pt x="128" y="35"/>
                    <a:pt x="128" y="35"/>
                    <a:pt x="128" y="35"/>
                  </a:cubicBezTo>
                  <a:cubicBezTo>
                    <a:pt x="31" y="13"/>
                    <a:pt x="31" y="13"/>
                    <a:pt x="31" y="13"/>
                  </a:cubicBezTo>
                  <a:cubicBezTo>
                    <a:pt x="1" y="19"/>
                    <a:pt x="1" y="19"/>
                    <a:pt x="1" y="19"/>
                  </a:cubicBezTo>
                  <a:cubicBezTo>
                    <a:pt x="1" y="19"/>
                    <a:pt x="2" y="30"/>
                    <a:pt x="1" y="40"/>
                  </a:cubicBezTo>
                  <a:cubicBezTo>
                    <a:pt x="0" y="50"/>
                    <a:pt x="4" y="156"/>
                    <a:pt x="4" y="15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2" name="Freeform 22"/>
            <p:cNvSpPr/>
            <p:nvPr/>
          </p:nvSpPr>
          <p:spPr bwMode="auto">
            <a:xfrm>
              <a:off x="-12700" y="6350"/>
              <a:ext cx="1250950" cy="828675"/>
            </a:xfrm>
            <a:custGeom>
              <a:avLst/>
              <a:gdLst>
                <a:gd name="T0" fmla="*/ 34 w 331"/>
                <a:gd name="T1" fmla="*/ 219 h 220"/>
                <a:gd name="T2" fmla="*/ 46 w 331"/>
                <a:gd name="T3" fmla="*/ 220 h 220"/>
                <a:gd name="T4" fmla="*/ 61 w 331"/>
                <a:gd name="T5" fmla="*/ 118 h 220"/>
                <a:gd name="T6" fmla="*/ 129 w 331"/>
                <a:gd name="T7" fmla="*/ 116 h 220"/>
                <a:gd name="T8" fmla="*/ 208 w 331"/>
                <a:gd name="T9" fmla="*/ 110 h 220"/>
                <a:gd name="T10" fmla="*/ 276 w 331"/>
                <a:gd name="T11" fmla="*/ 104 h 220"/>
                <a:gd name="T12" fmla="*/ 304 w 331"/>
                <a:gd name="T13" fmla="*/ 203 h 220"/>
                <a:gd name="T14" fmla="*/ 316 w 331"/>
                <a:gd name="T15" fmla="*/ 200 h 220"/>
                <a:gd name="T16" fmla="*/ 329 w 331"/>
                <a:gd name="T17" fmla="*/ 84 h 220"/>
                <a:gd name="T18" fmla="*/ 161 w 331"/>
                <a:gd name="T19" fmla="*/ 21 h 220"/>
                <a:gd name="T20" fmla="*/ 6 w 331"/>
                <a:gd name="T21" fmla="*/ 105 h 220"/>
                <a:gd name="T22" fmla="*/ 34 w 331"/>
                <a:gd name="T23"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220">
                  <a:moveTo>
                    <a:pt x="34" y="219"/>
                  </a:moveTo>
                  <a:cubicBezTo>
                    <a:pt x="46" y="220"/>
                    <a:pt x="46" y="220"/>
                    <a:pt x="46" y="220"/>
                  </a:cubicBezTo>
                  <a:cubicBezTo>
                    <a:pt x="46" y="220"/>
                    <a:pt x="40" y="146"/>
                    <a:pt x="61" y="118"/>
                  </a:cubicBezTo>
                  <a:cubicBezTo>
                    <a:pt x="83" y="91"/>
                    <a:pt x="111" y="106"/>
                    <a:pt x="129" y="116"/>
                  </a:cubicBezTo>
                  <a:cubicBezTo>
                    <a:pt x="145" y="125"/>
                    <a:pt x="194" y="122"/>
                    <a:pt x="208" y="110"/>
                  </a:cubicBezTo>
                  <a:cubicBezTo>
                    <a:pt x="224" y="98"/>
                    <a:pt x="251" y="80"/>
                    <a:pt x="276" y="104"/>
                  </a:cubicBezTo>
                  <a:cubicBezTo>
                    <a:pt x="301" y="129"/>
                    <a:pt x="304" y="203"/>
                    <a:pt x="304" y="203"/>
                  </a:cubicBezTo>
                  <a:cubicBezTo>
                    <a:pt x="316" y="200"/>
                    <a:pt x="316" y="200"/>
                    <a:pt x="316" y="200"/>
                  </a:cubicBezTo>
                  <a:cubicBezTo>
                    <a:pt x="316" y="200"/>
                    <a:pt x="331" y="116"/>
                    <a:pt x="329" y="84"/>
                  </a:cubicBezTo>
                  <a:cubicBezTo>
                    <a:pt x="329" y="20"/>
                    <a:pt x="247" y="0"/>
                    <a:pt x="161" y="21"/>
                  </a:cubicBezTo>
                  <a:cubicBezTo>
                    <a:pt x="79" y="13"/>
                    <a:pt x="0" y="42"/>
                    <a:pt x="6" y="105"/>
                  </a:cubicBezTo>
                  <a:cubicBezTo>
                    <a:pt x="9" y="137"/>
                    <a:pt x="34" y="219"/>
                    <a:pt x="34" y="219"/>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3" name="Freeform 23"/>
            <p:cNvSpPr>
              <a:spLocks noEditPoints="1"/>
            </p:cNvSpPr>
            <p:nvPr/>
          </p:nvSpPr>
          <p:spPr bwMode="auto">
            <a:xfrm>
              <a:off x="361950" y="587375"/>
              <a:ext cx="582613" cy="241300"/>
            </a:xfrm>
            <a:custGeom>
              <a:avLst/>
              <a:gdLst>
                <a:gd name="T0" fmla="*/ 153 w 154"/>
                <a:gd name="T1" fmla="*/ 54 h 64"/>
                <a:gd name="T2" fmla="*/ 102 w 154"/>
                <a:gd name="T3" fmla="*/ 52 h 64"/>
                <a:gd name="T4" fmla="*/ 112 w 154"/>
                <a:gd name="T5" fmla="*/ 6 h 64"/>
                <a:gd name="T6" fmla="*/ 149 w 154"/>
                <a:gd name="T7" fmla="*/ 16 h 64"/>
                <a:gd name="T8" fmla="*/ 153 w 154"/>
                <a:gd name="T9" fmla="*/ 54 h 64"/>
                <a:gd name="T10" fmla="*/ 4 w 154"/>
                <a:gd name="T11" fmla="*/ 64 h 64"/>
                <a:gd name="T12" fmla="*/ 55 w 154"/>
                <a:gd name="T13" fmla="*/ 55 h 64"/>
                <a:gd name="T14" fmla="*/ 39 w 154"/>
                <a:gd name="T15" fmla="*/ 11 h 64"/>
                <a:gd name="T16" fmla="*/ 3 w 154"/>
                <a:gd name="T17" fmla="*/ 26 h 64"/>
                <a:gd name="T18" fmla="*/ 4 w 154"/>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64">
                  <a:moveTo>
                    <a:pt x="153" y="54"/>
                  </a:moveTo>
                  <a:cubicBezTo>
                    <a:pt x="102" y="52"/>
                    <a:pt x="102" y="52"/>
                    <a:pt x="102" y="52"/>
                  </a:cubicBezTo>
                  <a:cubicBezTo>
                    <a:pt x="102" y="52"/>
                    <a:pt x="100" y="12"/>
                    <a:pt x="112" y="6"/>
                  </a:cubicBezTo>
                  <a:cubicBezTo>
                    <a:pt x="123" y="0"/>
                    <a:pt x="145" y="5"/>
                    <a:pt x="149" y="16"/>
                  </a:cubicBezTo>
                  <a:cubicBezTo>
                    <a:pt x="154" y="27"/>
                    <a:pt x="153" y="54"/>
                    <a:pt x="153" y="54"/>
                  </a:cubicBezTo>
                  <a:close/>
                  <a:moveTo>
                    <a:pt x="4" y="64"/>
                  </a:moveTo>
                  <a:cubicBezTo>
                    <a:pt x="55" y="55"/>
                    <a:pt x="55" y="55"/>
                    <a:pt x="55" y="55"/>
                  </a:cubicBezTo>
                  <a:cubicBezTo>
                    <a:pt x="55" y="55"/>
                    <a:pt x="51" y="15"/>
                    <a:pt x="39" y="11"/>
                  </a:cubicBezTo>
                  <a:cubicBezTo>
                    <a:pt x="27" y="7"/>
                    <a:pt x="6" y="14"/>
                    <a:pt x="3" y="26"/>
                  </a:cubicBezTo>
                  <a:cubicBezTo>
                    <a:pt x="0" y="37"/>
                    <a:pt x="4" y="64"/>
                    <a:pt x="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4" name="Freeform 24"/>
            <p:cNvSpPr>
              <a:spLocks noEditPoints="1"/>
            </p:cNvSpPr>
            <p:nvPr/>
          </p:nvSpPr>
          <p:spPr bwMode="auto">
            <a:xfrm>
              <a:off x="411163" y="669925"/>
              <a:ext cx="498475" cy="150813"/>
            </a:xfrm>
            <a:custGeom>
              <a:avLst/>
              <a:gdLst>
                <a:gd name="T0" fmla="*/ 132 w 132"/>
                <a:gd name="T1" fmla="*/ 32 h 40"/>
                <a:gd name="T2" fmla="*/ 92 w 132"/>
                <a:gd name="T3" fmla="*/ 30 h 40"/>
                <a:gd name="T4" fmla="*/ 112 w 132"/>
                <a:gd name="T5" fmla="*/ 0 h 40"/>
                <a:gd name="T6" fmla="*/ 132 w 132"/>
                <a:gd name="T7" fmla="*/ 31 h 40"/>
                <a:gd name="T8" fmla="*/ 132 w 132"/>
                <a:gd name="T9" fmla="*/ 32 h 40"/>
                <a:gd name="T10" fmla="*/ 20 w 132"/>
                <a:gd name="T11" fmla="*/ 5 h 40"/>
                <a:gd name="T12" fmla="*/ 40 w 132"/>
                <a:gd name="T13" fmla="*/ 34 h 40"/>
                <a:gd name="T14" fmla="*/ 1 w 132"/>
                <a:gd name="T15" fmla="*/ 40 h 40"/>
                <a:gd name="T16" fmla="*/ 0 w 132"/>
                <a:gd name="T17" fmla="*/ 36 h 40"/>
                <a:gd name="T18" fmla="*/ 20 w 132"/>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0">
                  <a:moveTo>
                    <a:pt x="132" y="32"/>
                  </a:moveTo>
                  <a:cubicBezTo>
                    <a:pt x="92" y="30"/>
                    <a:pt x="92" y="30"/>
                    <a:pt x="92" y="30"/>
                  </a:cubicBezTo>
                  <a:cubicBezTo>
                    <a:pt x="92" y="13"/>
                    <a:pt x="101" y="0"/>
                    <a:pt x="112" y="0"/>
                  </a:cubicBezTo>
                  <a:cubicBezTo>
                    <a:pt x="123" y="0"/>
                    <a:pt x="132" y="14"/>
                    <a:pt x="132" y="31"/>
                  </a:cubicBezTo>
                  <a:cubicBezTo>
                    <a:pt x="132" y="31"/>
                    <a:pt x="132" y="31"/>
                    <a:pt x="132" y="32"/>
                  </a:cubicBezTo>
                  <a:close/>
                  <a:moveTo>
                    <a:pt x="20" y="5"/>
                  </a:moveTo>
                  <a:cubicBezTo>
                    <a:pt x="31" y="5"/>
                    <a:pt x="39" y="18"/>
                    <a:pt x="40" y="34"/>
                  </a:cubicBezTo>
                  <a:cubicBezTo>
                    <a:pt x="1" y="40"/>
                    <a:pt x="1" y="40"/>
                    <a:pt x="1" y="40"/>
                  </a:cubicBezTo>
                  <a:cubicBezTo>
                    <a:pt x="0" y="39"/>
                    <a:pt x="0" y="38"/>
                    <a:pt x="0" y="36"/>
                  </a:cubicBezTo>
                  <a:cubicBezTo>
                    <a:pt x="0" y="19"/>
                    <a:pt x="9" y="5"/>
                    <a:pt x="20"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5" name="Freeform 25"/>
            <p:cNvSpPr/>
            <p:nvPr/>
          </p:nvSpPr>
          <p:spPr bwMode="auto">
            <a:xfrm>
              <a:off x="769938" y="74613"/>
              <a:ext cx="420688" cy="255588"/>
            </a:xfrm>
            <a:custGeom>
              <a:avLst/>
              <a:gdLst>
                <a:gd name="T0" fmla="*/ 0 w 111"/>
                <a:gd name="T1" fmla="*/ 13 h 68"/>
                <a:gd name="T2" fmla="*/ 103 w 111"/>
                <a:gd name="T3" fmla="*/ 68 h 68"/>
                <a:gd name="T4" fmla="*/ 66 w 111"/>
                <a:gd name="T5" fmla="*/ 29 h 68"/>
                <a:gd name="T6" fmla="*/ 0 w 111"/>
                <a:gd name="T7" fmla="*/ 13 h 68"/>
              </a:gdLst>
              <a:ahLst/>
              <a:cxnLst>
                <a:cxn ang="0">
                  <a:pos x="T0" y="T1"/>
                </a:cxn>
                <a:cxn ang="0">
                  <a:pos x="T2" y="T3"/>
                </a:cxn>
                <a:cxn ang="0">
                  <a:pos x="T4" y="T5"/>
                </a:cxn>
                <a:cxn ang="0">
                  <a:pos x="T6" y="T7"/>
                </a:cxn>
              </a:cxnLst>
              <a:rect l="0" t="0" r="r" b="b"/>
              <a:pathLst>
                <a:path w="111" h="68">
                  <a:moveTo>
                    <a:pt x="0" y="13"/>
                  </a:moveTo>
                  <a:cubicBezTo>
                    <a:pt x="12" y="8"/>
                    <a:pt x="111" y="0"/>
                    <a:pt x="103" y="68"/>
                  </a:cubicBezTo>
                  <a:cubicBezTo>
                    <a:pt x="103" y="68"/>
                    <a:pt x="91" y="40"/>
                    <a:pt x="66" y="29"/>
                  </a:cubicBezTo>
                  <a:cubicBezTo>
                    <a:pt x="42" y="18"/>
                    <a:pt x="0" y="13"/>
                    <a:pt x="0" y="13"/>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6" name="Freeform 26"/>
            <p:cNvSpPr/>
            <p:nvPr/>
          </p:nvSpPr>
          <p:spPr bwMode="auto">
            <a:xfrm>
              <a:off x="446088" y="2022475"/>
              <a:ext cx="188913" cy="444500"/>
            </a:xfrm>
            <a:custGeom>
              <a:avLst/>
              <a:gdLst>
                <a:gd name="T0" fmla="*/ 3 w 50"/>
                <a:gd name="T1" fmla="*/ 5 h 118"/>
                <a:gd name="T2" fmla="*/ 23 w 50"/>
                <a:gd name="T3" fmla="*/ 118 h 118"/>
                <a:gd name="T4" fmla="*/ 50 w 50"/>
                <a:gd name="T5" fmla="*/ 118 h 118"/>
                <a:gd name="T6" fmla="*/ 45 w 50"/>
                <a:gd name="T7" fmla="*/ 0 h 118"/>
                <a:gd name="T8" fmla="*/ 3 w 50"/>
                <a:gd name="T9" fmla="*/ 5 h 118"/>
              </a:gdLst>
              <a:ahLst/>
              <a:cxnLst>
                <a:cxn ang="0">
                  <a:pos x="T0" y="T1"/>
                </a:cxn>
                <a:cxn ang="0">
                  <a:pos x="T2" y="T3"/>
                </a:cxn>
                <a:cxn ang="0">
                  <a:pos x="T4" y="T5"/>
                </a:cxn>
                <a:cxn ang="0">
                  <a:pos x="T6" y="T7"/>
                </a:cxn>
                <a:cxn ang="0">
                  <a:pos x="T8" y="T9"/>
                </a:cxn>
              </a:cxnLst>
              <a:rect l="0" t="0" r="r" b="b"/>
              <a:pathLst>
                <a:path w="50" h="118">
                  <a:moveTo>
                    <a:pt x="3" y="5"/>
                  </a:moveTo>
                  <a:cubicBezTo>
                    <a:pt x="2" y="46"/>
                    <a:pt x="0" y="90"/>
                    <a:pt x="23" y="118"/>
                  </a:cubicBezTo>
                  <a:cubicBezTo>
                    <a:pt x="32" y="118"/>
                    <a:pt x="41" y="118"/>
                    <a:pt x="50" y="118"/>
                  </a:cubicBezTo>
                  <a:cubicBezTo>
                    <a:pt x="29" y="81"/>
                    <a:pt x="34" y="43"/>
                    <a:pt x="45" y="0"/>
                  </a:cubicBezTo>
                  <a:cubicBezTo>
                    <a:pt x="31" y="2"/>
                    <a:pt x="17" y="3"/>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7" name="Freeform 27"/>
            <p:cNvSpPr/>
            <p:nvPr/>
          </p:nvSpPr>
          <p:spPr bwMode="auto">
            <a:xfrm>
              <a:off x="403225" y="727075"/>
              <a:ext cx="73025" cy="41275"/>
            </a:xfrm>
            <a:custGeom>
              <a:avLst/>
              <a:gdLst>
                <a:gd name="T0" fmla="*/ 0 w 19"/>
                <a:gd name="T1" fmla="*/ 3 h 11"/>
                <a:gd name="T2" fmla="*/ 19 w 19"/>
                <a:gd name="T3" fmla="*/ 2 h 11"/>
                <a:gd name="T4" fmla="*/ 19 w 19"/>
                <a:gd name="T5" fmla="*/ 10 h 11"/>
                <a:gd name="T6" fmla="*/ 1 w 19"/>
                <a:gd name="T7" fmla="*/ 11 h 11"/>
                <a:gd name="T8" fmla="*/ 0 w 19"/>
                <a:gd name="T9" fmla="*/ 3 h 11"/>
              </a:gdLst>
              <a:ahLst/>
              <a:cxnLst>
                <a:cxn ang="0">
                  <a:pos x="T0" y="T1"/>
                </a:cxn>
                <a:cxn ang="0">
                  <a:pos x="T2" y="T3"/>
                </a:cxn>
                <a:cxn ang="0">
                  <a:pos x="T4" y="T5"/>
                </a:cxn>
                <a:cxn ang="0">
                  <a:pos x="T6" y="T7"/>
                </a:cxn>
                <a:cxn ang="0">
                  <a:pos x="T8" y="T9"/>
                </a:cxn>
              </a:cxnLst>
              <a:rect l="0" t="0" r="r" b="b"/>
              <a:pathLst>
                <a:path w="19" h="11">
                  <a:moveTo>
                    <a:pt x="0" y="3"/>
                  </a:moveTo>
                  <a:cubicBezTo>
                    <a:pt x="7" y="1"/>
                    <a:pt x="13" y="0"/>
                    <a:pt x="19" y="2"/>
                  </a:cubicBezTo>
                  <a:cubicBezTo>
                    <a:pt x="19" y="5"/>
                    <a:pt x="19" y="7"/>
                    <a:pt x="19" y="10"/>
                  </a:cubicBezTo>
                  <a:cubicBezTo>
                    <a:pt x="12" y="8"/>
                    <a:pt x="6" y="9"/>
                    <a:pt x="1" y="11"/>
                  </a:cubicBezTo>
                  <a:cubicBezTo>
                    <a:pt x="1" y="8"/>
                    <a:pt x="1" y="6"/>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8" name="Freeform 28"/>
            <p:cNvSpPr/>
            <p:nvPr/>
          </p:nvSpPr>
          <p:spPr bwMode="auto">
            <a:xfrm>
              <a:off x="755650" y="708025"/>
              <a:ext cx="71438" cy="41275"/>
            </a:xfrm>
            <a:custGeom>
              <a:avLst/>
              <a:gdLst>
                <a:gd name="T0" fmla="*/ 0 w 19"/>
                <a:gd name="T1" fmla="*/ 4 h 11"/>
                <a:gd name="T2" fmla="*/ 19 w 19"/>
                <a:gd name="T3" fmla="*/ 2 h 11"/>
                <a:gd name="T4" fmla="*/ 19 w 19"/>
                <a:gd name="T5" fmla="*/ 10 h 11"/>
                <a:gd name="T6" fmla="*/ 1 w 19"/>
                <a:gd name="T7" fmla="*/ 11 h 11"/>
                <a:gd name="T8" fmla="*/ 0 w 19"/>
                <a:gd name="T9" fmla="*/ 4 h 11"/>
              </a:gdLst>
              <a:ahLst/>
              <a:cxnLst>
                <a:cxn ang="0">
                  <a:pos x="T0" y="T1"/>
                </a:cxn>
                <a:cxn ang="0">
                  <a:pos x="T2" y="T3"/>
                </a:cxn>
                <a:cxn ang="0">
                  <a:pos x="T4" y="T5"/>
                </a:cxn>
                <a:cxn ang="0">
                  <a:pos x="T6" y="T7"/>
                </a:cxn>
                <a:cxn ang="0">
                  <a:pos x="T8" y="T9"/>
                </a:cxn>
              </a:cxnLst>
              <a:rect l="0" t="0" r="r" b="b"/>
              <a:pathLst>
                <a:path w="19" h="11">
                  <a:moveTo>
                    <a:pt x="0" y="4"/>
                  </a:moveTo>
                  <a:cubicBezTo>
                    <a:pt x="7" y="2"/>
                    <a:pt x="13" y="0"/>
                    <a:pt x="19" y="2"/>
                  </a:cubicBezTo>
                  <a:cubicBezTo>
                    <a:pt x="19" y="5"/>
                    <a:pt x="19" y="8"/>
                    <a:pt x="19" y="10"/>
                  </a:cubicBezTo>
                  <a:cubicBezTo>
                    <a:pt x="12" y="8"/>
                    <a:pt x="6" y="9"/>
                    <a:pt x="1" y="11"/>
                  </a:cubicBezTo>
                  <a:cubicBezTo>
                    <a:pt x="1" y="9"/>
                    <a:pt x="1"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79" name="Freeform 29"/>
            <p:cNvSpPr/>
            <p:nvPr/>
          </p:nvSpPr>
          <p:spPr bwMode="auto">
            <a:xfrm>
              <a:off x="608013" y="876300"/>
              <a:ext cx="33338" cy="42863"/>
            </a:xfrm>
            <a:custGeom>
              <a:avLst/>
              <a:gdLst>
                <a:gd name="T0" fmla="*/ 4 w 9"/>
                <a:gd name="T1" fmla="*/ 0 h 11"/>
                <a:gd name="T2" fmla="*/ 9 w 9"/>
                <a:gd name="T3" fmla="*/ 5 h 11"/>
                <a:gd name="T4" fmla="*/ 5 w 9"/>
                <a:gd name="T5" fmla="*/ 11 h 11"/>
                <a:gd name="T6" fmla="*/ 0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0"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0" name="Freeform 30"/>
            <p:cNvSpPr/>
            <p:nvPr/>
          </p:nvSpPr>
          <p:spPr bwMode="auto">
            <a:xfrm>
              <a:off x="679450" y="873125"/>
              <a:ext cx="34925" cy="41275"/>
            </a:xfrm>
            <a:custGeom>
              <a:avLst/>
              <a:gdLst>
                <a:gd name="T0" fmla="*/ 4 w 9"/>
                <a:gd name="T1" fmla="*/ 0 h 11"/>
                <a:gd name="T2" fmla="*/ 9 w 9"/>
                <a:gd name="T3" fmla="*/ 5 h 11"/>
                <a:gd name="T4" fmla="*/ 5 w 9"/>
                <a:gd name="T5" fmla="*/ 11 h 11"/>
                <a:gd name="T6" fmla="*/ 1 w 9"/>
                <a:gd name="T7" fmla="*/ 6 h 11"/>
                <a:gd name="T8" fmla="*/ 4 w 9"/>
                <a:gd name="T9" fmla="*/ 0 h 11"/>
              </a:gdLst>
              <a:ahLst/>
              <a:cxnLst>
                <a:cxn ang="0">
                  <a:pos x="T0" y="T1"/>
                </a:cxn>
                <a:cxn ang="0">
                  <a:pos x="T2" y="T3"/>
                </a:cxn>
                <a:cxn ang="0">
                  <a:pos x="T4" y="T5"/>
                </a:cxn>
                <a:cxn ang="0">
                  <a:pos x="T6" y="T7"/>
                </a:cxn>
                <a:cxn ang="0">
                  <a:pos x="T8" y="T9"/>
                </a:cxn>
              </a:cxnLst>
              <a:rect l="0" t="0" r="r" b="b"/>
              <a:pathLst>
                <a:path w="9" h="11">
                  <a:moveTo>
                    <a:pt x="4" y="0"/>
                  </a:moveTo>
                  <a:cubicBezTo>
                    <a:pt x="7" y="0"/>
                    <a:pt x="9" y="2"/>
                    <a:pt x="9" y="5"/>
                  </a:cubicBezTo>
                  <a:cubicBezTo>
                    <a:pt x="9" y="8"/>
                    <a:pt x="7" y="11"/>
                    <a:pt x="5" y="11"/>
                  </a:cubicBezTo>
                  <a:cubicBezTo>
                    <a:pt x="3" y="11"/>
                    <a:pt x="1" y="9"/>
                    <a:pt x="1" y="6"/>
                  </a:cubicBezTo>
                  <a:cubicBezTo>
                    <a:pt x="0" y="3"/>
                    <a:pt x="2" y="0"/>
                    <a:pt x="4"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1" name="Freeform 31"/>
            <p:cNvSpPr/>
            <p:nvPr/>
          </p:nvSpPr>
          <p:spPr bwMode="auto">
            <a:xfrm>
              <a:off x="342900" y="1830388"/>
              <a:ext cx="136525" cy="74613"/>
            </a:xfrm>
            <a:custGeom>
              <a:avLst/>
              <a:gdLst>
                <a:gd name="T0" fmla="*/ 10 w 86"/>
                <a:gd name="T1" fmla="*/ 7 h 47"/>
                <a:gd name="T2" fmla="*/ 0 w 86"/>
                <a:gd name="T3" fmla="*/ 33 h 47"/>
                <a:gd name="T4" fmla="*/ 86 w 86"/>
                <a:gd name="T5" fmla="*/ 47 h 47"/>
                <a:gd name="T6" fmla="*/ 84 w 86"/>
                <a:gd name="T7" fmla="*/ 0 h 47"/>
                <a:gd name="T8" fmla="*/ 10 w 86"/>
                <a:gd name="T9" fmla="*/ 7 h 47"/>
              </a:gdLst>
              <a:ahLst/>
              <a:cxnLst>
                <a:cxn ang="0">
                  <a:pos x="T0" y="T1"/>
                </a:cxn>
                <a:cxn ang="0">
                  <a:pos x="T2" y="T3"/>
                </a:cxn>
                <a:cxn ang="0">
                  <a:pos x="T4" y="T5"/>
                </a:cxn>
                <a:cxn ang="0">
                  <a:pos x="T6" y="T7"/>
                </a:cxn>
                <a:cxn ang="0">
                  <a:pos x="T8" y="T9"/>
                </a:cxn>
              </a:cxnLst>
              <a:rect l="0" t="0" r="r" b="b"/>
              <a:pathLst>
                <a:path w="86" h="47">
                  <a:moveTo>
                    <a:pt x="10" y="7"/>
                  </a:moveTo>
                  <a:lnTo>
                    <a:pt x="0" y="33"/>
                  </a:lnTo>
                  <a:lnTo>
                    <a:pt x="86" y="47"/>
                  </a:lnTo>
                  <a:lnTo>
                    <a:pt x="84" y="0"/>
                  </a:lnTo>
                  <a:lnTo>
                    <a:pt x="1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2" name="Freeform 32"/>
            <p:cNvSpPr/>
            <p:nvPr/>
          </p:nvSpPr>
          <p:spPr bwMode="auto">
            <a:xfrm>
              <a:off x="903288" y="1792288"/>
              <a:ext cx="139700" cy="74613"/>
            </a:xfrm>
            <a:custGeom>
              <a:avLst/>
              <a:gdLst>
                <a:gd name="T0" fmla="*/ 76 w 88"/>
                <a:gd name="T1" fmla="*/ 38 h 47"/>
                <a:gd name="T2" fmla="*/ 88 w 88"/>
                <a:gd name="T3" fmla="*/ 12 h 47"/>
                <a:gd name="T4" fmla="*/ 0 w 88"/>
                <a:gd name="T5" fmla="*/ 0 h 47"/>
                <a:gd name="T6" fmla="*/ 4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4"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3" name="Freeform 33"/>
            <p:cNvSpPr/>
            <p:nvPr/>
          </p:nvSpPr>
          <p:spPr bwMode="auto">
            <a:xfrm>
              <a:off x="334963" y="504825"/>
              <a:ext cx="196850" cy="85725"/>
            </a:xfrm>
            <a:custGeom>
              <a:avLst/>
              <a:gdLst>
                <a:gd name="T0" fmla="*/ 0 w 52"/>
                <a:gd name="T1" fmla="*/ 22 h 23"/>
                <a:gd name="T2" fmla="*/ 52 w 52"/>
                <a:gd name="T3" fmla="*/ 17 h 23"/>
                <a:gd name="T4" fmla="*/ 49 w 52"/>
                <a:gd name="T5" fmla="*/ 19 h 23"/>
                <a:gd name="T6" fmla="*/ 3 w 52"/>
                <a:gd name="T7" fmla="*/ 23 h 23"/>
                <a:gd name="T8" fmla="*/ 0 w 52"/>
                <a:gd name="T9" fmla="*/ 22 h 23"/>
              </a:gdLst>
              <a:ahLst/>
              <a:cxnLst>
                <a:cxn ang="0">
                  <a:pos x="T0" y="T1"/>
                </a:cxn>
                <a:cxn ang="0">
                  <a:pos x="T2" y="T3"/>
                </a:cxn>
                <a:cxn ang="0">
                  <a:pos x="T4" y="T5"/>
                </a:cxn>
                <a:cxn ang="0">
                  <a:pos x="T6" y="T7"/>
                </a:cxn>
                <a:cxn ang="0">
                  <a:pos x="T8" y="T9"/>
                </a:cxn>
              </a:cxnLst>
              <a:rect l="0" t="0" r="r" b="b"/>
              <a:pathLst>
                <a:path w="52" h="23">
                  <a:moveTo>
                    <a:pt x="0" y="22"/>
                  </a:moveTo>
                  <a:cubicBezTo>
                    <a:pt x="9" y="1"/>
                    <a:pt x="40" y="0"/>
                    <a:pt x="52" y="17"/>
                  </a:cubicBezTo>
                  <a:cubicBezTo>
                    <a:pt x="49" y="19"/>
                    <a:pt x="49" y="19"/>
                    <a:pt x="49" y="19"/>
                  </a:cubicBezTo>
                  <a:cubicBezTo>
                    <a:pt x="41" y="7"/>
                    <a:pt x="12" y="8"/>
                    <a:pt x="3" y="23"/>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4" name="Freeform 34"/>
            <p:cNvSpPr/>
            <p:nvPr/>
          </p:nvSpPr>
          <p:spPr bwMode="auto">
            <a:xfrm>
              <a:off x="736600" y="477838"/>
              <a:ext cx="196850" cy="90488"/>
            </a:xfrm>
            <a:custGeom>
              <a:avLst/>
              <a:gdLst>
                <a:gd name="T0" fmla="*/ 0 w 52"/>
                <a:gd name="T1" fmla="*/ 22 h 24"/>
                <a:gd name="T2" fmla="*/ 52 w 52"/>
                <a:gd name="T3" fmla="*/ 18 h 24"/>
                <a:gd name="T4" fmla="*/ 49 w 52"/>
                <a:gd name="T5" fmla="*/ 20 h 24"/>
                <a:gd name="T6" fmla="*/ 3 w 52"/>
                <a:gd name="T7" fmla="*/ 24 h 24"/>
                <a:gd name="T8" fmla="*/ 0 w 52"/>
                <a:gd name="T9" fmla="*/ 22 h 24"/>
              </a:gdLst>
              <a:ahLst/>
              <a:cxnLst>
                <a:cxn ang="0">
                  <a:pos x="T0" y="T1"/>
                </a:cxn>
                <a:cxn ang="0">
                  <a:pos x="T2" y="T3"/>
                </a:cxn>
                <a:cxn ang="0">
                  <a:pos x="T4" y="T5"/>
                </a:cxn>
                <a:cxn ang="0">
                  <a:pos x="T6" y="T7"/>
                </a:cxn>
                <a:cxn ang="0">
                  <a:pos x="T8" y="T9"/>
                </a:cxn>
              </a:cxnLst>
              <a:rect l="0" t="0" r="r" b="b"/>
              <a:pathLst>
                <a:path w="52" h="24">
                  <a:moveTo>
                    <a:pt x="0" y="22"/>
                  </a:moveTo>
                  <a:cubicBezTo>
                    <a:pt x="9" y="1"/>
                    <a:pt x="40" y="0"/>
                    <a:pt x="52" y="18"/>
                  </a:cubicBezTo>
                  <a:cubicBezTo>
                    <a:pt x="49" y="20"/>
                    <a:pt x="49" y="20"/>
                    <a:pt x="49" y="20"/>
                  </a:cubicBezTo>
                  <a:cubicBezTo>
                    <a:pt x="40" y="7"/>
                    <a:pt x="12" y="9"/>
                    <a:pt x="3" y="24"/>
                  </a:cubicBezTo>
                  <a:lnTo>
                    <a:pt x="0" y="2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5" name="Freeform 35"/>
            <p:cNvSpPr/>
            <p:nvPr/>
          </p:nvSpPr>
          <p:spPr bwMode="auto">
            <a:xfrm>
              <a:off x="60325" y="1370013"/>
              <a:ext cx="400050" cy="587375"/>
            </a:xfrm>
            <a:custGeom>
              <a:avLst/>
              <a:gdLst>
                <a:gd name="T0" fmla="*/ 99 w 106"/>
                <a:gd name="T1" fmla="*/ 0 h 156"/>
                <a:gd name="T2" fmla="*/ 34 w 106"/>
                <a:gd name="T3" fmla="*/ 156 h 156"/>
                <a:gd name="T4" fmla="*/ 54 w 106"/>
                <a:gd name="T5" fmla="*/ 116 h 156"/>
                <a:gd name="T6" fmla="*/ 96 w 106"/>
                <a:gd name="T7" fmla="*/ 37 h 156"/>
                <a:gd name="T8" fmla="*/ 99 w 106"/>
                <a:gd name="T9" fmla="*/ 0 h 156"/>
              </a:gdLst>
              <a:ahLst/>
              <a:cxnLst>
                <a:cxn ang="0">
                  <a:pos x="T0" y="T1"/>
                </a:cxn>
                <a:cxn ang="0">
                  <a:pos x="T2" y="T3"/>
                </a:cxn>
                <a:cxn ang="0">
                  <a:pos x="T4" y="T5"/>
                </a:cxn>
                <a:cxn ang="0">
                  <a:pos x="T6" y="T7"/>
                </a:cxn>
                <a:cxn ang="0">
                  <a:pos x="T8" y="T9"/>
                </a:cxn>
              </a:cxnLst>
              <a:rect l="0" t="0" r="r" b="b"/>
              <a:pathLst>
                <a:path w="106" h="156">
                  <a:moveTo>
                    <a:pt x="99" y="0"/>
                  </a:moveTo>
                  <a:cubicBezTo>
                    <a:pt x="22" y="9"/>
                    <a:pt x="0" y="85"/>
                    <a:pt x="34" y="156"/>
                  </a:cubicBezTo>
                  <a:cubicBezTo>
                    <a:pt x="54" y="116"/>
                    <a:pt x="54" y="116"/>
                    <a:pt x="54" y="116"/>
                  </a:cubicBezTo>
                  <a:cubicBezTo>
                    <a:pt x="52" y="84"/>
                    <a:pt x="71" y="45"/>
                    <a:pt x="96" y="37"/>
                  </a:cubicBezTo>
                  <a:cubicBezTo>
                    <a:pt x="106" y="24"/>
                    <a:pt x="103" y="12"/>
                    <a:pt x="9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6" name="Freeform 36"/>
            <p:cNvSpPr/>
            <p:nvPr/>
          </p:nvSpPr>
          <p:spPr bwMode="auto">
            <a:xfrm>
              <a:off x="525463" y="25400"/>
              <a:ext cx="90488" cy="82550"/>
            </a:xfrm>
            <a:custGeom>
              <a:avLst/>
              <a:gdLst>
                <a:gd name="T0" fmla="*/ 47 w 57"/>
                <a:gd name="T1" fmla="*/ 52 h 52"/>
                <a:gd name="T2" fmla="*/ 0 w 57"/>
                <a:gd name="T3" fmla="*/ 15 h 52"/>
                <a:gd name="T4" fmla="*/ 16 w 57"/>
                <a:gd name="T5" fmla="*/ 3 h 52"/>
                <a:gd name="T6" fmla="*/ 40 w 57"/>
                <a:gd name="T7" fmla="*/ 29 h 52"/>
                <a:gd name="T8" fmla="*/ 35 w 57"/>
                <a:gd name="T9" fmla="*/ 0 h 52"/>
                <a:gd name="T10" fmla="*/ 57 w 57"/>
                <a:gd name="T11" fmla="*/ 0 h 52"/>
                <a:gd name="T12" fmla="*/ 47 w 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7" h="52">
                  <a:moveTo>
                    <a:pt x="47" y="52"/>
                  </a:moveTo>
                  <a:lnTo>
                    <a:pt x="0" y="15"/>
                  </a:lnTo>
                  <a:lnTo>
                    <a:pt x="16" y="3"/>
                  </a:lnTo>
                  <a:lnTo>
                    <a:pt x="40" y="29"/>
                  </a:lnTo>
                  <a:lnTo>
                    <a:pt x="35" y="0"/>
                  </a:lnTo>
                  <a:lnTo>
                    <a:pt x="57" y="0"/>
                  </a:lnTo>
                  <a:lnTo>
                    <a:pt x="47" y="52"/>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7" name="Freeform 37"/>
            <p:cNvSpPr/>
            <p:nvPr/>
          </p:nvSpPr>
          <p:spPr bwMode="auto">
            <a:xfrm>
              <a:off x="622300" y="0"/>
              <a:ext cx="53975" cy="71438"/>
            </a:xfrm>
            <a:custGeom>
              <a:avLst/>
              <a:gdLst>
                <a:gd name="T0" fmla="*/ 0 w 34"/>
                <a:gd name="T1" fmla="*/ 40 h 45"/>
                <a:gd name="T2" fmla="*/ 12 w 34"/>
                <a:gd name="T3" fmla="*/ 0 h 45"/>
                <a:gd name="T4" fmla="*/ 34 w 34"/>
                <a:gd name="T5" fmla="*/ 9 h 45"/>
                <a:gd name="T6" fmla="*/ 5 w 34"/>
                <a:gd name="T7" fmla="*/ 45 h 45"/>
                <a:gd name="T8" fmla="*/ 0 w 34"/>
                <a:gd name="T9" fmla="*/ 40 h 45"/>
              </a:gdLst>
              <a:ahLst/>
              <a:cxnLst>
                <a:cxn ang="0">
                  <a:pos x="T0" y="T1"/>
                </a:cxn>
                <a:cxn ang="0">
                  <a:pos x="T2" y="T3"/>
                </a:cxn>
                <a:cxn ang="0">
                  <a:pos x="T4" y="T5"/>
                </a:cxn>
                <a:cxn ang="0">
                  <a:pos x="T6" y="T7"/>
                </a:cxn>
                <a:cxn ang="0">
                  <a:pos x="T8" y="T9"/>
                </a:cxn>
              </a:cxnLst>
              <a:rect l="0" t="0" r="r" b="b"/>
              <a:pathLst>
                <a:path w="34" h="45">
                  <a:moveTo>
                    <a:pt x="0" y="40"/>
                  </a:moveTo>
                  <a:lnTo>
                    <a:pt x="12" y="0"/>
                  </a:lnTo>
                  <a:lnTo>
                    <a:pt x="34" y="9"/>
                  </a:lnTo>
                  <a:lnTo>
                    <a:pt x="5" y="45"/>
                  </a:lnTo>
                  <a:lnTo>
                    <a:pt x="0" y="40"/>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8" name="Freeform 38"/>
            <p:cNvSpPr/>
            <p:nvPr/>
          </p:nvSpPr>
          <p:spPr bwMode="auto">
            <a:xfrm>
              <a:off x="479425" y="996950"/>
              <a:ext cx="385763" cy="125413"/>
            </a:xfrm>
            <a:custGeom>
              <a:avLst/>
              <a:gdLst>
                <a:gd name="T0" fmla="*/ 94 w 102"/>
                <a:gd name="T1" fmla="*/ 10 h 33"/>
                <a:gd name="T2" fmla="*/ 7 w 102"/>
                <a:gd name="T3" fmla="*/ 0 h 33"/>
                <a:gd name="T4" fmla="*/ 94 w 102"/>
                <a:gd name="T5" fmla="*/ 10 h 33"/>
              </a:gdLst>
              <a:ahLst/>
              <a:cxnLst>
                <a:cxn ang="0">
                  <a:pos x="T0" y="T1"/>
                </a:cxn>
                <a:cxn ang="0">
                  <a:pos x="T2" y="T3"/>
                </a:cxn>
                <a:cxn ang="0">
                  <a:pos x="T4" y="T5"/>
                </a:cxn>
              </a:cxnLst>
              <a:rect l="0" t="0" r="r" b="b"/>
              <a:pathLst>
                <a:path w="102" h="33">
                  <a:moveTo>
                    <a:pt x="94" y="10"/>
                  </a:moveTo>
                  <a:cubicBezTo>
                    <a:pt x="70" y="14"/>
                    <a:pt x="26" y="15"/>
                    <a:pt x="7" y="0"/>
                  </a:cubicBezTo>
                  <a:cubicBezTo>
                    <a:pt x="0" y="33"/>
                    <a:pt x="102" y="24"/>
                    <a:pt x="94" y="1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89" name="Freeform 39"/>
            <p:cNvSpPr/>
            <p:nvPr/>
          </p:nvSpPr>
          <p:spPr bwMode="auto">
            <a:xfrm>
              <a:off x="876300" y="1370013"/>
              <a:ext cx="468313" cy="581025"/>
            </a:xfrm>
            <a:custGeom>
              <a:avLst/>
              <a:gdLst>
                <a:gd name="T0" fmla="*/ 7 w 124"/>
                <a:gd name="T1" fmla="*/ 0 h 154"/>
                <a:gd name="T2" fmla="*/ 94 w 124"/>
                <a:gd name="T3" fmla="*/ 154 h 154"/>
                <a:gd name="T4" fmla="*/ 52 w 124"/>
                <a:gd name="T5" fmla="*/ 116 h 154"/>
                <a:gd name="T6" fmla="*/ 10 w 124"/>
                <a:gd name="T7" fmla="*/ 37 h 154"/>
                <a:gd name="T8" fmla="*/ 7 w 124"/>
                <a:gd name="T9" fmla="*/ 0 h 154"/>
              </a:gdLst>
              <a:ahLst/>
              <a:cxnLst>
                <a:cxn ang="0">
                  <a:pos x="T0" y="T1"/>
                </a:cxn>
                <a:cxn ang="0">
                  <a:pos x="T2" y="T3"/>
                </a:cxn>
                <a:cxn ang="0">
                  <a:pos x="T4" y="T5"/>
                </a:cxn>
                <a:cxn ang="0">
                  <a:pos x="T6" y="T7"/>
                </a:cxn>
                <a:cxn ang="0">
                  <a:pos x="T8" y="T9"/>
                </a:cxn>
              </a:cxnLst>
              <a:rect l="0" t="0" r="r" b="b"/>
              <a:pathLst>
                <a:path w="124" h="154">
                  <a:moveTo>
                    <a:pt x="7" y="0"/>
                  </a:moveTo>
                  <a:cubicBezTo>
                    <a:pt x="57" y="6"/>
                    <a:pt x="124" y="74"/>
                    <a:pt x="94" y="154"/>
                  </a:cubicBezTo>
                  <a:cubicBezTo>
                    <a:pt x="52" y="116"/>
                    <a:pt x="52" y="116"/>
                    <a:pt x="52" y="116"/>
                  </a:cubicBezTo>
                  <a:cubicBezTo>
                    <a:pt x="53" y="85"/>
                    <a:pt x="34" y="46"/>
                    <a:pt x="10" y="37"/>
                  </a:cubicBezTo>
                  <a:cubicBezTo>
                    <a:pt x="0" y="25"/>
                    <a:pt x="2" y="12"/>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pic>
          <p:nvPicPr>
            <p:cNvPr id="9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443038"/>
              <a:ext cx="6111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31925"/>
              <a:ext cx="600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2"/>
            <p:cNvSpPr/>
            <p:nvPr/>
          </p:nvSpPr>
          <p:spPr bwMode="auto">
            <a:xfrm>
              <a:off x="188913" y="1841500"/>
              <a:ext cx="222250" cy="206375"/>
            </a:xfrm>
            <a:custGeom>
              <a:avLst/>
              <a:gdLst>
                <a:gd name="T0" fmla="*/ 0 w 59"/>
                <a:gd name="T1" fmla="*/ 0 h 55"/>
                <a:gd name="T2" fmla="*/ 38 w 59"/>
                <a:gd name="T3" fmla="*/ 11 h 55"/>
                <a:gd name="T4" fmla="*/ 57 w 59"/>
                <a:gd name="T5" fmla="*/ 23 h 55"/>
                <a:gd name="T6" fmla="*/ 50 w 59"/>
                <a:gd name="T7" fmla="*/ 53 h 55"/>
                <a:gd name="T8" fmla="*/ 13 w 59"/>
                <a:gd name="T9" fmla="*/ 39 h 55"/>
                <a:gd name="T10" fmla="*/ 3 w 59"/>
                <a:gd name="T11" fmla="*/ 29 h 55"/>
                <a:gd name="T12" fmla="*/ 0 w 5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9" h="55">
                  <a:moveTo>
                    <a:pt x="0" y="0"/>
                  </a:moveTo>
                  <a:cubicBezTo>
                    <a:pt x="0" y="0"/>
                    <a:pt x="24" y="8"/>
                    <a:pt x="38" y="11"/>
                  </a:cubicBezTo>
                  <a:cubicBezTo>
                    <a:pt x="53" y="13"/>
                    <a:pt x="55" y="18"/>
                    <a:pt x="57" y="23"/>
                  </a:cubicBezTo>
                  <a:cubicBezTo>
                    <a:pt x="59" y="28"/>
                    <a:pt x="54" y="51"/>
                    <a:pt x="50" y="53"/>
                  </a:cubicBezTo>
                  <a:cubicBezTo>
                    <a:pt x="45" y="55"/>
                    <a:pt x="13" y="39"/>
                    <a:pt x="13" y="39"/>
                  </a:cubicBezTo>
                  <a:cubicBezTo>
                    <a:pt x="13" y="39"/>
                    <a:pt x="4" y="29"/>
                    <a:pt x="3" y="29"/>
                  </a:cubicBezTo>
                  <a:cubicBezTo>
                    <a:pt x="2" y="28"/>
                    <a:pt x="0" y="0"/>
                    <a:pt x="0"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3" name="Freeform 43"/>
            <p:cNvSpPr/>
            <p:nvPr/>
          </p:nvSpPr>
          <p:spPr bwMode="auto">
            <a:xfrm>
              <a:off x="142875" y="1819275"/>
              <a:ext cx="246063" cy="250825"/>
            </a:xfrm>
            <a:custGeom>
              <a:avLst/>
              <a:gdLst>
                <a:gd name="T0" fmla="*/ 9 w 65"/>
                <a:gd name="T1" fmla="*/ 13 h 67"/>
                <a:gd name="T2" fmla="*/ 13 w 65"/>
                <a:gd name="T3" fmla="*/ 56 h 67"/>
                <a:gd name="T4" fmla="*/ 61 w 65"/>
                <a:gd name="T5" fmla="*/ 60 h 67"/>
                <a:gd name="T6" fmla="*/ 56 w 65"/>
                <a:gd name="T7" fmla="*/ 26 h 67"/>
                <a:gd name="T8" fmla="*/ 21 w 65"/>
                <a:gd name="T9" fmla="*/ 16 h 67"/>
                <a:gd name="T10" fmla="*/ 14 w 65"/>
                <a:gd name="T11" fmla="*/ 0 h 67"/>
                <a:gd name="T12" fmla="*/ 9 w 65"/>
                <a:gd name="T13" fmla="*/ 13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9" y="13"/>
                  </a:moveTo>
                  <a:cubicBezTo>
                    <a:pt x="9" y="13"/>
                    <a:pt x="0" y="48"/>
                    <a:pt x="13" y="56"/>
                  </a:cubicBezTo>
                  <a:cubicBezTo>
                    <a:pt x="26" y="64"/>
                    <a:pt x="58" y="67"/>
                    <a:pt x="61" y="60"/>
                  </a:cubicBezTo>
                  <a:cubicBezTo>
                    <a:pt x="65" y="54"/>
                    <a:pt x="60" y="28"/>
                    <a:pt x="56" y="26"/>
                  </a:cubicBezTo>
                  <a:cubicBezTo>
                    <a:pt x="52" y="24"/>
                    <a:pt x="31" y="23"/>
                    <a:pt x="21" y="16"/>
                  </a:cubicBezTo>
                  <a:cubicBezTo>
                    <a:pt x="18" y="14"/>
                    <a:pt x="14" y="0"/>
                    <a:pt x="14" y="0"/>
                  </a:cubicBezTo>
                  <a:lnTo>
                    <a:pt x="9" y="1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4" name="Freeform 44"/>
            <p:cNvSpPr>
              <a:spLocks noEditPoints="1"/>
            </p:cNvSpPr>
            <p:nvPr/>
          </p:nvSpPr>
          <p:spPr bwMode="auto">
            <a:xfrm>
              <a:off x="249238" y="1943100"/>
              <a:ext cx="128588" cy="104775"/>
            </a:xfrm>
            <a:custGeom>
              <a:avLst/>
              <a:gdLst>
                <a:gd name="T0" fmla="*/ 33 w 34"/>
                <a:gd name="T1" fmla="*/ 28 h 28"/>
                <a:gd name="T2" fmla="*/ 33 w 34"/>
                <a:gd name="T3" fmla="*/ 27 h 28"/>
                <a:gd name="T4" fmla="*/ 34 w 34"/>
                <a:gd name="T5" fmla="*/ 24 h 28"/>
                <a:gd name="T6" fmla="*/ 26 w 34"/>
                <a:gd name="T7" fmla="*/ 24 h 28"/>
                <a:gd name="T8" fmla="*/ 3 w 34"/>
                <a:gd name="T9" fmla="*/ 22 h 28"/>
                <a:gd name="T10" fmla="*/ 3 w 34"/>
                <a:gd name="T11" fmla="*/ 24 h 28"/>
                <a:gd name="T12" fmla="*/ 26 w 34"/>
                <a:gd name="T13" fmla="*/ 28 h 28"/>
                <a:gd name="T14" fmla="*/ 33 w 34"/>
                <a:gd name="T15" fmla="*/ 28 h 28"/>
                <a:gd name="T16" fmla="*/ 34 w 34"/>
                <a:gd name="T17" fmla="*/ 17 h 28"/>
                <a:gd name="T18" fmla="*/ 34 w 34"/>
                <a:gd name="T19" fmla="*/ 13 h 28"/>
                <a:gd name="T20" fmla="*/ 25 w 34"/>
                <a:gd name="T21" fmla="*/ 13 h 28"/>
                <a:gd name="T22" fmla="*/ 2 w 34"/>
                <a:gd name="T23" fmla="*/ 11 h 28"/>
                <a:gd name="T24" fmla="*/ 2 w 34"/>
                <a:gd name="T25" fmla="*/ 13 h 28"/>
                <a:gd name="T26" fmla="*/ 25 w 34"/>
                <a:gd name="T27" fmla="*/ 17 h 28"/>
                <a:gd name="T28" fmla="*/ 34 w 34"/>
                <a:gd name="T29" fmla="*/ 17 h 28"/>
                <a:gd name="T30" fmla="*/ 33 w 34"/>
                <a:gd name="T31" fmla="*/ 6 h 28"/>
                <a:gd name="T32" fmla="*/ 32 w 34"/>
                <a:gd name="T33" fmla="*/ 3 h 28"/>
                <a:gd name="T34" fmla="*/ 23 w 34"/>
                <a:gd name="T35" fmla="*/ 3 h 28"/>
                <a:gd name="T36" fmla="*/ 0 w 34"/>
                <a:gd name="T37" fmla="*/ 0 h 28"/>
                <a:gd name="T38" fmla="*/ 0 w 34"/>
                <a:gd name="T39" fmla="*/ 2 h 28"/>
                <a:gd name="T40" fmla="*/ 23 w 34"/>
                <a:gd name="T41" fmla="*/ 6 h 28"/>
                <a:gd name="T42" fmla="*/ 33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33" y="28"/>
                  </a:moveTo>
                  <a:cubicBezTo>
                    <a:pt x="33" y="28"/>
                    <a:pt x="33" y="28"/>
                    <a:pt x="33" y="27"/>
                  </a:cubicBezTo>
                  <a:cubicBezTo>
                    <a:pt x="34" y="27"/>
                    <a:pt x="34" y="26"/>
                    <a:pt x="34" y="24"/>
                  </a:cubicBezTo>
                  <a:cubicBezTo>
                    <a:pt x="32" y="25"/>
                    <a:pt x="29" y="25"/>
                    <a:pt x="26" y="24"/>
                  </a:cubicBezTo>
                  <a:cubicBezTo>
                    <a:pt x="14" y="23"/>
                    <a:pt x="3" y="22"/>
                    <a:pt x="3" y="22"/>
                  </a:cubicBezTo>
                  <a:cubicBezTo>
                    <a:pt x="3" y="24"/>
                    <a:pt x="3" y="24"/>
                    <a:pt x="3" y="24"/>
                  </a:cubicBezTo>
                  <a:cubicBezTo>
                    <a:pt x="3" y="24"/>
                    <a:pt x="13" y="27"/>
                    <a:pt x="26" y="28"/>
                  </a:cubicBezTo>
                  <a:cubicBezTo>
                    <a:pt x="28" y="28"/>
                    <a:pt x="31" y="28"/>
                    <a:pt x="33" y="28"/>
                  </a:cubicBezTo>
                  <a:close/>
                  <a:moveTo>
                    <a:pt x="34" y="17"/>
                  </a:moveTo>
                  <a:cubicBezTo>
                    <a:pt x="34" y="16"/>
                    <a:pt x="34" y="15"/>
                    <a:pt x="34" y="13"/>
                  </a:cubicBezTo>
                  <a:cubicBezTo>
                    <a:pt x="32" y="14"/>
                    <a:pt x="28" y="14"/>
                    <a:pt x="25" y="13"/>
                  </a:cubicBezTo>
                  <a:cubicBezTo>
                    <a:pt x="12" y="12"/>
                    <a:pt x="2" y="11"/>
                    <a:pt x="2" y="11"/>
                  </a:cubicBezTo>
                  <a:cubicBezTo>
                    <a:pt x="2" y="13"/>
                    <a:pt x="2" y="13"/>
                    <a:pt x="2" y="13"/>
                  </a:cubicBezTo>
                  <a:cubicBezTo>
                    <a:pt x="2" y="13"/>
                    <a:pt x="12" y="16"/>
                    <a:pt x="25" y="17"/>
                  </a:cubicBezTo>
                  <a:cubicBezTo>
                    <a:pt x="28" y="17"/>
                    <a:pt x="32" y="17"/>
                    <a:pt x="34" y="17"/>
                  </a:cubicBezTo>
                  <a:close/>
                  <a:moveTo>
                    <a:pt x="33" y="6"/>
                  </a:moveTo>
                  <a:cubicBezTo>
                    <a:pt x="33" y="5"/>
                    <a:pt x="33" y="4"/>
                    <a:pt x="32" y="3"/>
                  </a:cubicBezTo>
                  <a:cubicBezTo>
                    <a:pt x="30" y="3"/>
                    <a:pt x="26" y="3"/>
                    <a:pt x="23" y="3"/>
                  </a:cubicBezTo>
                  <a:cubicBezTo>
                    <a:pt x="10" y="2"/>
                    <a:pt x="0" y="0"/>
                    <a:pt x="0" y="0"/>
                  </a:cubicBezTo>
                  <a:cubicBezTo>
                    <a:pt x="0" y="2"/>
                    <a:pt x="0" y="2"/>
                    <a:pt x="0" y="2"/>
                  </a:cubicBezTo>
                  <a:cubicBezTo>
                    <a:pt x="0" y="2"/>
                    <a:pt x="10" y="5"/>
                    <a:pt x="23" y="6"/>
                  </a:cubicBezTo>
                  <a:cubicBezTo>
                    <a:pt x="27" y="6"/>
                    <a:pt x="30" y="6"/>
                    <a:pt x="33"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5" name="Freeform 45"/>
            <p:cNvSpPr>
              <a:spLocks noEditPoints="1"/>
            </p:cNvSpPr>
            <p:nvPr/>
          </p:nvSpPr>
          <p:spPr bwMode="auto">
            <a:xfrm>
              <a:off x="769938" y="1543050"/>
              <a:ext cx="393700" cy="233363"/>
            </a:xfrm>
            <a:custGeom>
              <a:avLst/>
              <a:gdLst>
                <a:gd name="T0" fmla="*/ 23 w 104"/>
                <a:gd name="T1" fmla="*/ 57 h 62"/>
                <a:gd name="T2" fmla="*/ 14 w 104"/>
                <a:gd name="T3" fmla="*/ 59 h 62"/>
                <a:gd name="T4" fmla="*/ 8 w 104"/>
                <a:gd name="T5" fmla="*/ 38 h 62"/>
                <a:gd name="T6" fmla="*/ 8 w 104"/>
                <a:gd name="T7" fmla="*/ 60 h 62"/>
                <a:gd name="T8" fmla="*/ 0 w 104"/>
                <a:gd name="T9" fmla="*/ 62 h 62"/>
                <a:gd name="T10" fmla="*/ 0 w 104"/>
                <a:gd name="T11" fmla="*/ 20 h 62"/>
                <a:gd name="T12" fmla="*/ 10 w 104"/>
                <a:gd name="T13" fmla="*/ 18 h 62"/>
                <a:gd name="T14" fmla="*/ 16 w 104"/>
                <a:gd name="T15" fmla="*/ 36 h 62"/>
                <a:gd name="T16" fmla="*/ 16 w 104"/>
                <a:gd name="T17" fmla="*/ 16 h 62"/>
                <a:gd name="T18" fmla="*/ 23 w 104"/>
                <a:gd name="T19" fmla="*/ 15 h 62"/>
                <a:gd name="T20" fmla="*/ 23 w 104"/>
                <a:gd name="T21" fmla="*/ 57 h 62"/>
                <a:gd name="T22" fmla="*/ 44 w 104"/>
                <a:gd name="T23" fmla="*/ 53 h 62"/>
                <a:gd name="T24" fmla="*/ 25 w 104"/>
                <a:gd name="T25" fmla="*/ 57 h 62"/>
                <a:gd name="T26" fmla="*/ 25 w 104"/>
                <a:gd name="T27" fmla="*/ 15 h 62"/>
                <a:gd name="T28" fmla="*/ 43 w 104"/>
                <a:gd name="T29" fmla="*/ 11 h 62"/>
                <a:gd name="T30" fmla="*/ 43 w 104"/>
                <a:gd name="T31" fmla="*/ 16 h 62"/>
                <a:gd name="T32" fmla="*/ 35 w 104"/>
                <a:gd name="T33" fmla="*/ 18 h 62"/>
                <a:gd name="T34" fmla="*/ 35 w 104"/>
                <a:gd name="T35" fmla="*/ 30 h 62"/>
                <a:gd name="T36" fmla="*/ 43 w 104"/>
                <a:gd name="T37" fmla="*/ 28 h 62"/>
                <a:gd name="T38" fmla="*/ 43 w 104"/>
                <a:gd name="T39" fmla="*/ 33 h 62"/>
                <a:gd name="T40" fmla="*/ 35 w 104"/>
                <a:gd name="T41" fmla="*/ 35 h 62"/>
                <a:gd name="T42" fmla="*/ 35 w 104"/>
                <a:gd name="T43" fmla="*/ 50 h 62"/>
                <a:gd name="T44" fmla="*/ 44 w 104"/>
                <a:gd name="T45" fmla="*/ 48 h 62"/>
                <a:gd name="T46" fmla="*/ 44 w 104"/>
                <a:gd name="T47" fmla="*/ 53 h 62"/>
                <a:gd name="T48" fmla="*/ 82 w 104"/>
                <a:gd name="T49" fmla="*/ 4 h 62"/>
                <a:gd name="T50" fmla="*/ 76 w 104"/>
                <a:gd name="T51" fmla="*/ 47 h 62"/>
                <a:gd name="T52" fmla="*/ 65 w 104"/>
                <a:gd name="T53" fmla="*/ 49 h 62"/>
                <a:gd name="T54" fmla="*/ 62 w 104"/>
                <a:gd name="T55" fmla="*/ 26 h 62"/>
                <a:gd name="T56" fmla="*/ 59 w 104"/>
                <a:gd name="T57" fmla="*/ 50 h 62"/>
                <a:gd name="T58" fmla="*/ 50 w 104"/>
                <a:gd name="T59" fmla="*/ 52 h 62"/>
                <a:gd name="T60" fmla="*/ 44 w 104"/>
                <a:gd name="T61" fmla="*/ 11 h 62"/>
                <a:gd name="T62" fmla="*/ 53 w 104"/>
                <a:gd name="T63" fmla="*/ 9 h 62"/>
                <a:gd name="T64" fmla="*/ 55 w 104"/>
                <a:gd name="T65" fmla="*/ 28 h 62"/>
                <a:gd name="T66" fmla="*/ 58 w 104"/>
                <a:gd name="T67" fmla="*/ 8 h 62"/>
                <a:gd name="T68" fmla="*/ 69 w 104"/>
                <a:gd name="T69" fmla="*/ 6 h 62"/>
                <a:gd name="T70" fmla="*/ 71 w 104"/>
                <a:gd name="T71" fmla="*/ 25 h 62"/>
                <a:gd name="T72" fmla="*/ 74 w 104"/>
                <a:gd name="T73" fmla="*/ 5 h 62"/>
                <a:gd name="T74" fmla="*/ 82 w 104"/>
                <a:gd name="T75" fmla="*/ 4 h 62"/>
                <a:gd name="T76" fmla="*/ 83 w 104"/>
                <a:gd name="T77" fmla="*/ 29 h 62"/>
                <a:gd name="T78" fmla="*/ 91 w 104"/>
                <a:gd name="T79" fmla="*/ 27 h 62"/>
                <a:gd name="T80" fmla="*/ 91 w 104"/>
                <a:gd name="T81" fmla="*/ 37 h 62"/>
                <a:gd name="T82" fmla="*/ 93 w 104"/>
                <a:gd name="T83" fmla="*/ 38 h 62"/>
                <a:gd name="T84" fmla="*/ 95 w 104"/>
                <a:gd name="T85" fmla="*/ 36 h 62"/>
                <a:gd name="T86" fmla="*/ 95 w 104"/>
                <a:gd name="T87" fmla="*/ 31 h 62"/>
                <a:gd name="T88" fmla="*/ 92 w 104"/>
                <a:gd name="T89" fmla="*/ 26 h 62"/>
                <a:gd name="T90" fmla="*/ 84 w 104"/>
                <a:gd name="T91" fmla="*/ 20 h 62"/>
                <a:gd name="T92" fmla="*/ 83 w 104"/>
                <a:gd name="T93" fmla="*/ 16 h 62"/>
                <a:gd name="T94" fmla="*/ 83 w 104"/>
                <a:gd name="T95" fmla="*/ 11 h 62"/>
                <a:gd name="T96" fmla="*/ 94 w 104"/>
                <a:gd name="T97" fmla="*/ 1 h 62"/>
                <a:gd name="T98" fmla="*/ 103 w 104"/>
                <a:gd name="T99" fmla="*/ 6 h 62"/>
                <a:gd name="T100" fmla="*/ 103 w 104"/>
                <a:gd name="T101" fmla="*/ 14 h 62"/>
                <a:gd name="T102" fmla="*/ 95 w 104"/>
                <a:gd name="T103" fmla="*/ 15 h 62"/>
                <a:gd name="T104" fmla="*/ 95 w 104"/>
                <a:gd name="T105" fmla="*/ 8 h 62"/>
                <a:gd name="T106" fmla="*/ 93 w 104"/>
                <a:gd name="T107" fmla="*/ 7 h 62"/>
                <a:gd name="T108" fmla="*/ 92 w 104"/>
                <a:gd name="T109" fmla="*/ 9 h 62"/>
                <a:gd name="T110" fmla="*/ 92 w 104"/>
                <a:gd name="T111" fmla="*/ 12 h 62"/>
                <a:gd name="T112" fmla="*/ 95 w 104"/>
                <a:gd name="T113" fmla="*/ 17 h 62"/>
                <a:gd name="T114" fmla="*/ 102 w 104"/>
                <a:gd name="T115" fmla="*/ 23 h 62"/>
                <a:gd name="T116" fmla="*/ 104 w 104"/>
                <a:gd name="T117" fmla="*/ 28 h 62"/>
                <a:gd name="T118" fmla="*/ 104 w 104"/>
                <a:gd name="T119" fmla="*/ 33 h 62"/>
                <a:gd name="T120" fmla="*/ 93 w 104"/>
                <a:gd name="T121" fmla="*/ 44 h 62"/>
                <a:gd name="T122" fmla="*/ 83 w 104"/>
                <a:gd name="T123" fmla="*/ 38 h 62"/>
                <a:gd name="T124" fmla="*/ 83 w 104"/>
                <a:gd name="T125"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62">
                  <a:moveTo>
                    <a:pt x="23" y="57"/>
                  </a:moveTo>
                  <a:cubicBezTo>
                    <a:pt x="14" y="59"/>
                    <a:pt x="14" y="59"/>
                    <a:pt x="14" y="59"/>
                  </a:cubicBezTo>
                  <a:cubicBezTo>
                    <a:pt x="8" y="38"/>
                    <a:pt x="8" y="38"/>
                    <a:pt x="8" y="38"/>
                  </a:cubicBezTo>
                  <a:cubicBezTo>
                    <a:pt x="8" y="60"/>
                    <a:pt x="8" y="60"/>
                    <a:pt x="8" y="60"/>
                  </a:cubicBezTo>
                  <a:cubicBezTo>
                    <a:pt x="0" y="62"/>
                    <a:pt x="0" y="62"/>
                    <a:pt x="0" y="62"/>
                  </a:cubicBezTo>
                  <a:cubicBezTo>
                    <a:pt x="0" y="20"/>
                    <a:pt x="0" y="20"/>
                    <a:pt x="0" y="20"/>
                  </a:cubicBezTo>
                  <a:cubicBezTo>
                    <a:pt x="10" y="18"/>
                    <a:pt x="10" y="18"/>
                    <a:pt x="10" y="18"/>
                  </a:cubicBezTo>
                  <a:cubicBezTo>
                    <a:pt x="16" y="36"/>
                    <a:pt x="16" y="36"/>
                    <a:pt x="16" y="36"/>
                  </a:cubicBezTo>
                  <a:cubicBezTo>
                    <a:pt x="16" y="16"/>
                    <a:pt x="16" y="16"/>
                    <a:pt x="16" y="16"/>
                  </a:cubicBezTo>
                  <a:cubicBezTo>
                    <a:pt x="23" y="15"/>
                    <a:pt x="23" y="15"/>
                    <a:pt x="23" y="15"/>
                  </a:cubicBezTo>
                  <a:cubicBezTo>
                    <a:pt x="23" y="57"/>
                    <a:pt x="23" y="57"/>
                    <a:pt x="23" y="57"/>
                  </a:cubicBezTo>
                  <a:close/>
                  <a:moveTo>
                    <a:pt x="44" y="53"/>
                  </a:moveTo>
                  <a:cubicBezTo>
                    <a:pt x="25" y="57"/>
                    <a:pt x="25" y="57"/>
                    <a:pt x="25" y="57"/>
                  </a:cubicBezTo>
                  <a:cubicBezTo>
                    <a:pt x="25" y="15"/>
                    <a:pt x="25" y="15"/>
                    <a:pt x="25" y="15"/>
                  </a:cubicBezTo>
                  <a:cubicBezTo>
                    <a:pt x="43" y="11"/>
                    <a:pt x="43" y="11"/>
                    <a:pt x="43" y="11"/>
                  </a:cubicBezTo>
                  <a:cubicBezTo>
                    <a:pt x="43" y="16"/>
                    <a:pt x="43" y="16"/>
                    <a:pt x="43" y="16"/>
                  </a:cubicBezTo>
                  <a:cubicBezTo>
                    <a:pt x="35" y="18"/>
                    <a:pt x="35" y="18"/>
                    <a:pt x="35" y="18"/>
                  </a:cubicBezTo>
                  <a:cubicBezTo>
                    <a:pt x="35" y="30"/>
                    <a:pt x="35" y="30"/>
                    <a:pt x="35" y="30"/>
                  </a:cubicBezTo>
                  <a:cubicBezTo>
                    <a:pt x="43" y="28"/>
                    <a:pt x="43" y="28"/>
                    <a:pt x="43" y="28"/>
                  </a:cubicBezTo>
                  <a:cubicBezTo>
                    <a:pt x="43" y="33"/>
                    <a:pt x="43" y="33"/>
                    <a:pt x="43" y="33"/>
                  </a:cubicBezTo>
                  <a:cubicBezTo>
                    <a:pt x="35" y="35"/>
                    <a:pt x="35" y="35"/>
                    <a:pt x="35" y="35"/>
                  </a:cubicBezTo>
                  <a:cubicBezTo>
                    <a:pt x="35" y="50"/>
                    <a:pt x="35" y="50"/>
                    <a:pt x="35" y="50"/>
                  </a:cubicBezTo>
                  <a:cubicBezTo>
                    <a:pt x="44" y="48"/>
                    <a:pt x="44" y="48"/>
                    <a:pt x="44" y="48"/>
                  </a:cubicBezTo>
                  <a:cubicBezTo>
                    <a:pt x="44" y="53"/>
                    <a:pt x="44" y="53"/>
                    <a:pt x="44" y="53"/>
                  </a:cubicBezTo>
                  <a:close/>
                  <a:moveTo>
                    <a:pt x="82" y="4"/>
                  </a:moveTo>
                  <a:cubicBezTo>
                    <a:pt x="76" y="47"/>
                    <a:pt x="76" y="47"/>
                    <a:pt x="76" y="47"/>
                  </a:cubicBezTo>
                  <a:cubicBezTo>
                    <a:pt x="65" y="49"/>
                    <a:pt x="65" y="49"/>
                    <a:pt x="65" y="49"/>
                  </a:cubicBezTo>
                  <a:cubicBezTo>
                    <a:pt x="62" y="26"/>
                    <a:pt x="62" y="26"/>
                    <a:pt x="62" y="26"/>
                  </a:cubicBezTo>
                  <a:cubicBezTo>
                    <a:pt x="59" y="50"/>
                    <a:pt x="59" y="50"/>
                    <a:pt x="59" y="50"/>
                  </a:cubicBezTo>
                  <a:cubicBezTo>
                    <a:pt x="50" y="52"/>
                    <a:pt x="50" y="52"/>
                    <a:pt x="50" y="52"/>
                  </a:cubicBezTo>
                  <a:cubicBezTo>
                    <a:pt x="44" y="11"/>
                    <a:pt x="44" y="11"/>
                    <a:pt x="44" y="11"/>
                  </a:cubicBezTo>
                  <a:cubicBezTo>
                    <a:pt x="53" y="9"/>
                    <a:pt x="53" y="9"/>
                    <a:pt x="53" y="9"/>
                  </a:cubicBezTo>
                  <a:cubicBezTo>
                    <a:pt x="55" y="28"/>
                    <a:pt x="55" y="28"/>
                    <a:pt x="55" y="28"/>
                  </a:cubicBezTo>
                  <a:cubicBezTo>
                    <a:pt x="58" y="8"/>
                    <a:pt x="58" y="8"/>
                    <a:pt x="58" y="8"/>
                  </a:cubicBezTo>
                  <a:cubicBezTo>
                    <a:pt x="69" y="6"/>
                    <a:pt x="69" y="6"/>
                    <a:pt x="69" y="6"/>
                  </a:cubicBezTo>
                  <a:cubicBezTo>
                    <a:pt x="71" y="25"/>
                    <a:pt x="71" y="25"/>
                    <a:pt x="71" y="25"/>
                  </a:cubicBezTo>
                  <a:cubicBezTo>
                    <a:pt x="74" y="5"/>
                    <a:pt x="74" y="5"/>
                    <a:pt x="74" y="5"/>
                  </a:cubicBezTo>
                  <a:cubicBezTo>
                    <a:pt x="82" y="4"/>
                    <a:pt x="82" y="4"/>
                    <a:pt x="82" y="4"/>
                  </a:cubicBezTo>
                  <a:close/>
                  <a:moveTo>
                    <a:pt x="83" y="29"/>
                  </a:moveTo>
                  <a:cubicBezTo>
                    <a:pt x="91" y="27"/>
                    <a:pt x="91" y="27"/>
                    <a:pt x="91" y="27"/>
                  </a:cubicBezTo>
                  <a:cubicBezTo>
                    <a:pt x="91" y="37"/>
                    <a:pt x="91" y="37"/>
                    <a:pt x="91" y="37"/>
                  </a:cubicBezTo>
                  <a:cubicBezTo>
                    <a:pt x="91" y="38"/>
                    <a:pt x="92" y="38"/>
                    <a:pt x="93" y="38"/>
                  </a:cubicBezTo>
                  <a:cubicBezTo>
                    <a:pt x="94" y="38"/>
                    <a:pt x="95" y="37"/>
                    <a:pt x="95" y="36"/>
                  </a:cubicBezTo>
                  <a:cubicBezTo>
                    <a:pt x="95" y="31"/>
                    <a:pt x="95" y="31"/>
                    <a:pt x="95" y="31"/>
                  </a:cubicBezTo>
                  <a:cubicBezTo>
                    <a:pt x="95" y="29"/>
                    <a:pt x="94" y="28"/>
                    <a:pt x="92" y="26"/>
                  </a:cubicBezTo>
                  <a:cubicBezTo>
                    <a:pt x="88" y="23"/>
                    <a:pt x="85" y="21"/>
                    <a:pt x="84" y="20"/>
                  </a:cubicBezTo>
                  <a:cubicBezTo>
                    <a:pt x="83" y="19"/>
                    <a:pt x="83" y="17"/>
                    <a:pt x="83" y="16"/>
                  </a:cubicBezTo>
                  <a:cubicBezTo>
                    <a:pt x="83" y="11"/>
                    <a:pt x="83" y="11"/>
                    <a:pt x="83" y="11"/>
                  </a:cubicBezTo>
                  <a:cubicBezTo>
                    <a:pt x="83" y="6"/>
                    <a:pt x="86" y="2"/>
                    <a:pt x="94" y="1"/>
                  </a:cubicBezTo>
                  <a:cubicBezTo>
                    <a:pt x="100" y="0"/>
                    <a:pt x="103" y="2"/>
                    <a:pt x="103" y="6"/>
                  </a:cubicBezTo>
                  <a:cubicBezTo>
                    <a:pt x="103" y="14"/>
                    <a:pt x="103" y="14"/>
                    <a:pt x="103" y="14"/>
                  </a:cubicBezTo>
                  <a:cubicBezTo>
                    <a:pt x="95" y="15"/>
                    <a:pt x="95" y="15"/>
                    <a:pt x="95" y="15"/>
                  </a:cubicBezTo>
                  <a:cubicBezTo>
                    <a:pt x="95" y="8"/>
                    <a:pt x="95" y="8"/>
                    <a:pt x="95" y="8"/>
                  </a:cubicBezTo>
                  <a:cubicBezTo>
                    <a:pt x="95" y="7"/>
                    <a:pt x="94" y="7"/>
                    <a:pt x="93" y="7"/>
                  </a:cubicBezTo>
                  <a:cubicBezTo>
                    <a:pt x="92" y="7"/>
                    <a:pt x="92" y="8"/>
                    <a:pt x="92" y="9"/>
                  </a:cubicBezTo>
                  <a:cubicBezTo>
                    <a:pt x="92" y="12"/>
                    <a:pt x="92" y="12"/>
                    <a:pt x="92" y="12"/>
                  </a:cubicBezTo>
                  <a:cubicBezTo>
                    <a:pt x="92" y="14"/>
                    <a:pt x="93" y="15"/>
                    <a:pt x="95" y="17"/>
                  </a:cubicBezTo>
                  <a:cubicBezTo>
                    <a:pt x="99" y="20"/>
                    <a:pt x="101" y="22"/>
                    <a:pt x="102" y="23"/>
                  </a:cubicBezTo>
                  <a:cubicBezTo>
                    <a:pt x="103" y="25"/>
                    <a:pt x="104" y="26"/>
                    <a:pt x="104" y="28"/>
                  </a:cubicBezTo>
                  <a:cubicBezTo>
                    <a:pt x="104" y="33"/>
                    <a:pt x="104" y="33"/>
                    <a:pt x="104" y="33"/>
                  </a:cubicBezTo>
                  <a:cubicBezTo>
                    <a:pt x="104" y="39"/>
                    <a:pt x="100" y="42"/>
                    <a:pt x="93" y="44"/>
                  </a:cubicBezTo>
                  <a:cubicBezTo>
                    <a:pt x="86" y="45"/>
                    <a:pt x="83" y="43"/>
                    <a:pt x="83" y="38"/>
                  </a:cubicBezTo>
                  <a:lnTo>
                    <a:pt x="83" y="2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6" name="Freeform 46"/>
            <p:cNvSpPr/>
            <p:nvPr/>
          </p:nvSpPr>
          <p:spPr bwMode="auto">
            <a:xfrm>
              <a:off x="917575" y="1814513"/>
              <a:ext cx="279400" cy="230188"/>
            </a:xfrm>
            <a:custGeom>
              <a:avLst/>
              <a:gdLst>
                <a:gd name="T0" fmla="*/ 74 w 74"/>
                <a:gd name="T1" fmla="*/ 0 h 61"/>
                <a:gd name="T2" fmla="*/ 41 w 74"/>
                <a:gd name="T3" fmla="*/ 18 h 61"/>
                <a:gd name="T4" fmla="*/ 24 w 74"/>
                <a:gd name="T5" fmla="*/ 59 h 61"/>
                <a:gd name="T6" fmla="*/ 61 w 74"/>
                <a:gd name="T7" fmla="*/ 40 h 61"/>
                <a:gd name="T8" fmla="*/ 71 w 74"/>
                <a:gd name="T9" fmla="*/ 29 h 61"/>
                <a:gd name="T10" fmla="*/ 74 w 74"/>
                <a:gd name="T11" fmla="*/ 0 h 61"/>
              </a:gdLst>
              <a:ahLst/>
              <a:cxnLst>
                <a:cxn ang="0">
                  <a:pos x="T0" y="T1"/>
                </a:cxn>
                <a:cxn ang="0">
                  <a:pos x="T2" y="T3"/>
                </a:cxn>
                <a:cxn ang="0">
                  <a:pos x="T4" y="T5"/>
                </a:cxn>
                <a:cxn ang="0">
                  <a:pos x="T6" y="T7"/>
                </a:cxn>
                <a:cxn ang="0">
                  <a:pos x="T8" y="T9"/>
                </a:cxn>
                <a:cxn ang="0">
                  <a:pos x="T10" y="T11"/>
                </a:cxn>
              </a:cxnLst>
              <a:rect l="0" t="0" r="r" b="b"/>
              <a:pathLst>
                <a:path w="74" h="61">
                  <a:moveTo>
                    <a:pt x="74" y="0"/>
                  </a:moveTo>
                  <a:cubicBezTo>
                    <a:pt x="74" y="0"/>
                    <a:pt x="61" y="18"/>
                    <a:pt x="41" y="18"/>
                  </a:cubicBezTo>
                  <a:cubicBezTo>
                    <a:pt x="0" y="17"/>
                    <a:pt x="22" y="59"/>
                    <a:pt x="24" y="59"/>
                  </a:cubicBezTo>
                  <a:cubicBezTo>
                    <a:pt x="28" y="61"/>
                    <a:pt x="61" y="40"/>
                    <a:pt x="61" y="40"/>
                  </a:cubicBezTo>
                  <a:cubicBezTo>
                    <a:pt x="61" y="40"/>
                    <a:pt x="70" y="29"/>
                    <a:pt x="71" y="29"/>
                  </a:cubicBezTo>
                  <a:cubicBezTo>
                    <a:pt x="72" y="28"/>
                    <a:pt x="74" y="0"/>
                    <a:pt x="74"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7" name="Freeform 47"/>
            <p:cNvSpPr/>
            <p:nvPr/>
          </p:nvSpPr>
          <p:spPr bwMode="auto">
            <a:xfrm>
              <a:off x="766763" y="1792288"/>
              <a:ext cx="123825" cy="206375"/>
            </a:xfrm>
            <a:custGeom>
              <a:avLst/>
              <a:gdLst>
                <a:gd name="T0" fmla="*/ 0 w 78"/>
                <a:gd name="T1" fmla="*/ 14 h 130"/>
                <a:gd name="T2" fmla="*/ 78 w 78"/>
                <a:gd name="T3" fmla="*/ 0 h 130"/>
                <a:gd name="T4" fmla="*/ 67 w 78"/>
                <a:gd name="T5" fmla="*/ 114 h 130"/>
                <a:gd name="T6" fmla="*/ 0 w 78"/>
                <a:gd name="T7" fmla="*/ 130 h 130"/>
                <a:gd name="T8" fmla="*/ 0 w 78"/>
                <a:gd name="T9" fmla="*/ 14 h 130"/>
              </a:gdLst>
              <a:ahLst/>
              <a:cxnLst>
                <a:cxn ang="0">
                  <a:pos x="T0" y="T1"/>
                </a:cxn>
                <a:cxn ang="0">
                  <a:pos x="T2" y="T3"/>
                </a:cxn>
                <a:cxn ang="0">
                  <a:pos x="T4" y="T5"/>
                </a:cxn>
                <a:cxn ang="0">
                  <a:pos x="T6" y="T7"/>
                </a:cxn>
                <a:cxn ang="0">
                  <a:pos x="T8" y="T9"/>
                </a:cxn>
              </a:cxnLst>
              <a:rect l="0" t="0" r="r" b="b"/>
              <a:pathLst>
                <a:path w="78" h="130">
                  <a:moveTo>
                    <a:pt x="0" y="14"/>
                  </a:moveTo>
                  <a:lnTo>
                    <a:pt x="78" y="0"/>
                  </a:lnTo>
                  <a:lnTo>
                    <a:pt x="67" y="114"/>
                  </a:lnTo>
                  <a:lnTo>
                    <a:pt x="0" y="130"/>
                  </a:lnTo>
                  <a:lnTo>
                    <a:pt x="0" y="1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8" name="Freeform 48"/>
            <p:cNvSpPr>
              <a:spLocks noEditPoints="1"/>
            </p:cNvSpPr>
            <p:nvPr/>
          </p:nvSpPr>
          <p:spPr bwMode="auto">
            <a:xfrm>
              <a:off x="219075" y="1550988"/>
              <a:ext cx="415925" cy="312738"/>
            </a:xfrm>
            <a:custGeom>
              <a:avLst/>
              <a:gdLst>
                <a:gd name="T0" fmla="*/ 0 w 110"/>
                <a:gd name="T1" fmla="*/ 0 h 83"/>
                <a:gd name="T2" fmla="*/ 58 w 110"/>
                <a:gd name="T3" fmla="*/ 5 h 83"/>
                <a:gd name="T4" fmla="*/ 110 w 110"/>
                <a:gd name="T5" fmla="*/ 20 h 83"/>
                <a:gd name="T6" fmla="*/ 110 w 110"/>
                <a:gd name="T7" fmla="*/ 27 h 83"/>
                <a:gd name="T8" fmla="*/ 57 w 110"/>
                <a:gd name="T9" fmla="*/ 12 h 83"/>
                <a:gd name="T10" fmla="*/ 1 w 110"/>
                <a:gd name="T11" fmla="*/ 6 h 83"/>
                <a:gd name="T12" fmla="*/ 0 w 110"/>
                <a:gd name="T13" fmla="*/ 0 h 83"/>
                <a:gd name="T14" fmla="*/ 12 w 110"/>
                <a:gd name="T15" fmla="*/ 55 h 83"/>
                <a:gd name="T16" fmla="*/ 63 w 110"/>
                <a:gd name="T17" fmla="*/ 61 h 83"/>
                <a:gd name="T18" fmla="*/ 109 w 110"/>
                <a:gd name="T19" fmla="*/ 75 h 83"/>
                <a:gd name="T20" fmla="*/ 109 w 110"/>
                <a:gd name="T21" fmla="*/ 83 h 83"/>
                <a:gd name="T22" fmla="*/ 61 w 110"/>
                <a:gd name="T23" fmla="*/ 68 h 83"/>
                <a:gd name="T24" fmla="*/ 13 w 110"/>
                <a:gd name="T25" fmla="*/ 62 h 83"/>
                <a:gd name="T26" fmla="*/ 12 w 110"/>
                <a:gd name="T27" fmla="*/ 55 h 83"/>
                <a:gd name="T28" fmla="*/ 5 w 110"/>
                <a:gd name="T29" fmla="*/ 26 h 83"/>
                <a:gd name="T30" fmla="*/ 7 w 110"/>
                <a:gd name="T31" fmla="*/ 33 h 83"/>
                <a:gd name="T32" fmla="*/ 57 w 110"/>
                <a:gd name="T33" fmla="*/ 38 h 83"/>
                <a:gd name="T34" fmla="*/ 109 w 110"/>
                <a:gd name="T35" fmla="*/ 54 h 83"/>
                <a:gd name="T36" fmla="*/ 109 w 110"/>
                <a:gd name="T37" fmla="*/ 46 h 83"/>
                <a:gd name="T38" fmla="*/ 58 w 110"/>
                <a:gd name="T39" fmla="*/ 31 h 83"/>
                <a:gd name="T40" fmla="*/ 5 w 110"/>
                <a:gd name="T41"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83">
                  <a:moveTo>
                    <a:pt x="0" y="0"/>
                  </a:moveTo>
                  <a:cubicBezTo>
                    <a:pt x="22" y="0"/>
                    <a:pt x="40" y="2"/>
                    <a:pt x="58" y="5"/>
                  </a:cubicBezTo>
                  <a:cubicBezTo>
                    <a:pt x="75" y="8"/>
                    <a:pt x="91" y="13"/>
                    <a:pt x="110" y="20"/>
                  </a:cubicBezTo>
                  <a:cubicBezTo>
                    <a:pt x="110" y="22"/>
                    <a:pt x="110" y="24"/>
                    <a:pt x="110" y="27"/>
                  </a:cubicBezTo>
                  <a:cubicBezTo>
                    <a:pt x="91" y="20"/>
                    <a:pt x="74" y="15"/>
                    <a:pt x="57" y="12"/>
                  </a:cubicBezTo>
                  <a:cubicBezTo>
                    <a:pt x="40" y="9"/>
                    <a:pt x="22" y="7"/>
                    <a:pt x="1" y="6"/>
                  </a:cubicBezTo>
                  <a:cubicBezTo>
                    <a:pt x="0" y="4"/>
                    <a:pt x="0" y="2"/>
                    <a:pt x="0" y="0"/>
                  </a:cubicBezTo>
                  <a:close/>
                  <a:moveTo>
                    <a:pt x="12" y="55"/>
                  </a:moveTo>
                  <a:cubicBezTo>
                    <a:pt x="31" y="56"/>
                    <a:pt x="47" y="58"/>
                    <a:pt x="63" y="61"/>
                  </a:cubicBezTo>
                  <a:cubicBezTo>
                    <a:pt x="78" y="64"/>
                    <a:pt x="92" y="69"/>
                    <a:pt x="109" y="75"/>
                  </a:cubicBezTo>
                  <a:cubicBezTo>
                    <a:pt x="109" y="79"/>
                    <a:pt x="109" y="81"/>
                    <a:pt x="109" y="83"/>
                  </a:cubicBezTo>
                  <a:cubicBezTo>
                    <a:pt x="92" y="76"/>
                    <a:pt x="77" y="71"/>
                    <a:pt x="61" y="68"/>
                  </a:cubicBezTo>
                  <a:cubicBezTo>
                    <a:pt x="46" y="65"/>
                    <a:pt x="31" y="63"/>
                    <a:pt x="13" y="62"/>
                  </a:cubicBezTo>
                  <a:cubicBezTo>
                    <a:pt x="13" y="60"/>
                    <a:pt x="12" y="58"/>
                    <a:pt x="12" y="55"/>
                  </a:cubicBezTo>
                  <a:close/>
                  <a:moveTo>
                    <a:pt x="5" y="26"/>
                  </a:moveTo>
                  <a:cubicBezTo>
                    <a:pt x="6" y="28"/>
                    <a:pt x="6" y="30"/>
                    <a:pt x="7" y="33"/>
                  </a:cubicBezTo>
                  <a:cubicBezTo>
                    <a:pt x="25" y="34"/>
                    <a:pt x="41" y="35"/>
                    <a:pt x="57" y="38"/>
                  </a:cubicBezTo>
                  <a:cubicBezTo>
                    <a:pt x="74" y="41"/>
                    <a:pt x="90" y="46"/>
                    <a:pt x="109" y="54"/>
                  </a:cubicBezTo>
                  <a:cubicBezTo>
                    <a:pt x="109" y="51"/>
                    <a:pt x="109" y="49"/>
                    <a:pt x="109" y="46"/>
                  </a:cubicBezTo>
                  <a:cubicBezTo>
                    <a:pt x="91" y="39"/>
                    <a:pt x="75" y="34"/>
                    <a:pt x="58" y="31"/>
                  </a:cubicBezTo>
                  <a:cubicBezTo>
                    <a:pt x="42" y="28"/>
                    <a:pt x="25" y="27"/>
                    <a:pt x="5" y="26"/>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99" name="Freeform 49"/>
            <p:cNvSpPr>
              <a:spLocks noEditPoints="1"/>
            </p:cNvSpPr>
            <p:nvPr/>
          </p:nvSpPr>
          <p:spPr bwMode="auto">
            <a:xfrm>
              <a:off x="928688" y="1754188"/>
              <a:ext cx="215900" cy="207963"/>
            </a:xfrm>
            <a:custGeom>
              <a:avLst/>
              <a:gdLst>
                <a:gd name="T0" fmla="*/ 4 w 57"/>
                <a:gd name="T1" fmla="*/ 8 h 55"/>
                <a:gd name="T2" fmla="*/ 29 w 57"/>
                <a:gd name="T3" fmla="*/ 3 h 55"/>
                <a:gd name="T4" fmla="*/ 57 w 57"/>
                <a:gd name="T5" fmla="*/ 0 h 55"/>
                <a:gd name="T6" fmla="*/ 56 w 57"/>
                <a:gd name="T7" fmla="*/ 7 h 55"/>
                <a:gd name="T8" fmla="*/ 30 w 57"/>
                <a:gd name="T9" fmla="*/ 10 h 55"/>
                <a:gd name="T10" fmla="*/ 3 w 57"/>
                <a:gd name="T11" fmla="*/ 15 h 55"/>
                <a:gd name="T12" fmla="*/ 4 w 57"/>
                <a:gd name="T13" fmla="*/ 8 h 55"/>
                <a:gd name="T14" fmla="*/ 0 w 57"/>
                <a:gd name="T15" fmla="*/ 48 h 55"/>
                <a:gd name="T16" fmla="*/ 27 w 57"/>
                <a:gd name="T17" fmla="*/ 41 h 55"/>
                <a:gd name="T18" fmla="*/ 52 w 57"/>
                <a:gd name="T19" fmla="*/ 39 h 55"/>
                <a:gd name="T20" fmla="*/ 51 w 57"/>
                <a:gd name="T21" fmla="*/ 46 h 55"/>
                <a:gd name="T22" fmla="*/ 28 w 57"/>
                <a:gd name="T23" fmla="*/ 48 h 55"/>
                <a:gd name="T24" fmla="*/ 0 w 57"/>
                <a:gd name="T25" fmla="*/ 55 h 55"/>
                <a:gd name="T26" fmla="*/ 0 w 57"/>
                <a:gd name="T27" fmla="*/ 48 h 55"/>
                <a:gd name="T28" fmla="*/ 2 w 57"/>
                <a:gd name="T29" fmla="*/ 27 h 55"/>
                <a:gd name="T30" fmla="*/ 26 w 57"/>
                <a:gd name="T31" fmla="*/ 21 h 55"/>
                <a:gd name="T32" fmla="*/ 55 w 57"/>
                <a:gd name="T33" fmla="*/ 18 h 55"/>
                <a:gd name="T34" fmla="*/ 54 w 57"/>
                <a:gd name="T35" fmla="*/ 25 h 55"/>
                <a:gd name="T36" fmla="*/ 27 w 57"/>
                <a:gd name="T37" fmla="*/ 28 h 55"/>
                <a:gd name="T38" fmla="*/ 1 w 57"/>
                <a:gd name="T39" fmla="*/ 34 h 55"/>
                <a:gd name="T40" fmla="*/ 2 w 57"/>
                <a:gd name="T41"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5">
                  <a:moveTo>
                    <a:pt x="4" y="8"/>
                  </a:moveTo>
                  <a:cubicBezTo>
                    <a:pt x="12" y="6"/>
                    <a:pt x="20" y="4"/>
                    <a:pt x="29" y="3"/>
                  </a:cubicBezTo>
                  <a:cubicBezTo>
                    <a:pt x="38" y="1"/>
                    <a:pt x="48" y="1"/>
                    <a:pt x="57" y="0"/>
                  </a:cubicBezTo>
                  <a:cubicBezTo>
                    <a:pt x="57" y="2"/>
                    <a:pt x="57" y="4"/>
                    <a:pt x="56" y="7"/>
                  </a:cubicBezTo>
                  <a:cubicBezTo>
                    <a:pt x="48" y="7"/>
                    <a:pt x="39" y="8"/>
                    <a:pt x="30" y="10"/>
                  </a:cubicBezTo>
                  <a:cubicBezTo>
                    <a:pt x="21" y="11"/>
                    <a:pt x="12" y="13"/>
                    <a:pt x="3" y="15"/>
                  </a:cubicBezTo>
                  <a:cubicBezTo>
                    <a:pt x="4" y="8"/>
                    <a:pt x="4" y="8"/>
                    <a:pt x="4" y="8"/>
                  </a:cubicBezTo>
                  <a:close/>
                  <a:moveTo>
                    <a:pt x="0" y="48"/>
                  </a:moveTo>
                  <a:cubicBezTo>
                    <a:pt x="9" y="45"/>
                    <a:pt x="18" y="43"/>
                    <a:pt x="27" y="41"/>
                  </a:cubicBezTo>
                  <a:cubicBezTo>
                    <a:pt x="35" y="40"/>
                    <a:pt x="43" y="39"/>
                    <a:pt x="52" y="39"/>
                  </a:cubicBezTo>
                  <a:cubicBezTo>
                    <a:pt x="51" y="46"/>
                    <a:pt x="51" y="46"/>
                    <a:pt x="51" y="46"/>
                  </a:cubicBezTo>
                  <a:cubicBezTo>
                    <a:pt x="43" y="46"/>
                    <a:pt x="35" y="47"/>
                    <a:pt x="28" y="48"/>
                  </a:cubicBezTo>
                  <a:cubicBezTo>
                    <a:pt x="18" y="50"/>
                    <a:pt x="9" y="52"/>
                    <a:pt x="0" y="55"/>
                  </a:cubicBezTo>
                  <a:cubicBezTo>
                    <a:pt x="0" y="48"/>
                    <a:pt x="0" y="48"/>
                    <a:pt x="0" y="48"/>
                  </a:cubicBezTo>
                  <a:close/>
                  <a:moveTo>
                    <a:pt x="2" y="27"/>
                  </a:moveTo>
                  <a:cubicBezTo>
                    <a:pt x="10" y="25"/>
                    <a:pt x="18" y="23"/>
                    <a:pt x="26" y="21"/>
                  </a:cubicBezTo>
                  <a:cubicBezTo>
                    <a:pt x="35" y="20"/>
                    <a:pt x="45" y="19"/>
                    <a:pt x="55" y="18"/>
                  </a:cubicBezTo>
                  <a:cubicBezTo>
                    <a:pt x="54" y="25"/>
                    <a:pt x="54" y="25"/>
                    <a:pt x="54" y="25"/>
                  </a:cubicBezTo>
                  <a:cubicBezTo>
                    <a:pt x="45" y="26"/>
                    <a:pt x="36" y="27"/>
                    <a:pt x="27" y="28"/>
                  </a:cubicBezTo>
                  <a:cubicBezTo>
                    <a:pt x="18" y="30"/>
                    <a:pt x="10" y="32"/>
                    <a:pt x="1" y="34"/>
                  </a:cubicBezTo>
                  <a:lnTo>
                    <a:pt x="2" y="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0" name="Freeform 50"/>
            <p:cNvSpPr/>
            <p:nvPr/>
          </p:nvSpPr>
          <p:spPr bwMode="auto">
            <a:xfrm>
              <a:off x="1008063" y="1814513"/>
              <a:ext cx="254000" cy="252413"/>
            </a:xfrm>
            <a:custGeom>
              <a:avLst/>
              <a:gdLst>
                <a:gd name="T0" fmla="*/ 52 w 67"/>
                <a:gd name="T1" fmla="*/ 56 h 67"/>
                <a:gd name="T2" fmla="*/ 3 w 67"/>
                <a:gd name="T3" fmla="*/ 61 h 67"/>
                <a:gd name="T4" fmla="*/ 9 w 67"/>
                <a:gd name="T5" fmla="*/ 26 h 67"/>
                <a:gd name="T6" fmla="*/ 44 w 67"/>
                <a:gd name="T7" fmla="*/ 16 h 67"/>
                <a:gd name="T8" fmla="*/ 50 w 67"/>
                <a:gd name="T9" fmla="*/ 0 h 67"/>
                <a:gd name="T10" fmla="*/ 52 w 67"/>
                <a:gd name="T11" fmla="*/ 56 h 67"/>
              </a:gdLst>
              <a:ahLst/>
              <a:cxnLst>
                <a:cxn ang="0">
                  <a:pos x="T0" y="T1"/>
                </a:cxn>
                <a:cxn ang="0">
                  <a:pos x="T2" y="T3"/>
                </a:cxn>
                <a:cxn ang="0">
                  <a:pos x="T4" y="T5"/>
                </a:cxn>
                <a:cxn ang="0">
                  <a:pos x="T6" y="T7"/>
                </a:cxn>
                <a:cxn ang="0">
                  <a:pos x="T8" y="T9"/>
                </a:cxn>
                <a:cxn ang="0">
                  <a:pos x="T10" y="T11"/>
                </a:cxn>
              </a:cxnLst>
              <a:rect l="0" t="0" r="r" b="b"/>
              <a:pathLst>
                <a:path w="67" h="67">
                  <a:moveTo>
                    <a:pt x="52" y="56"/>
                  </a:moveTo>
                  <a:cubicBezTo>
                    <a:pt x="39" y="65"/>
                    <a:pt x="6" y="67"/>
                    <a:pt x="3" y="61"/>
                  </a:cubicBezTo>
                  <a:cubicBezTo>
                    <a:pt x="0" y="55"/>
                    <a:pt x="4" y="28"/>
                    <a:pt x="9" y="26"/>
                  </a:cubicBezTo>
                  <a:cubicBezTo>
                    <a:pt x="13" y="25"/>
                    <a:pt x="34" y="23"/>
                    <a:pt x="44" y="16"/>
                  </a:cubicBezTo>
                  <a:cubicBezTo>
                    <a:pt x="47" y="14"/>
                    <a:pt x="50" y="0"/>
                    <a:pt x="50" y="0"/>
                  </a:cubicBezTo>
                  <a:cubicBezTo>
                    <a:pt x="57" y="14"/>
                    <a:pt x="67" y="47"/>
                    <a:pt x="52" y="56"/>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1" name="Freeform 51"/>
            <p:cNvSpPr>
              <a:spLocks noEditPoints="1"/>
            </p:cNvSpPr>
            <p:nvPr/>
          </p:nvSpPr>
          <p:spPr bwMode="auto">
            <a:xfrm>
              <a:off x="1016000" y="1931988"/>
              <a:ext cx="128588" cy="104775"/>
            </a:xfrm>
            <a:custGeom>
              <a:avLst/>
              <a:gdLst>
                <a:gd name="T0" fmla="*/ 1 w 34"/>
                <a:gd name="T1" fmla="*/ 28 h 28"/>
                <a:gd name="T2" fmla="*/ 1 w 34"/>
                <a:gd name="T3" fmla="*/ 27 h 28"/>
                <a:gd name="T4" fmla="*/ 0 w 34"/>
                <a:gd name="T5" fmla="*/ 24 h 28"/>
                <a:gd name="T6" fmla="*/ 8 w 34"/>
                <a:gd name="T7" fmla="*/ 24 h 28"/>
                <a:gd name="T8" fmla="*/ 31 w 34"/>
                <a:gd name="T9" fmla="*/ 22 h 28"/>
                <a:gd name="T10" fmla="*/ 31 w 34"/>
                <a:gd name="T11" fmla="*/ 24 h 28"/>
                <a:gd name="T12" fmla="*/ 8 w 34"/>
                <a:gd name="T13" fmla="*/ 28 h 28"/>
                <a:gd name="T14" fmla="*/ 1 w 34"/>
                <a:gd name="T15" fmla="*/ 28 h 28"/>
                <a:gd name="T16" fmla="*/ 0 w 34"/>
                <a:gd name="T17" fmla="*/ 17 h 28"/>
                <a:gd name="T18" fmla="*/ 0 w 34"/>
                <a:gd name="T19" fmla="*/ 13 h 28"/>
                <a:gd name="T20" fmla="*/ 9 w 34"/>
                <a:gd name="T21" fmla="*/ 13 h 28"/>
                <a:gd name="T22" fmla="*/ 32 w 34"/>
                <a:gd name="T23" fmla="*/ 11 h 28"/>
                <a:gd name="T24" fmla="*/ 32 w 34"/>
                <a:gd name="T25" fmla="*/ 13 h 28"/>
                <a:gd name="T26" fmla="*/ 10 w 34"/>
                <a:gd name="T27" fmla="*/ 17 h 28"/>
                <a:gd name="T28" fmla="*/ 0 w 34"/>
                <a:gd name="T29" fmla="*/ 17 h 28"/>
                <a:gd name="T30" fmla="*/ 1 w 34"/>
                <a:gd name="T31" fmla="*/ 6 h 28"/>
                <a:gd name="T32" fmla="*/ 2 w 34"/>
                <a:gd name="T33" fmla="*/ 3 h 28"/>
                <a:gd name="T34" fmla="*/ 11 w 34"/>
                <a:gd name="T35" fmla="*/ 3 h 28"/>
                <a:gd name="T36" fmla="*/ 34 w 34"/>
                <a:gd name="T37" fmla="*/ 0 h 28"/>
                <a:gd name="T38" fmla="*/ 34 w 34"/>
                <a:gd name="T39" fmla="*/ 2 h 28"/>
                <a:gd name="T40" fmla="*/ 12 w 34"/>
                <a:gd name="T41" fmla="*/ 6 h 28"/>
                <a:gd name="T42" fmla="*/ 1 w 34"/>
                <a:gd name="T4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28">
                  <a:moveTo>
                    <a:pt x="1" y="28"/>
                  </a:moveTo>
                  <a:cubicBezTo>
                    <a:pt x="1" y="28"/>
                    <a:pt x="1" y="28"/>
                    <a:pt x="1" y="27"/>
                  </a:cubicBezTo>
                  <a:cubicBezTo>
                    <a:pt x="1" y="27"/>
                    <a:pt x="0" y="26"/>
                    <a:pt x="0" y="24"/>
                  </a:cubicBezTo>
                  <a:cubicBezTo>
                    <a:pt x="2" y="25"/>
                    <a:pt x="5" y="25"/>
                    <a:pt x="8" y="24"/>
                  </a:cubicBezTo>
                  <a:cubicBezTo>
                    <a:pt x="21" y="23"/>
                    <a:pt x="31" y="22"/>
                    <a:pt x="31" y="22"/>
                  </a:cubicBezTo>
                  <a:cubicBezTo>
                    <a:pt x="31" y="24"/>
                    <a:pt x="31" y="24"/>
                    <a:pt x="31" y="24"/>
                  </a:cubicBezTo>
                  <a:cubicBezTo>
                    <a:pt x="31" y="24"/>
                    <a:pt x="21" y="27"/>
                    <a:pt x="8" y="28"/>
                  </a:cubicBezTo>
                  <a:cubicBezTo>
                    <a:pt x="6" y="28"/>
                    <a:pt x="3" y="28"/>
                    <a:pt x="1" y="28"/>
                  </a:cubicBezTo>
                  <a:close/>
                  <a:moveTo>
                    <a:pt x="0" y="17"/>
                  </a:moveTo>
                  <a:cubicBezTo>
                    <a:pt x="0" y="16"/>
                    <a:pt x="0" y="15"/>
                    <a:pt x="0" y="13"/>
                  </a:cubicBezTo>
                  <a:cubicBezTo>
                    <a:pt x="3" y="14"/>
                    <a:pt x="6" y="14"/>
                    <a:pt x="9" y="13"/>
                  </a:cubicBezTo>
                  <a:cubicBezTo>
                    <a:pt x="22" y="12"/>
                    <a:pt x="32" y="11"/>
                    <a:pt x="32" y="11"/>
                  </a:cubicBezTo>
                  <a:cubicBezTo>
                    <a:pt x="32" y="13"/>
                    <a:pt x="32" y="13"/>
                    <a:pt x="32" y="13"/>
                  </a:cubicBezTo>
                  <a:cubicBezTo>
                    <a:pt x="32" y="13"/>
                    <a:pt x="22" y="16"/>
                    <a:pt x="10" y="17"/>
                  </a:cubicBezTo>
                  <a:cubicBezTo>
                    <a:pt x="6" y="17"/>
                    <a:pt x="3" y="17"/>
                    <a:pt x="0" y="17"/>
                  </a:cubicBezTo>
                  <a:close/>
                  <a:moveTo>
                    <a:pt x="1" y="6"/>
                  </a:moveTo>
                  <a:cubicBezTo>
                    <a:pt x="1" y="5"/>
                    <a:pt x="2" y="4"/>
                    <a:pt x="2" y="3"/>
                  </a:cubicBezTo>
                  <a:cubicBezTo>
                    <a:pt x="5" y="3"/>
                    <a:pt x="8" y="3"/>
                    <a:pt x="11" y="3"/>
                  </a:cubicBezTo>
                  <a:cubicBezTo>
                    <a:pt x="24" y="2"/>
                    <a:pt x="34" y="0"/>
                    <a:pt x="34" y="0"/>
                  </a:cubicBezTo>
                  <a:cubicBezTo>
                    <a:pt x="34" y="2"/>
                    <a:pt x="34" y="2"/>
                    <a:pt x="34" y="2"/>
                  </a:cubicBezTo>
                  <a:cubicBezTo>
                    <a:pt x="34" y="2"/>
                    <a:pt x="24" y="5"/>
                    <a:pt x="12" y="6"/>
                  </a:cubicBezTo>
                  <a:cubicBezTo>
                    <a:pt x="8" y="6"/>
                    <a:pt x="4" y="6"/>
                    <a:pt x="1" y="6"/>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4" name="图片 3"/>
          <p:cNvPicPr>
            <a:picLocks noChangeAspect="1"/>
          </p:cNvPicPr>
          <p:nvPr/>
        </p:nvPicPr>
        <p:blipFill>
          <a:blip r:embed="rId4"/>
          <a:stretch>
            <a:fillRect/>
          </a:stretch>
        </p:blipFill>
        <p:spPr>
          <a:xfrm>
            <a:off x="3432328" y="3524565"/>
            <a:ext cx="5145926" cy="2918983"/>
          </a:xfrm>
          <a:prstGeom prst="rect">
            <a:avLst/>
          </a:prstGeom>
        </p:spPr>
        <p:style>
          <a:lnRef idx="2">
            <a:schemeClr val="dk1"/>
          </a:lnRef>
          <a:fillRef idx="1">
            <a:schemeClr val="lt1"/>
          </a:fillRef>
          <a:effectRef idx="0">
            <a:schemeClr val="dk1"/>
          </a:effectRef>
          <a:fontRef idx="minor">
            <a:schemeClr val="dk1"/>
          </a:fontRef>
        </p:style>
      </p:pic>
      <p:sp>
        <p:nvSpPr>
          <p:cNvPr id="6" name="矩形 5"/>
          <p:cNvSpPr/>
          <p:nvPr/>
        </p:nvSpPr>
        <p:spPr>
          <a:xfrm>
            <a:off x="8907637" y="3716766"/>
            <a:ext cx="2820254" cy="258532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just">
              <a:spcAft>
                <a:spcPts val="0"/>
              </a:spcAft>
            </a:pPr>
            <a:r>
              <a:rPr lang="en-US" altLang="zh-CN" kern="100">
                <a:latin typeface="华文楷体" panose="02010600040101010101" pitchFamily="2" charset="-122"/>
                <a:ea typeface="华文楷体" panose="02010600040101010101" pitchFamily="2" charset="-122"/>
                <a:cs typeface="微软雅黑" panose="020B0503020204020204" charset="-122"/>
              </a:rPr>
              <a:t>sklearn</a:t>
            </a:r>
            <a:r>
              <a:rPr lang="zh-CN" altLang="zh-CN" kern="100">
                <a:latin typeface="华文楷体" panose="02010600040101010101" pitchFamily="2" charset="-122"/>
                <a:ea typeface="华文楷体" panose="02010600040101010101" pitchFamily="2" charset="-122"/>
                <a:cs typeface="微软雅黑" panose="020B0503020204020204" charset="-122"/>
              </a:rPr>
              <a:t>很强大，当你在调用逻辑回归算法的时候，它已经默认设置了</a:t>
            </a:r>
            <a:r>
              <a:rPr lang="en-US" altLang="zh-CN" kern="100">
                <a:latin typeface="华文楷体" panose="02010600040101010101" pitchFamily="2" charset="-122"/>
                <a:ea typeface="华文楷体" panose="02010600040101010101" pitchFamily="2" charset="-122"/>
                <a:cs typeface="微软雅黑" panose="020B0503020204020204" charset="-122"/>
              </a:rPr>
              <a:t>multi_class=</a:t>
            </a:r>
            <a:r>
              <a:rPr lang="zh-CN" altLang="zh-CN" kern="100">
                <a:latin typeface="华文楷体" panose="02010600040101010101" pitchFamily="2" charset="-122"/>
                <a:ea typeface="华文楷体" panose="02010600040101010101" pitchFamily="2" charset="-122"/>
                <a:cs typeface="微软雅黑" panose="020B0503020204020204" charset="-122"/>
              </a:rPr>
              <a:t>’</a:t>
            </a:r>
            <a:r>
              <a:rPr lang="en-US" altLang="zh-CN" kern="100">
                <a:latin typeface="华文楷体" panose="02010600040101010101" pitchFamily="2" charset="-122"/>
                <a:ea typeface="华文楷体" panose="02010600040101010101" pitchFamily="2" charset="-122"/>
                <a:cs typeface="微软雅黑" panose="020B0503020204020204" charset="-122"/>
              </a:rPr>
              <a:t>ovr</a:t>
            </a:r>
            <a:r>
              <a:rPr lang="zh-CN" altLang="zh-CN" kern="100">
                <a:latin typeface="华文楷体" panose="02010600040101010101" pitchFamily="2" charset="-122"/>
                <a:ea typeface="华文楷体" panose="02010600040101010101" pitchFamily="2" charset="-122"/>
                <a:cs typeface="微软雅黑" panose="020B0503020204020204" charset="-122"/>
              </a:rPr>
              <a:t>’ 这个超参数，你什么也不需要做，对，你只需要知道就行了。所以</a:t>
            </a:r>
            <a:r>
              <a:rPr lang="en-US" altLang="zh-CN" kern="100">
                <a:latin typeface="华文楷体" panose="02010600040101010101" pitchFamily="2" charset="-122"/>
                <a:ea typeface="华文楷体" panose="02010600040101010101" pitchFamily="2" charset="-122"/>
                <a:cs typeface="微软雅黑" panose="020B0503020204020204" charset="-122"/>
              </a:rPr>
              <a:t>sklearn</a:t>
            </a:r>
            <a:r>
              <a:rPr lang="zh-CN" altLang="zh-CN" kern="100">
                <a:latin typeface="华文楷体" panose="02010600040101010101" pitchFamily="2" charset="-122"/>
                <a:ea typeface="华文楷体" panose="02010600040101010101" pitchFamily="2" charset="-122"/>
                <a:cs typeface="微软雅黑" panose="020B0503020204020204" charset="-122"/>
              </a:rPr>
              <a:t>中的逻辑回归算法默认是可以处理多分类问题。</a:t>
            </a:r>
            <a:endParaRPr lang="zh-CN" altLang="zh-CN" kern="10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658181" y="1182231"/>
            <a:ext cx="7230224" cy="3447098"/>
          </a:xfrm>
          <a:prstGeom prst="rect">
            <a:avLst/>
          </a:prstGeom>
        </p:spPr>
        <p:txBody>
          <a:bodyPr wrap="square">
            <a:spAutoFit/>
          </a:bodyPr>
          <a:lstStyle/>
          <a:p>
            <a:r>
              <a:rPr lang="zh-CN" altLang="en-US">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逻辑回归 </a:t>
            </a:r>
            <a:r>
              <a:rPr lang="zh-CN" altLang="en-US">
                <a:latin typeface="微软雅黑" panose="020B0503020204020204" charset="-122"/>
                <a:ea typeface="微软雅黑" panose="020B0503020204020204" charset="-122"/>
              </a:rPr>
              <a:t>虽然名字中包含“回归”二字，但是它 </a:t>
            </a:r>
            <a:r>
              <a:rPr lang="zh-CN" altLang="en-US" b="1">
                <a:latin typeface="微软雅黑" panose="020B0503020204020204" charset="-122"/>
                <a:ea typeface="微软雅黑" panose="020B0503020204020204" charset="-122"/>
              </a:rPr>
              <a:t>解决 </a:t>
            </a:r>
            <a:r>
              <a:rPr lang="zh-CN" altLang="en-US">
                <a:latin typeface="微软雅黑" panose="020B0503020204020204" charset="-122"/>
                <a:ea typeface="微软雅黑" panose="020B0503020204020204" charset="-122"/>
              </a:rPr>
              <a:t>的是 </a:t>
            </a:r>
            <a:r>
              <a:rPr lang="zh-CN" altLang="en-US" b="1">
                <a:latin typeface="微软雅黑" panose="020B0503020204020204" charset="-122"/>
                <a:ea typeface="微软雅黑" panose="020B0503020204020204" charset="-122"/>
              </a:rPr>
              <a:t>分类问题 </a:t>
            </a:r>
            <a:r>
              <a:rPr lang="zh-CN" altLang="en-US">
                <a:latin typeface="微软雅黑" panose="020B0503020204020204" charset="-122"/>
                <a:ea typeface="微软雅黑" panose="020B0503020204020204" charset="-122"/>
              </a:rPr>
              <a:t>而不是回归问题。</a:t>
            </a:r>
            <a:r>
              <a:rPr lang="zh-CN" altLang="en-US" b="1">
                <a:latin typeface="微软雅黑" panose="020B0503020204020204" charset="-122"/>
                <a:ea typeface="微软雅黑" panose="020B0503020204020204" charset="-122"/>
              </a:rPr>
              <a:t>逻辑回归是最经典和最常用的一个分类算法 </a:t>
            </a:r>
            <a:r>
              <a:rPr lang="zh-CN" altLang="en-US">
                <a:latin typeface="微软雅黑" panose="020B0503020204020204" charset="-122"/>
                <a:ea typeface="微软雅黑" panose="020B0503020204020204" charset="-122"/>
              </a:rPr>
              <a:t>，简单回顾一下：</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因为逻辑回归解决的是二分类问题，所以 </a:t>
            </a:r>
            <a:r>
              <a:rPr lang="zh-CN" altLang="en-US" b="1">
                <a:latin typeface="微软雅黑" panose="020B0503020204020204" charset="-122"/>
                <a:ea typeface="微软雅黑" panose="020B0503020204020204" charset="-122"/>
              </a:rPr>
              <a:t>逻辑回归拟合的是一条</a:t>
            </a:r>
            <a:r>
              <a:rPr lang="en-US" altLang="zh-CN" b="1">
                <a:latin typeface="微软雅黑" panose="020B0503020204020204" charset="-122"/>
                <a:ea typeface="微软雅黑" panose="020B0503020204020204" charset="-122"/>
              </a:rPr>
              <a:t>S</a:t>
            </a:r>
            <a:r>
              <a:rPr lang="zh-CN" altLang="en-US" b="1">
                <a:latin typeface="微软雅黑" panose="020B0503020204020204" charset="-122"/>
                <a:ea typeface="微软雅黑" panose="020B0503020204020204" charset="-122"/>
              </a:rPr>
              <a:t>型曲线 </a:t>
            </a:r>
            <a:r>
              <a:rPr lang="zh-CN" altLang="en-US">
                <a:latin typeface="微软雅黑" panose="020B0503020204020204" charset="-122"/>
                <a:ea typeface="微软雅黑" panose="020B0503020204020204" charset="-122"/>
              </a:rPr>
              <a:t>，而不是一条直线，</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型曲线的值表示的是 </a:t>
            </a:r>
            <a:r>
              <a:rPr lang="en-US" altLang="zh-CN" b="1">
                <a:latin typeface="微软雅黑" panose="020B0503020204020204" charset="-122"/>
                <a:ea typeface="微软雅黑" panose="020B0503020204020204" charset="-122"/>
              </a:rPr>
              <a:t>y=1</a:t>
            </a:r>
            <a:r>
              <a:rPr lang="zh-CN" altLang="en-US" b="1">
                <a:latin typeface="微软雅黑" panose="020B0503020204020204" charset="-122"/>
                <a:ea typeface="微软雅黑" panose="020B0503020204020204" charset="-122"/>
              </a:rPr>
              <a:t>的预测概率</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逻辑回归模型的 </a:t>
            </a:r>
            <a:r>
              <a:rPr lang="zh-CN" altLang="en-US" b="1">
                <a:latin typeface="微软雅黑" panose="020B0503020204020204" charset="-122"/>
                <a:ea typeface="微软雅黑" panose="020B0503020204020204" charset="-122"/>
              </a:rPr>
              <a:t>损失函数 </a:t>
            </a:r>
            <a:r>
              <a:rPr lang="zh-CN" altLang="en-US">
                <a:latin typeface="微软雅黑" panose="020B0503020204020204" charset="-122"/>
                <a:ea typeface="微软雅黑" panose="020B0503020204020204" charset="-122"/>
              </a:rPr>
              <a:t>是 </a:t>
            </a:r>
            <a:r>
              <a:rPr lang="zh-CN" altLang="en-US" b="1">
                <a:latin typeface="微软雅黑" panose="020B0503020204020204" charset="-122"/>
                <a:ea typeface="微软雅黑" panose="020B0503020204020204" charset="-122"/>
              </a:rPr>
              <a:t>对数似然损失函数</a:t>
            </a:r>
            <a:r>
              <a:rPr lang="zh-CN" altLang="en-US">
                <a:latin typeface="微软雅黑" panose="020B0503020204020204" charset="-122"/>
                <a:ea typeface="微软雅黑" panose="020B0503020204020204" charset="-122"/>
              </a:rPr>
              <a:t>，而不是误差平方和</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标准的逻辑回归模型 </a:t>
            </a:r>
            <a:r>
              <a:rPr lang="zh-CN" altLang="en-US" b="1">
                <a:latin typeface="微软雅黑" panose="020B0503020204020204" charset="-122"/>
                <a:ea typeface="微软雅黑" panose="020B0503020204020204" charset="-122"/>
              </a:rPr>
              <a:t>解决的是二分类 </a:t>
            </a:r>
            <a:r>
              <a:rPr lang="zh-CN" altLang="en-US">
                <a:latin typeface="微软雅黑" panose="020B0503020204020204" charset="-122"/>
                <a:ea typeface="微软雅黑" panose="020B0503020204020204" charset="-122"/>
              </a:rPr>
              <a:t>问题，但是 </a:t>
            </a:r>
            <a:r>
              <a:rPr lang="zh-CN" altLang="en-US" b="1">
                <a:latin typeface="微软雅黑" panose="020B0503020204020204" charset="-122"/>
                <a:ea typeface="微软雅黑" panose="020B0503020204020204" charset="-122"/>
              </a:rPr>
              <a:t>可以把多分类问题拆分为多个二分类 </a:t>
            </a:r>
            <a:r>
              <a:rPr lang="zh-CN" altLang="en-US">
                <a:latin typeface="微软雅黑" panose="020B0503020204020204" charset="-122"/>
                <a:ea typeface="微软雅黑" panose="020B0503020204020204" charset="-122"/>
              </a:rPr>
              <a:t>问题，</a:t>
            </a:r>
            <a:r>
              <a:rPr lang="en-US" altLang="zh-CN" b="1">
                <a:latin typeface="微软雅黑" panose="020B0503020204020204" charset="-122"/>
                <a:ea typeface="微软雅黑" panose="020B0503020204020204" charset="-122"/>
              </a:rPr>
              <a:t>sklearn </a:t>
            </a:r>
            <a:r>
              <a:rPr lang="zh-CN" altLang="en-US">
                <a:latin typeface="微软雅黑" panose="020B0503020204020204" charset="-122"/>
                <a:ea typeface="微软雅黑" panose="020B0503020204020204" charset="-122"/>
              </a:rPr>
              <a:t>的逻辑回归算法 </a:t>
            </a:r>
            <a:r>
              <a:rPr lang="zh-CN" altLang="en-US" b="1">
                <a:latin typeface="微软雅黑" panose="020B0503020204020204" charset="-122"/>
                <a:ea typeface="微软雅黑" panose="020B0503020204020204" charset="-122"/>
              </a:rPr>
              <a:t>支持多分类 </a:t>
            </a:r>
            <a:r>
              <a:rPr lang="zh-CN" altLang="en-US">
                <a:latin typeface="微软雅黑" panose="020B0503020204020204" charset="-122"/>
                <a:ea typeface="微软雅黑" panose="020B0503020204020204" charset="-122"/>
              </a:rPr>
              <a:t>问题</a:t>
            </a:r>
          </a:p>
          <a:p>
            <a:pPr marL="342900" indent="-342900">
              <a:buFont typeface="Arial" panose="020B0604020202020204" pitchFamily="34" charset="0"/>
              <a:buChar char="•"/>
            </a:pP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762374" y="1819790"/>
            <a:ext cx="7421941" cy="3193977"/>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125073"/>
            <a:ext cx="1693022"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算法使用流程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4056844" y="2137893"/>
            <a:ext cx="6965727" cy="2640169"/>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在</a:t>
            </a:r>
            <a:r>
              <a:rPr lang="en-US" altLang="zh-CN">
                <a:latin typeface="微软雅黑" panose="020B0503020204020204" charset="-122"/>
                <a:ea typeface="微软雅黑" panose="020B0503020204020204" charset="-122"/>
              </a:rPr>
              <a:t>sklearn</a:t>
            </a:r>
            <a:r>
              <a:rPr lang="zh-CN" altLang="en-US">
                <a:latin typeface="微软雅黑" panose="020B0503020204020204" charset="-122"/>
                <a:ea typeface="微软雅黑" panose="020B0503020204020204" charset="-122"/>
              </a:rPr>
              <a:t>中，选择不同的算法构建预测模型的流程是类似的，主要是算法的类名和模型的结果属性有一些差别，逻辑回归建模的基本流程：</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实例化一个逻辑回归模型 </a:t>
            </a:r>
            <a:r>
              <a:rPr lang="en-US" altLang="zh-CN" b="1">
                <a:latin typeface="微软雅黑" panose="020B0503020204020204" charset="-122"/>
                <a:ea typeface="微软雅黑" panose="020B0503020204020204" charset="-122"/>
              </a:rPr>
              <a:t>model = LogisticRegression() </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调用模型的 </a:t>
            </a:r>
            <a:r>
              <a:rPr lang="en-US" altLang="zh-CN" b="1">
                <a:latin typeface="微软雅黑" panose="020B0503020204020204" charset="-122"/>
                <a:ea typeface="微软雅黑" panose="020B0503020204020204" charset="-122"/>
              </a:rPr>
              <a:t>model.fit(X,y) </a:t>
            </a:r>
            <a:r>
              <a:rPr lang="zh-CN" altLang="en-US">
                <a:latin typeface="微软雅黑" panose="020B0503020204020204" charset="-122"/>
                <a:ea typeface="微软雅黑" panose="020B0503020204020204" charset="-122"/>
              </a:rPr>
              <a:t>方法，传入数据集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来训练模型</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查看模型的一些属性，例如 </a:t>
            </a:r>
            <a:r>
              <a:rPr lang="en-US" altLang="zh-CN" b="1">
                <a:latin typeface="微软雅黑" panose="020B0503020204020204" charset="-122"/>
                <a:ea typeface="微软雅黑" panose="020B0503020204020204" charset="-122"/>
              </a:rPr>
              <a:t>model.coef_</a:t>
            </a:r>
            <a:r>
              <a:rPr lang="zh-CN" altLang="en-US">
                <a:latin typeface="微软雅黑" panose="020B0503020204020204" charset="-122"/>
                <a:ea typeface="微软雅黑" panose="020B0503020204020204" charset="-122"/>
              </a:rPr>
              <a:t>查看模型的回归系数</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调用模型的 </a:t>
            </a:r>
            <a:r>
              <a:rPr lang="en-US" altLang="zh-CN" b="1">
                <a:latin typeface="微软雅黑" panose="020B0503020204020204" charset="-122"/>
                <a:ea typeface="微软雅黑" panose="020B0503020204020204" charset="-122"/>
              </a:rPr>
              <a:t>model.predict(X) </a:t>
            </a:r>
            <a:r>
              <a:rPr lang="zh-CN" altLang="en-US">
                <a:latin typeface="微软雅黑" panose="020B0503020204020204" charset="-122"/>
                <a:ea typeface="微软雅黑" panose="020B0503020204020204" charset="-122"/>
              </a:rPr>
              <a:t>方法，返回预测的标签值，还可以调用 </a:t>
            </a:r>
            <a:r>
              <a:rPr lang="en-US" altLang="zh-CN" b="1">
                <a:latin typeface="微软雅黑" panose="020B0503020204020204" charset="-122"/>
                <a:ea typeface="微软雅黑" panose="020B0503020204020204" charset="-122"/>
              </a:rPr>
              <a:t>model.predict_proba(X) </a:t>
            </a:r>
            <a:r>
              <a:rPr lang="zh-CN" altLang="en-US">
                <a:latin typeface="微软雅黑" panose="020B0503020204020204" charset="-122"/>
                <a:ea typeface="微软雅黑" panose="020B0503020204020204" charset="-122"/>
              </a:rPr>
              <a:t>方法，返回预测的概率</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调用模型的 </a:t>
            </a:r>
            <a:r>
              <a:rPr lang="en-US" altLang="zh-CN" b="1">
                <a:latin typeface="微软雅黑" panose="020B0503020204020204" charset="-122"/>
                <a:ea typeface="微软雅黑" panose="020B0503020204020204" charset="-122"/>
              </a:rPr>
              <a:t>model.score(X,y)</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方法，返回模型的正确率</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2832" y="1765236"/>
            <a:ext cx="8017850" cy="1095231"/>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逻辑回归算法参数说明</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602372" y="1870453"/>
            <a:ext cx="7782551" cy="92333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逻辑回归算法使用</a:t>
            </a:r>
            <a:r>
              <a:rPr lang="en-US" altLang="zh-CN">
                <a:latin typeface="微软雅黑" panose="020B0503020204020204" charset="-122"/>
                <a:ea typeface="微软雅黑" panose="020B0503020204020204" charset="-122"/>
              </a:rPr>
              <a:t>sklearn.linear_model</a:t>
            </a:r>
            <a:r>
              <a:rPr lang="zh-CN" altLang="en-US">
                <a:latin typeface="微软雅黑" panose="020B0503020204020204" charset="-122"/>
                <a:ea typeface="微软雅黑" panose="020B0503020204020204" charset="-122"/>
              </a:rPr>
              <a:t>模块的</a:t>
            </a:r>
            <a:r>
              <a:rPr lang="en-US" altLang="zh-CN">
                <a:latin typeface="微软雅黑" panose="020B0503020204020204" charset="-122"/>
                <a:ea typeface="微软雅黑" panose="020B0503020204020204" charset="-122"/>
              </a:rPr>
              <a:t>LogisticRegression</a:t>
            </a:r>
            <a:r>
              <a:rPr lang="zh-CN" altLang="en-US">
                <a:latin typeface="微软雅黑" panose="020B0503020204020204" charset="-122"/>
                <a:ea typeface="微软雅黑" panose="020B0503020204020204" charset="-122"/>
              </a:rPr>
              <a:t>类，使用之前需要先导入算法类 </a:t>
            </a:r>
            <a:r>
              <a:rPr lang="en-US" altLang="zh-CN">
                <a:latin typeface="微软雅黑" panose="020B0503020204020204" charset="-122"/>
                <a:ea typeface="微软雅黑" panose="020B0503020204020204" charset="-122"/>
              </a:rPr>
              <a:t>:</a:t>
            </a:r>
          </a:p>
          <a:p>
            <a:r>
              <a:rPr lang="en-US" altLang="zh-CN" b="1">
                <a:latin typeface="微软雅黑" panose="020B0503020204020204" charset="-122"/>
                <a:ea typeface="微软雅黑" panose="020B0503020204020204" charset="-122"/>
              </a:rPr>
              <a:t>       from sklearn.linear_model import LogisticRegression</a:t>
            </a:r>
            <a:endParaRPr lang="zh-CN" altLang="en-US" b="1">
              <a:latin typeface="微软雅黑" panose="020B0503020204020204" charset="-122"/>
              <a:ea typeface="微软雅黑" panose="020B0503020204020204" charset="-122"/>
            </a:endParaRPr>
          </a:p>
        </p:txBody>
      </p:sp>
      <p:sp>
        <p:nvSpPr>
          <p:cNvPr id="4" name="矩形 3"/>
          <p:cNvSpPr/>
          <p:nvPr/>
        </p:nvSpPr>
        <p:spPr>
          <a:xfrm>
            <a:off x="3442532" y="3051890"/>
            <a:ext cx="6635667" cy="646331"/>
          </a:xfrm>
          <a:prstGeom prst="rect">
            <a:avLst/>
          </a:prstGeom>
        </p:spPr>
        <p:txBody>
          <a:bodyPr wrap="square">
            <a:spAutoFit/>
          </a:bodyPr>
          <a:lstStyle/>
          <a:p>
            <a:r>
              <a:rPr lang="zh-CN" altLang="en-US">
                <a:latin typeface="华文楷体" panose="02010600040101010101" pitchFamily="2" charset="-122"/>
                <a:ea typeface="华文楷体" panose="02010600040101010101" pitchFamily="2" charset="-122"/>
              </a:rPr>
              <a:t>通过</a:t>
            </a:r>
            <a:r>
              <a:rPr lang="en-US" altLang="zh-CN" b="1">
                <a:latin typeface="华文楷体" panose="02010600040101010101" pitchFamily="2" charset="-122"/>
                <a:ea typeface="华文楷体" panose="02010600040101010101" pitchFamily="2" charset="-122"/>
              </a:rPr>
              <a:t>model = LogisticRegression()</a:t>
            </a:r>
            <a:r>
              <a:rPr lang="zh-CN" altLang="en-US">
                <a:latin typeface="华文楷体" panose="02010600040101010101" pitchFamily="2" charset="-122"/>
                <a:ea typeface="华文楷体" panose="02010600040101010101" pitchFamily="2" charset="-122"/>
              </a:rPr>
              <a:t>来实例化一个逻辑回归模型，</a:t>
            </a:r>
            <a:endParaRPr lang="en-US" altLang="zh-CN">
              <a:latin typeface="华文楷体" panose="02010600040101010101" pitchFamily="2" charset="-122"/>
              <a:ea typeface="华文楷体" panose="02010600040101010101" pitchFamily="2" charset="-122"/>
            </a:endParaRPr>
          </a:p>
          <a:p>
            <a:r>
              <a:rPr lang="zh-CN" altLang="en-US">
                <a:latin typeface="华文楷体" panose="02010600040101010101" pitchFamily="2" charset="-122"/>
                <a:ea typeface="华文楷体" panose="02010600040101010101" pitchFamily="2" charset="-122"/>
              </a:rPr>
              <a:t>可以指定如下的参数：</a:t>
            </a:r>
            <a:endParaRPr lang="en-US" altLang="zh-CN">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3"/>
          <a:stretch>
            <a:fillRect/>
          </a:stretch>
        </p:blipFill>
        <p:spPr>
          <a:xfrm>
            <a:off x="3418591" y="3857355"/>
            <a:ext cx="8321331" cy="1487376"/>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558190" y="2723811"/>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906780" y="2926626"/>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逻辑回归算法参数说明</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9" name="图片 8"/>
          <p:cNvPicPr>
            <a:picLocks noChangeAspect="1"/>
          </p:cNvPicPr>
          <p:nvPr/>
        </p:nvPicPr>
        <p:blipFill>
          <a:blip r:embed="rId2"/>
          <a:stretch>
            <a:fillRect/>
          </a:stretch>
        </p:blipFill>
        <p:spPr>
          <a:xfrm>
            <a:off x="3418591" y="1897541"/>
            <a:ext cx="8321331" cy="1095231"/>
          </a:xfrm>
          <a:prstGeom prst="rect">
            <a:avLst/>
          </a:prstGeom>
        </p:spPr>
        <p:style>
          <a:lnRef idx="2">
            <a:schemeClr val="dk1"/>
          </a:lnRef>
          <a:fillRef idx="1">
            <a:schemeClr val="lt1"/>
          </a:fillRef>
          <a:effectRef idx="0">
            <a:schemeClr val="dk1"/>
          </a:effectRef>
          <a:fontRef idx="minor">
            <a:schemeClr val="dk1"/>
          </a:fontRef>
        </p:style>
      </p:pic>
      <p:sp>
        <p:nvSpPr>
          <p:cNvPr id="6" name="文本框 5"/>
          <p:cNvSpPr txBox="1"/>
          <p:nvPr/>
        </p:nvSpPr>
        <p:spPr>
          <a:xfrm>
            <a:off x="3355940" y="3131834"/>
            <a:ext cx="1159098" cy="369332"/>
          </a:xfrm>
          <a:prstGeom prst="rect">
            <a:avLst/>
          </a:prstGeom>
          <a:noFill/>
        </p:spPr>
        <p:txBody>
          <a:bodyPr wrap="square" rtlCol="0">
            <a:spAutoFit/>
          </a:bodyPr>
          <a:lstStyle/>
          <a:p>
            <a:r>
              <a:rPr lang="zh-CN" altLang="en-US" b="1">
                <a:latin typeface="华文楷体" panose="02010600040101010101" pitchFamily="2" charset="-122"/>
                <a:ea typeface="华文楷体" panose="02010600040101010101" pitchFamily="2" charset="-122"/>
              </a:rPr>
              <a:t>参数说明：</a:t>
            </a:r>
          </a:p>
        </p:txBody>
      </p:sp>
      <p:pic>
        <p:nvPicPr>
          <p:cNvPr id="11" name="图片 10"/>
          <p:cNvPicPr>
            <a:picLocks noChangeAspect="1"/>
          </p:cNvPicPr>
          <p:nvPr/>
        </p:nvPicPr>
        <p:blipFill>
          <a:blip r:embed="rId3"/>
          <a:stretch>
            <a:fillRect/>
          </a:stretch>
        </p:blipFill>
        <p:spPr>
          <a:xfrm>
            <a:off x="3418591" y="3593841"/>
            <a:ext cx="8321331" cy="2987263"/>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4"/>
          <a:stretch>
            <a:fillRect/>
          </a:stretch>
        </p:blipFill>
        <p:spPr>
          <a:xfrm>
            <a:off x="626226" y="4238665"/>
            <a:ext cx="1973576" cy="1697614"/>
          </a:xfrm>
          <a:prstGeom prst="rect">
            <a:avLst/>
          </a:prstGeom>
        </p:spPr>
      </p:pic>
      <p:sp>
        <p:nvSpPr>
          <p:cNvPr id="14" name="文本框 13"/>
          <p:cNvSpPr txBox="1"/>
          <p:nvPr/>
        </p:nvSpPr>
        <p:spPr>
          <a:xfrm>
            <a:off x="877116" y="5936279"/>
            <a:ext cx="1693022"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 </a:t>
            </a:r>
            <a:r>
              <a:rPr lang="zh-CN" altLang="en-US" sz="1600">
                <a:solidFill>
                  <a:schemeClr val="bg2">
                    <a:lumMod val="75000"/>
                  </a:schemeClr>
                </a:solidFill>
                <a:latin typeface="隶书" panose="02010509060101010101" pitchFamily="49" charset="-122"/>
                <a:ea typeface="隶书" panose="02010509060101010101" pitchFamily="49" charset="-122"/>
              </a:rPr>
              <a:t>了解更多</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kaggle最常使用算法"/>
          <p:cNvPicPr/>
          <p:nvPr/>
        </p:nvPicPr>
        <p:blipFill>
          <a:blip r:embed="rId2"/>
          <a:srcRect b="5693"/>
          <a:stretch>
            <a:fillRect/>
          </a:stretch>
        </p:blipFill>
        <p:spPr>
          <a:xfrm>
            <a:off x="0" y="2065540"/>
            <a:ext cx="6760366" cy="4567080"/>
          </a:xfrm>
          <a:prstGeom prst="rect">
            <a:avLst/>
          </a:prstGeom>
        </p:spPr>
      </p:pic>
      <p:sp>
        <p:nvSpPr>
          <p:cNvPr id="10" name="对话气泡: 矩形 9"/>
          <p:cNvSpPr/>
          <p:nvPr/>
        </p:nvSpPr>
        <p:spPr>
          <a:xfrm>
            <a:off x="6544548" y="2443847"/>
            <a:ext cx="5301230" cy="3094168"/>
          </a:xfrm>
          <a:prstGeom prst="wedgeRectCallout">
            <a:avLst>
              <a:gd name="adj1" fmla="val -52055"/>
              <a:gd name="adj2" fmla="val 1296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一、引言</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6760366" y="2675693"/>
            <a:ext cx="5085412" cy="2862322"/>
          </a:xfrm>
          <a:prstGeom prst="rect">
            <a:avLst/>
          </a:prstGeom>
        </p:spPr>
        <p:txBody>
          <a:bodyPr wrap="square">
            <a:spAutoFit/>
          </a:bodyPr>
          <a:lstStyle/>
          <a:p>
            <a:r>
              <a:rPr lang="zh-CN" altLang="en-US">
                <a:latin typeface="微软雅黑" panose="020B0503020204020204" charset="-122"/>
                <a:ea typeface="微软雅黑" panose="020B0503020204020204" charset="-122"/>
              </a:rPr>
              <a:t>    左图来自 </a:t>
            </a:r>
            <a:r>
              <a:rPr lang="en-US" altLang="zh-CN" b="1">
                <a:latin typeface="微软雅黑" panose="020B0503020204020204" charset="-122"/>
                <a:ea typeface="微软雅黑" panose="020B0503020204020204" charset="-122"/>
              </a:rPr>
              <a:t>Kaggle</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在 </a:t>
            </a:r>
            <a:r>
              <a:rPr lang="en-US" altLang="zh-CN" b="1">
                <a:latin typeface="微软雅黑" panose="020B0503020204020204" charset="-122"/>
                <a:ea typeface="微软雅黑" panose="020B0503020204020204" charset="-122"/>
              </a:rPr>
              <a:t>2017</a:t>
            </a:r>
            <a:r>
              <a:rPr lang="zh-CN" altLang="en-US" b="1">
                <a:latin typeface="微软雅黑" panose="020B0503020204020204" charset="-122"/>
                <a:ea typeface="微软雅黑" panose="020B0503020204020204" charset="-122"/>
              </a:rPr>
              <a:t>年</a:t>
            </a:r>
            <a:r>
              <a:rPr lang="en-US" altLang="zh-CN" b="1">
                <a:latin typeface="微软雅黑" panose="020B0503020204020204" charset="-122"/>
                <a:ea typeface="微软雅黑" panose="020B0503020204020204" charset="-122"/>
              </a:rPr>
              <a:t>12</a:t>
            </a:r>
            <a:r>
              <a:rPr lang="zh-CN" altLang="en-US" b="1">
                <a:latin typeface="微软雅黑" panose="020B0503020204020204" charset="-122"/>
                <a:ea typeface="微软雅黑" panose="020B0503020204020204" charset="-122"/>
              </a:rPr>
              <a:t>月份 </a:t>
            </a:r>
            <a:r>
              <a:rPr lang="zh-CN" altLang="en-US">
                <a:latin typeface="微软雅黑" panose="020B0503020204020204" charset="-122"/>
                <a:ea typeface="微软雅黑" panose="020B0503020204020204" charset="-122"/>
              </a:rPr>
              <a:t>发布的一份关于数据科学家的调研问卷中的数据科学家最常使用的算法。我觉得 </a:t>
            </a:r>
            <a:r>
              <a:rPr lang="en-US" altLang="zh-CN" b="1">
                <a:latin typeface="微软雅黑" panose="020B0503020204020204" charset="-122"/>
                <a:ea typeface="微软雅黑" panose="020B0503020204020204" charset="-122"/>
              </a:rPr>
              <a:t>CNN </a:t>
            </a:r>
            <a:r>
              <a:rPr lang="zh-CN" altLang="en-US">
                <a:latin typeface="微软雅黑" panose="020B0503020204020204" charset="-122"/>
                <a:ea typeface="微软雅黑" panose="020B0503020204020204" charset="-122"/>
              </a:rPr>
              <a:t>算是个分水岭，之前的算法基本属于 </a:t>
            </a:r>
            <a:r>
              <a:rPr lang="zh-CN" altLang="en-US" b="1">
                <a:latin typeface="微软雅黑" panose="020B0503020204020204" charset="-122"/>
                <a:ea typeface="微软雅黑" panose="020B0503020204020204" charset="-122"/>
              </a:rPr>
              <a:t>传统机器学习算法</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CNN</a:t>
            </a:r>
            <a:r>
              <a:rPr lang="zh-CN" altLang="en-US">
                <a:latin typeface="微软雅黑" panose="020B0503020204020204" charset="-122"/>
                <a:ea typeface="微软雅黑" panose="020B0503020204020204" charset="-122"/>
              </a:rPr>
              <a:t>及后续的算法则是偏重人工智能和深度学习的算法，这也说明数据科学领域目前还是 </a:t>
            </a:r>
            <a:r>
              <a:rPr lang="zh-CN" altLang="en-US" b="1">
                <a:latin typeface="微软雅黑" panose="020B0503020204020204" charset="-122"/>
                <a:ea typeface="微软雅黑" panose="020B0503020204020204" charset="-122"/>
              </a:rPr>
              <a:t>从事传统机器学习 </a:t>
            </a:r>
            <a:r>
              <a:rPr lang="zh-CN" altLang="en-US">
                <a:latin typeface="微软雅黑" panose="020B0503020204020204" charset="-122"/>
                <a:ea typeface="微软雅黑" panose="020B0503020204020204" charset="-122"/>
              </a:rPr>
              <a:t>工作居多。</a:t>
            </a:r>
            <a:r>
              <a:rPr lang="zh-CN" altLang="en-US" b="1">
                <a:latin typeface="微软雅黑" panose="020B0503020204020204" charset="-122"/>
                <a:ea typeface="微软雅黑" panose="020B0503020204020204" charset="-122"/>
              </a:rPr>
              <a:t>逻辑回归 </a:t>
            </a:r>
            <a:r>
              <a:rPr lang="zh-CN" altLang="en-US">
                <a:latin typeface="微软雅黑" panose="020B0503020204020204" charset="-122"/>
                <a:ea typeface="微软雅黑" panose="020B0503020204020204" charset="-122"/>
              </a:rPr>
              <a:t>是 </a:t>
            </a:r>
            <a:r>
              <a:rPr lang="zh-CN" altLang="en-US" b="1">
                <a:latin typeface="微软雅黑" panose="020B0503020204020204" charset="-122"/>
                <a:ea typeface="微软雅黑" panose="020B0503020204020204" charset="-122"/>
              </a:rPr>
              <a:t>最受欢迎 </a:t>
            </a:r>
            <a:r>
              <a:rPr lang="zh-CN" altLang="en-US">
                <a:latin typeface="微软雅黑" panose="020B0503020204020204" charset="-122"/>
                <a:ea typeface="微软雅黑" panose="020B0503020204020204" charset="-122"/>
              </a:rPr>
              <a:t>的算法，这也是为什么本课程一开始就以逻辑回归算法为例来建模的主要原因。</a:t>
            </a:r>
          </a:p>
          <a:p>
            <a:endParaRPr lang="zh-CN" altLang="en-US" b="1">
              <a:latin typeface="微软雅黑" panose="020B0503020204020204" charset="-122"/>
              <a:ea typeface="微软雅黑" panose="020B0503020204020204" charset="-122"/>
            </a:endParaRPr>
          </a:p>
        </p:txBody>
      </p:sp>
      <p:sp>
        <p:nvSpPr>
          <p:cNvPr id="2" name="矩形 1"/>
          <p:cNvSpPr/>
          <p:nvPr/>
        </p:nvSpPr>
        <p:spPr>
          <a:xfrm>
            <a:off x="350834" y="1439499"/>
            <a:ext cx="3028393" cy="369332"/>
          </a:xfrm>
          <a:prstGeom prst="rect">
            <a:avLst/>
          </a:prstGeom>
        </p:spPr>
        <p:txBody>
          <a:bodyPr wrap="none">
            <a:spAutoFit/>
          </a:bodyPr>
          <a:lstStyle/>
          <a:p>
            <a:r>
              <a:rPr lang="en-US" altLang="zh-CN" b="1">
                <a:latin typeface="微软雅黑" panose="020B0503020204020204" charset="-122"/>
                <a:ea typeface="微软雅黑" panose="020B0503020204020204" charset="-122"/>
              </a:rPr>
              <a:t>1.2</a:t>
            </a:r>
            <a:r>
              <a:rPr lang="zh-CN" altLang="en-US" b="1">
                <a:latin typeface="微软雅黑" panose="020B0503020204020204" charset="-122"/>
                <a:ea typeface="微软雅黑" panose="020B0503020204020204" charset="-122"/>
              </a:rPr>
              <a:t>、</a:t>
            </a:r>
            <a:r>
              <a:rPr lang="en-US" altLang="zh-CN" b="1"/>
              <a:t>Kaggle </a:t>
            </a:r>
            <a:r>
              <a:rPr lang="zh-CN" altLang="zh-CN" b="1"/>
              <a:t>调研常用算法</a:t>
            </a:r>
            <a:r>
              <a:rPr lang="en-US" altLang="zh-CN" b="1"/>
              <a:t> </a:t>
            </a:r>
            <a:endParaRPr lang="zh-CN"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2832" y="1765236"/>
            <a:ext cx="8017850" cy="209211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逻辑回归模型的结果</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762374" y="2056723"/>
            <a:ext cx="7802853" cy="1477328"/>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逻辑回归模型的结果和线性回归一样（毕竟大家都是属于回归家族的算法）</a:t>
            </a:r>
            <a:endParaRPr lang="en-US" altLang="zh-CN">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，主要就是如下两个属性：</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rPr>
              <a:t>coef_ :  </a:t>
            </a:r>
            <a:r>
              <a:rPr lang="zh-CN" altLang="en-US">
                <a:latin typeface="微软雅黑" panose="020B0503020204020204" charset="-122"/>
                <a:ea typeface="微软雅黑" panose="020B0503020204020204" charset="-122"/>
              </a:rPr>
              <a:t>回归系数，即回归表达式中每一个</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变量对应的</a:t>
            </a:r>
            <a:r>
              <a:rPr lang="en-US" altLang="zh-CN">
                <a:latin typeface="微软雅黑" panose="020B0503020204020204" charset="-122"/>
                <a:ea typeface="微软雅黑" panose="020B0503020204020204" charset="-122"/>
              </a:rPr>
              <a:t>w</a:t>
            </a:r>
            <a:r>
              <a:rPr lang="zh-CN" altLang="en-US">
                <a:latin typeface="微软雅黑" panose="020B0503020204020204" charset="-122"/>
                <a:ea typeface="微软雅黑" panose="020B0503020204020204" charset="-122"/>
              </a:rPr>
              <a:t>值</a:t>
            </a: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rPr>
              <a:t>intercept_ </a:t>
            </a:r>
            <a:r>
              <a:rPr lang="zh-CN" altLang="en-US">
                <a:latin typeface="微软雅黑" panose="020B0503020204020204" charset="-122"/>
                <a:ea typeface="微软雅黑" panose="020B0503020204020204" charset="-122"/>
              </a:rPr>
              <a:t>：回归表达式中的截距项</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值</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92832" y="1765236"/>
            <a:ext cx="8017850" cy="209211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逻辑回归模型的方法</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597330" y="1934132"/>
            <a:ext cx="7802853" cy="1754326"/>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逻辑回归模型常用的方法有：</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1) fit(X,y)</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对模型进行训练</a:t>
            </a:r>
          </a:p>
          <a:p>
            <a:r>
              <a:rPr lang="en-US" altLang="zh-CN">
                <a:latin typeface="微软雅黑" panose="020B0503020204020204" charset="-122"/>
                <a:ea typeface="微软雅黑" panose="020B0503020204020204" charset="-122"/>
              </a:rPr>
              <a:t>2) predict(X)</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，返回目标变量</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的预测标签</a:t>
            </a:r>
          </a:p>
          <a:p>
            <a:r>
              <a:rPr lang="en-US" altLang="zh-CN">
                <a:latin typeface="微软雅黑" panose="020B0503020204020204" charset="-122"/>
                <a:ea typeface="微软雅黑" panose="020B0503020204020204" charset="-122"/>
              </a:rPr>
              <a:t>3) predict_proba(X)</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，返回目标变量</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每一个类别的概率</a:t>
            </a:r>
          </a:p>
          <a:p>
            <a:r>
              <a:rPr lang="en-US" altLang="zh-CN">
                <a:latin typeface="微软雅黑" panose="020B0503020204020204" charset="-122"/>
                <a:ea typeface="微软雅黑" panose="020B0503020204020204" charset="-122"/>
              </a:rPr>
              <a:t>4) score(X,y)</a:t>
            </a:r>
            <a:r>
              <a:rPr lang="zh-CN" altLang="en-US">
                <a:latin typeface="微软雅黑" panose="020B0503020204020204" charset="-122"/>
                <a:ea typeface="微软雅黑" panose="020B0503020204020204" charset="-122"/>
              </a:rPr>
              <a:t>：输入数据集</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，返回模型预测结果的正确率（</a:t>
            </a:r>
            <a:r>
              <a:rPr lang="en-US" altLang="zh-CN">
                <a:latin typeface="微软雅黑" panose="020B0503020204020204" charset="-122"/>
                <a:ea typeface="微软雅黑" panose="020B0503020204020204" charset="-122"/>
              </a:rPr>
              <a:t>accuracy)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125844"/>
            <a:ext cx="8453352" cy="401737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逻辑回归代码示例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436082" y="2287694"/>
            <a:ext cx="7910352" cy="3416320"/>
          </a:xfrm>
          <a:prstGeom prst="rect">
            <a:avLst/>
          </a:prstGeom>
          <a:noFill/>
        </p:spPr>
        <p:txBody>
          <a:bodyPr wrap="square" rtlCol="0">
            <a:spAutoFit/>
          </a:bodyPr>
          <a:lstStyle/>
          <a:p>
            <a:r>
              <a:rPr lang="en-US" altLang="zh-CN">
                <a:latin typeface="华文楷体" panose="02010600040101010101" pitchFamily="2" charset="-122"/>
                <a:ea typeface="华文楷体" panose="02010600040101010101" pitchFamily="2" charset="-122"/>
              </a:rPr>
              <a:t>iris</a:t>
            </a:r>
            <a:r>
              <a:rPr lang="zh-CN" altLang="en-US">
                <a:latin typeface="华文楷体" panose="02010600040101010101" pitchFamily="2" charset="-122"/>
                <a:ea typeface="华文楷体" panose="02010600040101010101" pitchFamily="2" charset="-122"/>
              </a:rPr>
              <a:t>（鸢尾花数据集）可以说是机器学习中最经典的演示数据集了。通过花萼长度，花萼宽度，花瓣长度，花瓣宽度</a:t>
            </a:r>
            <a:r>
              <a:rPr lang="en-US" altLang="zh-CN">
                <a:latin typeface="华文楷体" panose="02010600040101010101" pitchFamily="2" charset="-122"/>
                <a:ea typeface="华文楷体" panose="02010600040101010101" pitchFamily="2" charset="-122"/>
              </a:rPr>
              <a:t>4</a:t>
            </a:r>
            <a:r>
              <a:rPr lang="zh-CN" altLang="en-US">
                <a:latin typeface="华文楷体" panose="02010600040101010101" pitchFamily="2" charset="-122"/>
                <a:ea typeface="华文楷体" panose="02010600040101010101" pitchFamily="2" charset="-122"/>
              </a:rPr>
              <a:t>个属性来预测鸢尾花属于（</a:t>
            </a:r>
            <a:r>
              <a:rPr lang="en-US" altLang="zh-CN">
                <a:latin typeface="华文楷体" panose="02010600040101010101" pitchFamily="2" charset="-122"/>
                <a:ea typeface="华文楷体" panose="02010600040101010101" pitchFamily="2" charset="-122"/>
              </a:rPr>
              <a:t>Setosa</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Versicolour</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Virginica</a:t>
            </a:r>
            <a:r>
              <a:rPr lang="zh-CN" altLang="en-US">
                <a:latin typeface="华文楷体" panose="02010600040101010101" pitchFamily="2" charset="-122"/>
                <a:ea typeface="华文楷体" panose="02010600040101010101" pitchFamily="2" charset="-122"/>
              </a:rPr>
              <a:t>）三个种类中的哪一类。它是一个多分类问题。</a:t>
            </a:r>
            <a:endParaRPr lang="en-US" altLang="zh-CN">
              <a:latin typeface="华文楷体" panose="02010600040101010101" pitchFamily="2" charset="-122"/>
              <a:ea typeface="华文楷体" panose="02010600040101010101" pitchFamily="2" charset="-122"/>
            </a:endParaRPr>
          </a:p>
          <a:p>
            <a:endParaRPr lang="zh-CN" altLang="en-US">
              <a:latin typeface="华文楷体" panose="02010600040101010101" pitchFamily="2" charset="-122"/>
              <a:ea typeface="华文楷体" panose="02010600040101010101" pitchFamily="2" charset="-122"/>
            </a:endParaRPr>
          </a:p>
          <a:p>
            <a:r>
              <a:rPr lang="zh-CN" altLang="en-US">
                <a:latin typeface="华文楷体" panose="02010600040101010101" pitchFamily="2" charset="-122"/>
                <a:ea typeface="华文楷体" panose="02010600040101010101" pitchFamily="2" charset="-122"/>
              </a:rPr>
              <a:t>特征变量说明：</a:t>
            </a:r>
          </a:p>
          <a:p>
            <a:r>
              <a:rPr lang="en-US" altLang="zh-CN">
                <a:latin typeface="华文楷体" panose="02010600040101010101" pitchFamily="2" charset="-122"/>
                <a:ea typeface="华文楷体" panose="02010600040101010101" pitchFamily="2" charset="-122"/>
              </a:rPr>
              <a:t>1) sepal length (cm)</a:t>
            </a:r>
            <a:r>
              <a:rPr lang="zh-CN" altLang="en-US">
                <a:latin typeface="华文楷体" panose="02010600040101010101" pitchFamily="2" charset="-122"/>
                <a:ea typeface="华文楷体" panose="02010600040101010101" pitchFamily="2" charset="-122"/>
              </a:rPr>
              <a:t>：花萼长度</a:t>
            </a:r>
          </a:p>
          <a:p>
            <a:r>
              <a:rPr lang="en-US" altLang="zh-CN">
                <a:latin typeface="华文楷体" panose="02010600040101010101" pitchFamily="2" charset="-122"/>
                <a:ea typeface="华文楷体" panose="02010600040101010101" pitchFamily="2" charset="-122"/>
              </a:rPr>
              <a:t>2) sepal width (cm)</a:t>
            </a:r>
            <a:r>
              <a:rPr lang="zh-CN" altLang="en-US">
                <a:latin typeface="华文楷体" panose="02010600040101010101" pitchFamily="2" charset="-122"/>
                <a:ea typeface="华文楷体" panose="02010600040101010101" pitchFamily="2" charset="-122"/>
              </a:rPr>
              <a:t>：花萼宽度</a:t>
            </a:r>
          </a:p>
          <a:p>
            <a:r>
              <a:rPr lang="en-US" altLang="zh-CN">
                <a:latin typeface="华文楷体" panose="02010600040101010101" pitchFamily="2" charset="-122"/>
                <a:ea typeface="华文楷体" panose="02010600040101010101" pitchFamily="2" charset="-122"/>
              </a:rPr>
              <a:t>3) petal length (cm)</a:t>
            </a:r>
            <a:r>
              <a:rPr lang="zh-CN" altLang="en-US">
                <a:latin typeface="华文楷体" panose="02010600040101010101" pitchFamily="2" charset="-122"/>
                <a:ea typeface="华文楷体" panose="02010600040101010101" pitchFamily="2" charset="-122"/>
              </a:rPr>
              <a:t>：花瓣长度</a:t>
            </a:r>
          </a:p>
          <a:p>
            <a:r>
              <a:rPr lang="en-US" altLang="zh-CN">
                <a:latin typeface="华文楷体" panose="02010600040101010101" pitchFamily="2" charset="-122"/>
                <a:ea typeface="华文楷体" panose="02010600040101010101" pitchFamily="2" charset="-122"/>
              </a:rPr>
              <a:t>4) petal width (cm)</a:t>
            </a:r>
            <a:r>
              <a:rPr lang="zh-CN" altLang="en-US">
                <a:latin typeface="华文楷体" panose="02010600040101010101" pitchFamily="2" charset="-122"/>
                <a:ea typeface="华文楷体" panose="02010600040101010101" pitchFamily="2" charset="-122"/>
              </a:rPr>
              <a:t>：花瓣宽度</a:t>
            </a:r>
          </a:p>
          <a:p>
            <a:r>
              <a:rPr lang="zh-CN" altLang="en-US">
                <a:latin typeface="华文楷体" panose="02010600040101010101" pitchFamily="2" charset="-122"/>
                <a:ea typeface="华文楷体" panose="02010600040101010101" pitchFamily="2" charset="-122"/>
              </a:rPr>
              <a:t>目标变量 </a:t>
            </a:r>
            <a:r>
              <a:rPr lang="en-US" altLang="zh-CN">
                <a:latin typeface="华文楷体" panose="02010600040101010101" pitchFamily="2" charset="-122"/>
                <a:ea typeface="华文楷体" panose="02010600040101010101" pitchFamily="2" charset="-122"/>
              </a:rPr>
              <a:t>target </a:t>
            </a:r>
            <a:r>
              <a:rPr lang="zh-CN" altLang="en-US">
                <a:latin typeface="华文楷体" panose="02010600040101010101" pitchFamily="2" charset="-122"/>
                <a:ea typeface="华文楷体" panose="02010600040101010101" pitchFamily="2" charset="-122"/>
              </a:rPr>
              <a:t>值是 </a:t>
            </a:r>
            <a:r>
              <a:rPr lang="en-US" altLang="zh-CN">
                <a:latin typeface="华文楷体" panose="02010600040101010101" pitchFamily="2" charset="-122"/>
                <a:ea typeface="华文楷体" panose="02010600040101010101" pitchFamily="2" charset="-122"/>
              </a:rPr>
              <a:t>[0,1,2] </a:t>
            </a:r>
            <a:r>
              <a:rPr lang="zh-CN" altLang="en-US">
                <a:latin typeface="华文楷体" panose="02010600040101010101" pitchFamily="2" charset="-122"/>
                <a:ea typeface="华文楷体" panose="02010600040101010101" pitchFamily="2" charset="-122"/>
              </a:rPr>
              <a:t>代表</a:t>
            </a:r>
            <a:endParaRPr lang="en-US" altLang="zh-CN">
              <a:latin typeface="华文楷体" panose="02010600040101010101" pitchFamily="2" charset="-122"/>
              <a:ea typeface="华文楷体" panose="02010600040101010101" pitchFamily="2" charset="-122"/>
            </a:endParaRPr>
          </a:p>
          <a:p>
            <a:r>
              <a:rPr lang="en-US" altLang="zh-CN">
                <a:latin typeface="华文楷体" panose="02010600040101010101" pitchFamily="2" charset="-122"/>
                <a:ea typeface="华文楷体" panose="02010600040101010101" pitchFamily="2" charset="-122"/>
              </a:rPr>
              <a:t>[Setosa</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Versicolour</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Virginica]</a:t>
            </a:r>
          </a:p>
          <a:p>
            <a:r>
              <a:rPr lang="zh-CN" altLang="en-US">
                <a:latin typeface="华文楷体" panose="02010600040101010101" pitchFamily="2" charset="-122"/>
                <a:ea typeface="华文楷体" panose="02010600040101010101" pitchFamily="2" charset="-122"/>
              </a:rPr>
              <a:t>三个类</a:t>
            </a:r>
          </a:p>
        </p:txBody>
      </p:sp>
      <p:sp>
        <p:nvSpPr>
          <p:cNvPr id="4" name="矩形 3"/>
          <p:cNvSpPr/>
          <p:nvPr/>
        </p:nvSpPr>
        <p:spPr>
          <a:xfrm>
            <a:off x="3382333" y="1714080"/>
            <a:ext cx="3826689"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华文楷体" panose="02010600040101010101" pitchFamily="2" charset="-122"/>
                <a:ea typeface="华文楷体" panose="02010600040101010101" pitchFamily="2" charset="-122"/>
              </a:rPr>
              <a:t>Step1:</a:t>
            </a:r>
            <a:r>
              <a:rPr lang="zh-CN" altLang="en-US" b="1">
                <a:latin typeface="华文楷体" panose="02010600040101010101" pitchFamily="2" charset="-122"/>
                <a:ea typeface="华文楷体" panose="02010600040101010101" pitchFamily="2" charset="-122"/>
              </a:rPr>
              <a:t>使用</a:t>
            </a:r>
            <a:r>
              <a:rPr lang="en-US" altLang="zh-CN" b="1">
                <a:latin typeface="华文楷体" panose="02010600040101010101" pitchFamily="2" charset="-122"/>
                <a:ea typeface="华文楷体" panose="02010600040101010101" pitchFamily="2" charset="-122"/>
              </a:rPr>
              <a:t>sklearn</a:t>
            </a:r>
            <a:r>
              <a:rPr lang="zh-CN" altLang="en-US" b="1">
                <a:latin typeface="华文楷体" panose="02010600040101010101" pitchFamily="2" charset="-122"/>
                <a:ea typeface="华文楷体" panose="02010600040101010101" pitchFamily="2" charset="-122"/>
              </a:rPr>
              <a:t>自带的</a:t>
            </a:r>
            <a:r>
              <a:rPr lang="en-US" altLang="zh-CN" b="1">
                <a:latin typeface="华文楷体" panose="02010600040101010101" pitchFamily="2" charset="-122"/>
                <a:ea typeface="华文楷体" panose="02010600040101010101" pitchFamily="2" charset="-122"/>
              </a:rPr>
              <a:t>iris</a:t>
            </a:r>
            <a:r>
              <a:rPr lang="zh-CN" altLang="en-US" b="1">
                <a:latin typeface="华文楷体" panose="02010600040101010101" pitchFamily="2" charset="-122"/>
                <a:ea typeface="华文楷体" panose="02010600040101010101" pitchFamily="2" charset="-122"/>
              </a:rPr>
              <a:t>数据集 </a:t>
            </a:r>
          </a:p>
        </p:txBody>
      </p:sp>
      <p:pic>
        <p:nvPicPr>
          <p:cNvPr id="6" name="图片 5"/>
          <p:cNvPicPr>
            <a:picLocks noChangeAspect="1"/>
          </p:cNvPicPr>
          <p:nvPr/>
        </p:nvPicPr>
        <p:blipFill>
          <a:blip r:embed="rId3"/>
          <a:stretch>
            <a:fillRect/>
          </a:stretch>
        </p:blipFill>
        <p:spPr>
          <a:xfrm>
            <a:off x="7486212" y="3658816"/>
            <a:ext cx="3913971" cy="22130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489831" y="2106540"/>
            <a:ext cx="8453352" cy="3714616"/>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逻辑回归代码示例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596119" y="2261698"/>
            <a:ext cx="7910352" cy="3477875"/>
          </a:xfrm>
          <a:prstGeom prst="rect">
            <a:avLst/>
          </a:prstGeom>
          <a:noFill/>
        </p:spPr>
        <p:txBody>
          <a:bodyPr wrap="square" rtlCol="0">
            <a:spAutoFit/>
          </a:bodyPr>
          <a:lstStyle/>
          <a:p>
            <a:r>
              <a:rPr lang="en-US" altLang="zh-CN" sz="2000" b="1">
                <a:latin typeface="华文楷体" panose="02010600040101010101" pitchFamily="2" charset="-122"/>
                <a:ea typeface="华文楷体" panose="02010600040101010101" pitchFamily="2" charset="-122"/>
              </a:rPr>
              <a:t>from sklearn import datasets</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导入</a:t>
            </a:r>
            <a:r>
              <a:rPr lang="en-US" altLang="zh-CN" sz="2000">
                <a:latin typeface="华文楷体" panose="02010600040101010101" pitchFamily="2" charset="-122"/>
                <a:ea typeface="华文楷体" panose="02010600040101010101" pitchFamily="2" charset="-122"/>
              </a:rPr>
              <a:t>sklearn</a:t>
            </a:r>
            <a:r>
              <a:rPr lang="zh-CN" altLang="en-US" sz="2000">
                <a:latin typeface="华文楷体" panose="02010600040101010101" pitchFamily="2" charset="-122"/>
                <a:ea typeface="华文楷体" panose="02010600040101010101" pitchFamily="2" charset="-122"/>
              </a:rPr>
              <a:t>自带的</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数据集 ：</a:t>
            </a:r>
            <a:r>
              <a:rPr lang="en-US" altLang="zh-CN" sz="2000" b="1">
                <a:latin typeface="华文楷体" panose="02010600040101010101" pitchFamily="2" charset="-122"/>
                <a:ea typeface="华文楷体" panose="02010600040101010101" pitchFamily="2" charset="-122"/>
              </a:rPr>
              <a:t>iris = datasets.load_iris()</a:t>
            </a:r>
          </a:p>
          <a:p>
            <a:r>
              <a:rPr lang="en-US" altLang="zh-CN" sz="2000">
                <a:latin typeface="华文楷体" panose="02010600040101010101" pitchFamily="2" charset="-122"/>
                <a:ea typeface="华文楷体" panose="02010600040101010101" pitchFamily="2" charset="-122"/>
              </a:rPr>
              <a:t># dir()</a:t>
            </a:r>
            <a:r>
              <a:rPr lang="zh-CN" altLang="en-US" sz="2000">
                <a:latin typeface="华文楷体" panose="02010600040101010101" pitchFamily="2" charset="-122"/>
                <a:ea typeface="华文楷体" panose="02010600040101010101" pitchFamily="2" charset="-122"/>
              </a:rPr>
              <a:t>查看一下</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中有哪些内容：</a:t>
            </a:r>
            <a:r>
              <a:rPr lang="en-US" altLang="zh-CN" sz="2000" b="1">
                <a:latin typeface="华文楷体" panose="02010600040101010101" pitchFamily="2" charset="-122"/>
                <a:ea typeface="华文楷体" panose="02010600040101010101" pitchFamily="2" charset="-122"/>
              </a:rPr>
              <a:t>dir(iris)</a:t>
            </a:r>
          </a:p>
          <a:p>
            <a:r>
              <a:rPr lang="en-US" altLang="zh-CN" sz="2000">
                <a:latin typeface="华文楷体" panose="02010600040101010101" pitchFamily="2" charset="-122"/>
                <a:ea typeface="华文楷体" panose="02010600040101010101" pitchFamily="2" charset="-122"/>
              </a:rPr>
              <a:t># ['DESCR', 'data', 'feature_names', 'target', 'target_names']</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查看一下</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的</a:t>
            </a:r>
            <a:r>
              <a:rPr lang="en-US" altLang="zh-CN" sz="2000">
                <a:latin typeface="华文楷体" panose="02010600040101010101" pitchFamily="2" charset="-122"/>
                <a:ea typeface="华文楷体" panose="02010600040101010101" pitchFamily="2" charset="-122"/>
              </a:rPr>
              <a:t>shape</a:t>
            </a:r>
            <a:r>
              <a:rPr lang="zh-CN" altLang="en-US" sz="2000">
                <a:latin typeface="华文楷体" panose="02010600040101010101" pitchFamily="2" charset="-122"/>
                <a:ea typeface="华文楷体" panose="02010600040101010101" pitchFamily="2" charset="-122"/>
              </a:rPr>
              <a:t>：</a:t>
            </a:r>
            <a:r>
              <a:rPr lang="en-US" altLang="zh-CN" sz="2000" b="1">
                <a:latin typeface="华文楷体" panose="02010600040101010101" pitchFamily="2" charset="-122"/>
                <a:ea typeface="华文楷体" panose="02010600040101010101" pitchFamily="2" charset="-122"/>
              </a:rPr>
              <a:t>print(iris.data.shape)</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查看一下</a:t>
            </a:r>
            <a:r>
              <a:rPr lang="en-US" altLang="zh-CN" sz="2000">
                <a:latin typeface="华文楷体" panose="02010600040101010101" pitchFamily="2" charset="-122"/>
                <a:ea typeface="华文楷体" panose="02010600040101010101" pitchFamily="2" charset="-122"/>
              </a:rPr>
              <a:t>feature_names</a:t>
            </a:r>
            <a:r>
              <a:rPr lang="zh-CN" altLang="en-US" sz="2000">
                <a:latin typeface="华文楷体" panose="02010600040101010101" pitchFamily="2" charset="-122"/>
                <a:ea typeface="华文楷体" panose="02010600040101010101" pitchFamily="2" charset="-122"/>
              </a:rPr>
              <a:t>：</a:t>
            </a:r>
            <a:r>
              <a:rPr lang="en-US" altLang="zh-CN" sz="2000" b="1">
                <a:latin typeface="华文楷体" panose="02010600040101010101" pitchFamily="2" charset="-122"/>
                <a:ea typeface="华文楷体" panose="02010600040101010101" pitchFamily="2" charset="-122"/>
              </a:rPr>
              <a:t>print(iris.feature_names)</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数据前</a:t>
            </a:r>
            <a:r>
              <a:rPr lang="en-US" altLang="zh-CN" sz="2000">
                <a:latin typeface="华文楷体" panose="02010600040101010101" pitchFamily="2" charset="-122"/>
                <a:ea typeface="华文楷体" panose="02010600040101010101" pitchFamily="2" charset="-122"/>
              </a:rPr>
              <a:t>10</a:t>
            </a:r>
            <a:r>
              <a:rPr lang="zh-CN" altLang="en-US" sz="2000">
                <a:latin typeface="华文楷体" panose="02010600040101010101" pitchFamily="2" charset="-122"/>
                <a:ea typeface="华文楷体" panose="02010600040101010101" pitchFamily="2" charset="-122"/>
              </a:rPr>
              <a:t>行：</a:t>
            </a:r>
            <a:r>
              <a:rPr lang="en-US" altLang="zh-CN" sz="2000" b="1">
                <a:latin typeface="华文楷体" panose="02010600040101010101" pitchFamily="2" charset="-122"/>
                <a:ea typeface="华文楷体" panose="02010600040101010101" pitchFamily="2" charset="-122"/>
              </a:rPr>
              <a:t>print(iris.data[:10])</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a:t>
            </a:r>
            <a:r>
              <a:rPr lang="en-US" altLang="zh-CN" sz="2000">
                <a:latin typeface="华文楷体" panose="02010600040101010101" pitchFamily="2" charset="-122"/>
                <a:ea typeface="华文楷体" panose="02010600040101010101" pitchFamily="2" charset="-122"/>
              </a:rPr>
              <a:t>target</a:t>
            </a:r>
            <a:r>
              <a:rPr lang="zh-CN" altLang="en-US" sz="2000">
                <a:latin typeface="华文楷体" panose="02010600040101010101" pitchFamily="2" charset="-122"/>
                <a:ea typeface="华文楷体" panose="02010600040101010101" pitchFamily="2" charset="-122"/>
              </a:rPr>
              <a:t>前</a:t>
            </a:r>
            <a:r>
              <a:rPr lang="en-US" altLang="zh-CN" sz="2000">
                <a:latin typeface="华文楷体" panose="02010600040101010101" pitchFamily="2" charset="-122"/>
                <a:ea typeface="华文楷体" panose="02010600040101010101" pitchFamily="2" charset="-122"/>
              </a:rPr>
              <a:t>100</a:t>
            </a:r>
            <a:r>
              <a:rPr lang="zh-CN" altLang="en-US" sz="2000">
                <a:latin typeface="华文楷体" panose="02010600040101010101" pitchFamily="2" charset="-122"/>
                <a:ea typeface="华文楷体" panose="02010600040101010101" pitchFamily="2" charset="-122"/>
              </a:rPr>
              <a:t>个值：</a:t>
            </a:r>
            <a:endParaRPr lang="en-US" altLang="zh-CN" sz="2000">
              <a:latin typeface="华文楷体" panose="02010600040101010101" pitchFamily="2" charset="-122"/>
              <a:ea typeface="华文楷体" panose="02010600040101010101" pitchFamily="2" charset="-122"/>
            </a:endParaRPr>
          </a:p>
          <a:p>
            <a:r>
              <a:rPr lang="en-US" altLang="zh-CN" sz="2000" b="1">
                <a:latin typeface="华文楷体" panose="02010600040101010101" pitchFamily="2" charset="-122"/>
                <a:ea typeface="华文楷体" panose="02010600040101010101" pitchFamily="2" charset="-122"/>
              </a:rPr>
              <a:t>print(iris.target[:100])</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查看目标变量的类别名称：</a:t>
            </a:r>
            <a:endParaRPr lang="en-US" altLang="zh-CN" sz="2000">
              <a:latin typeface="华文楷体" panose="02010600040101010101" pitchFamily="2" charset="-122"/>
              <a:ea typeface="华文楷体" panose="02010600040101010101" pitchFamily="2" charset="-122"/>
            </a:endParaRPr>
          </a:p>
          <a:p>
            <a:r>
              <a:rPr lang="en-US" altLang="zh-CN" sz="2000" b="1">
                <a:latin typeface="华文楷体" panose="02010600040101010101" pitchFamily="2" charset="-122"/>
                <a:ea typeface="华文楷体" panose="02010600040101010101" pitchFamily="2" charset="-122"/>
              </a:rPr>
              <a:t>print(iris.target_names)</a:t>
            </a:r>
          </a:p>
        </p:txBody>
      </p:sp>
      <p:sp>
        <p:nvSpPr>
          <p:cNvPr id="4" name="矩形 3"/>
          <p:cNvSpPr/>
          <p:nvPr/>
        </p:nvSpPr>
        <p:spPr>
          <a:xfrm>
            <a:off x="3382333" y="1714080"/>
            <a:ext cx="4168962" cy="369332"/>
          </a:xfrm>
          <a:prstGeom prst="rect">
            <a:avLst/>
          </a:prstGeom>
        </p:spPr>
        <p:txBody>
          <a:bodyPr wrap="none">
            <a:spAutoFit/>
          </a:bodyPr>
          <a:lstStyle/>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rPr>
              <a:t>Step1:</a:t>
            </a:r>
            <a:r>
              <a:rPr lang="zh-CN" altLang="en-US">
                <a:latin typeface="微软雅黑" panose="020B0503020204020204" charset="-122"/>
                <a:ea typeface="微软雅黑" panose="020B0503020204020204" charset="-122"/>
              </a:rPr>
              <a:t>使用</a:t>
            </a:r>
            <a:r>
              <a:rPr lang="en-US" altLang="zh-CN">
                <a:latin typeface="微软雅黑" panose="020B0503020204020204" charset="-122"/>
                <a:ea typeface="微软雅黑" panose="020B0503020204020204" charset="-122"/>
              </a:rPr>
              <a:t>sklearn</a:t>
            </a:r>
            <a:r>
              <a:rPr lang="zh-CN" altLang="en-US">
                <a:latin typeface="微软雅黑" panose="020B0503020204020204" charset="-122"/>
                <a:ea typeface="微软雅黑" panose="020B0503020204020204" charset="-122"/>
              </a:rPr>
              <a:t>自带的</a:t>
            </a:r>
            <a:r>
              <a:rPr lang="en-US" altLang="zh-CN">
                <a:latin typeface="微软雅黑" panose="020B0503020204020204" charset="-122"/>
                <a:ea typeface="微软雅黑" panose="020B0503020204020204" charset="-122"/>
              </a:rPr>
              <a:t>iris</a:t>
            </a:r>
            <a:r>
              <a:rPr lang="zh-CN" altLang="en-US">
                <a:latin typeface="微软雅黑" panose="020B0503020204020204" charset="-122"/>
                <a:ea typeface="微软雅黑" panose="020B0503020204020204" charset="-122"/>
              </a:rPr>
              <a:t>数据集 </a:t>
            </a:r>
          </a:p>
        </p:txBody>
      </p:sp>
      <p:pic>
        <p:nvPicPr>
          <p:cNvPr id="9" name="图片 8"/>
          <p:cNvPicPr>
            <a:picLocks noChangeAspect="1"/>
          </p:cNvPicPr>
          <p:nvPr/>
        </p:nvPicPr>
        <p:blipFill>
          <a:blip r:embed="rId3"/>
          <a:stretch>
            <a:fillRect/>
          </a:stretch>
        </p:blipFill>
        <p:spPr>
          <a:xfrm>
            <a:off x="7006107" y="4533363"/>
            <a:ext cx="5185894" cy="232463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286014"/>
            <a:ext cx="8582140" cy="1268555"/>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逻辑回归代码示例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489831" y="2324637"/>
            <a:ext cx="7910352" cy="1015663"/>
          </a:xfrm>
          <a:prstGeom prst="rect">
            <a:avLst/>
          </a:prstGeom>
          <a:noFill/>
        </p:spPr>
        <p:txBody>
          <a:bodyPr wrap="square" rtlCol="0">
            <a:spAutoFit/>
          </a:bodyPr>
          <a:lstStyle/>
          <a:p>
            <a:r>
              <a:rPr lang="en-US" altLang="zh-CN" sz="2000">
                <a:latin typeface="华文楷体" panose="02010600040101010101" pitchFamily="2" charset="-122"/>
                <a:ea typeface="华文楷体" panose="02010600040101010101" pitchFamily="2" charset="-122"/>
              </a:rPr>
              <a:t>from sklearn.model_selection import train_test_split</a:t>
            </a:r>
          </a:p>
          <a:p>
            <a:r>
              <a:rPr lang="en-US" altLang="zh-CN" sz="2000">
                <a:latin typeface="华文楷体" panose="02010600040101010101" pitchFamily="2" charset="-122"/>
                <a:ea typeface="华文楷体" panose="02010600040101010101" pitchFamily="2" charset="-122"/>
              </a:rPr>
              <a:t>X_train,X_test,y_train,y_test=train_test_split(iris.data,iris.target,test_size=0.3,random_state=123456)</a:t>
            </a:r>
          </a:p>
        </p:txBody>
      </p:sp>
      <p:sp>
        <p:nvSpPr>
          <p:cNvPr id="4" name="矩形 3"/>
          <p:cNvSpPr/>
          <p:nvPr/>
        </p:nvSpPr>
        <p:spPr>
          <a:xfrm>
            <a:off x="3382333" y="1714080"/>
            <a:ext cx="3460884"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华文楷体" panose="02010600040101010101" pitchFamily="2" charset="-122"/>
                <a:ea typeface="华文楷体" panose="02010600040101010101" pitchFamily="2" charset="-122"/>
              </a:rPr>
              <a:t>Step2 : </a:t>
            </a:r>
            <a:r>
              <a:rPr lang="zh-CN" altLang="en-US" b="1">
                <a:latin typeface="华文楷体" panose="02010600040101010101" pitchFamily="2" charset="-122"/>
                <a:ea typeface="华文楷体" panose="02010600040101010101" pitchFamily="2" charset="-122"/>
              </a:rPr>
              <a:t>拆分成训练集和测试集</a:t>
            </a:r>
          </a:p>
        </p:txBody>
      </p:sp>
      <p:sp>
        <p:nvSpPr>
          <p:cNvPr id="6" name="矩形 5"/>
          <p:cNvSpPr/>
          <p:nvPr/>
        </p:nvSpPr>
        <p:spPr>
          <a:xfrm>
            <a:off x="3489831" y="3800264"/>
            <a:ext cx="2064989"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华文楷体" panose="02010600040101010101" pitchFamily="2" charset="-122"/>
                <a:ea typeface="华文楷体" panose="02010600040101010101" pitchFamily="2" charset="-122"/>
              </a:rPr>
              <a:t>Step3 : </a:t>
            </a:r>
            <a:r>
              <a:rPr lang="zh-CN" altLang="en-US" b="1">
                <a:latin typeface="华文楷体" panose="02010600040101010101" pitchFamily="2" charset="-122"/>
                <a:ea typeface="华文楷体" panose="02010600040101010101" pitchFamily="2" charset="-122"/>
              </a:rPr>
              <a:t>模型训练</a:t>
            </a:r>
          </a:p>
        </p:txBody>
      </p:sp>
      <p:sp>
        <p:nvSpPr>
          <p:cNvPr id="13" name="对话气泡: 矩形 12"/>
          <p:cNvSpPr/>
          <p:nvPr/>
        </p:nvSpPr>
        <p:spPr>
          <a:xfrm>
            <a:off x="3382333" y="4301732"/>
            <a:ext cx="8582140" cy="226840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文本框 10"/>
          <p:cNvSpPr txBox="1"/>
          <p:nvPr/>
        </p:nvSpPr>
        <p:spPr>
          <a:xfrm>
            <a:off x="3489831" y="4325421"/>
            <a:ext cx="7637809" cy="2246769"/>
          </a:xfrm>
          <a:prstGeom prst="rect">
            <a:avLst/>
          </a:prstGeom>
          <a:noFill/>
        </p:spPr>
        <p:txBody>
          <a:bodyPr wrap="square" rtlCol="0">
            <a:spAutoFit/>
          </a:bodyPr>
          <a:lstStyle/>
          <a:p>
            <a:r>
              <a:rPr lang="en-US" altLang="zh-CN" sz="2000">
                <a:latin typeface="华文楷体" panose="02010600040101010101" pitchFamily="2" charset="-122"/>
                <a:ea typeface="华文楷体" panose="02010600040101010101" pitchFamily="2" charset="-122"/>
              </a:rPr>
              <a:t>from sklearn.linear_model import LogisticRegression</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实例化模型并训练</a:t>
            </a:r>
          </a:p>
          <a:p>
            <a:r>
              <a:rPr lang="en-US" altLang="zh-CN" sz="2000">
                <a:latin typeface="华文楷体" panose="02010600040101010101" pitchFamily="2" charset="-122"/>
                <a:ea typeface="华文楷体" panose="02010600040101010101" pitchFamily="2" charset="-122"/>
              </a:rPr>
              <a:t>model = LogisticRegression()</a:t>
            </a:r>
          </a:p>
          <a:p>
            <a:r>
              <a:rPr lang="en-US" altLang="zh-CN" sz="2000">
                <a:latin typeface="华文楷体" panose="02010600040101010101" pitchFamily="2" charset="-122"/>
                <a:ea typeface="华文楷体" panose="02010600040101010101" pitchFamily="2" charset="-122"/>
              </a:rPr>
              <a:t>model.fit(X_train,y_train)</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查看模型结果</a:t>
            </a:r>
          </a:p>
          <a:p>
            <a:r>
              <a:rPr lang="en-US" altLang="zh-CN" sz="2000">
                <a:latin typeface="华文楷体" panose="02010600040101010101" pitchFamily="2" charset="-122"/>
                <a:ea typeface="华文楷体" panose="02010600040101010101" pitchFamily="2" charset="-122"/>
              </a:rPr>
              <a:t>print(model.coef_)</a:t>
            </a:r>
          </a:p>
          <a:p>
            <a:r>
              <a:rPr lang="en-US" altLang="zh-CN" sz="2000">
                <a:latin typeface="华文楷体" panose="02010600040101010101" pitchFamily="2" charset="-122"/>
                <a:ea typeface="华文楷体" panose="02010600040101010101" pitchFamily="2" charset="-122"/>
              </a:rPr>
              <a:t>print(model.intercept_)</a:t>
            </a:r>
          </a:p>
        </p:txBody>
      </p:sp>
      <p:pic>
        <p:nvPicPr>
          <p:cNvPr id="9" name="图片 8"/>
          <p:cNvPicPr>
            <a:picLocks noChangeAspect="1"/>
          </p:cNvPicPr>
          <p:nvPr/>
        </p:nvPicPr>
        <p:blipFill>
          <a:blip r:embed="rId3"/>
          <a:stretch>
            <a:fillRect/>
          </a:stretch>
        </p:blipFill>
        <p:spPr>
          <a:xfrm>
            <a:off x="7820812" y="3163120"/>
            <a:ext cx="4286250" cy="1209675"/>
          </a:xfrm>
          <a:prstGeom prst="rect">
            <a:avLst/>
          </a:prstGeom>
        </p:spPr>
        <p:style>
          <a:lnRef idx="2">
            <a:schemeClr val="dk1"/>
          </a:lnRef>
          <a:fillRef idx="1">
            <a:schemeClr val="lt1"/>
          </a:fillRef>
          <a:effectRef idx="0">
            <a:schemeClr val="dk1"/>
          </a:effectRef>
          <a:fontRef idx="minor">
            <a:schemeClr val="dk1"/>
          </a:fontRef>
        </p:style>
      </p:pic>
      <p:sp>
        <p:nvSpPr>
          <p:cNvPr id="14" name="矩形 13"/>
          <p:cNvSpPr/>
          <p:nvPr/>
        </p:nvSpPr>
        <p:spPr>
          <a:xfrm>
            <a:off x="8886153" y="4538810"/>
            <a:ext cx="2949532" cy="203132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en-US">
                <a:latin typeface="华文楷体" panose="02010600040101010101" pitchFamily="2" charset="-122"/>
                <a:ea typeface="华文楷体" panose="02010600040101010101" pitchFamily="2" charset="-122"/>
              </a:rPr>
              <a:t>因为</a:t>
            </a:r>
            <a:r>
              <a:rPr lang="en-US" altLang="zh-CN">
                <a:latin typeface="华文楷体" panose="02010600040101010101" pitchFamily="2" charset="-122"/>
                <a:ea typeface="华文楷体" panose="02010600040101010101" pitchFamily="2" charset="-122"/>
              </a:rPr>
              <a:t>iris</a:t>
            </a:r>
            <a:r>
              <a:rPr lang="zh-CN" altLang="en-US">
                <a:latin typeface="华文楷体" panose="02010600040101010101" pitchFamily="2" charset="-122"/>
                <a:ea typeface="华文楷体" panose="02010600040101010101" pitchFamily="2" charset="-122"/>
              </a:rPr>
              <a:t>数据集中</a:t>
            </a:r>
            <a:r>
              <a:rPr lang="en-US" altLang="zh-CN">
                <a:latin typeface="华文楷体" panose="02010600040101010101" pitchFamily="2" charset="-122"/>
                <a:ea typeface="华文楷体" panose="02010600040101010101" pitchFamily="2" charset="-122"/>
              </a:rPr>
              <a:t>target</a:t>
            </a:r>
            <a:r>
              <a:rPr lang="zh-CN" altLang="en-US">
                <a:latin typeface="华文楷体" panose="02010600040101010101" pitchFamily="2" charset="-122"/>
                <a:ea typeface="华文楷体" panose="02010600040101010101" pitchFamily="2" charset="-122"/>
              </a:rPr>
              <a:t>有</a:t>
            </a:r>
            <a:r>
              <a:rPr lang="en-US" altLang="zh-CN">
                <a:latin typeface="华文楷体" panose="02010600040101010101" pitchFamily="2" charset="-122"/>
                <a:ea typeface="华文楷体" panose="02010600040101010101" pitchFamily="2" charset="-122"/>
              </a:rPr>
              <a:t>3</a:t>
            </a:r>
            <a:r>
              <a:rPr lang="zh-CN" altLang="en-US">
                <a:latin typeface="华文楷体" panose="02010600040101010101" pitchFamily="2" charset="-122"/>
                <a:ea typeface="华文楷体" panose="02010600040101010101" pitchFamily="2" charset="-122"/>
              </a:rPr>
              <a:t>个类别，所以</a:t>
            </a:r>
            <a:r>
              <a:rPr lang="en-US" altLang="zh-CN">
                <a:latin typeface="华文楷体" panose="02010600040101010101" pitchFamily="2" charset="-122"/>
                <a:ea typeface="华文楷体" panose="02010600040101010101" pitchFamily="2" charset="-122"/>
              </a:rPr>
              <a:t>coef_</a:t>
            </a:r>
            <a:r>
              <a:rPr lang="zh-CN" altLang="en-US">
                <a:latin typeface="华文楷体" panose="02010600040101010101" pitchFamily="2" charset="-122"/>
                <a:ea typeface="华文楷体" panose="02010600040101010101" pitchFamily="2" charset="-122"/>
              </a:rPr>
              <a:t>是 </a:t>
            </a:r>
            <a:r>
              <a:rPr lang="en-US" altLang="zh-CN" b="1">
                <a:solidFill>
                  <a:srgbClr val="FFFF00"/>
                </a:solidFill>
                <a:latin typeface="华文楷体" panose="02010600040101010101" pitchFamily="2" charset="-122"/>
                <a:ea typeface="华文楷体" panose="02010600040101010101" pitchFamily="2" charset="-122"/>
              </a:rPr>
              <a:t>3*4 </a:t>
            </a:r>
            <a:r>
              <a:rPr lang="zh-CN" altLang="en-US">
                <a:latin typeface="华文楷体" panose="02010600040101010101" pitchFamily="2" charset="-122"/>
                <a:ea typeface="华文楷体" panose="02010600040101010101" pitchFamily="2" charset="-122"/>
              </a:rPr>
              <a:t>的</a:t>
            </a:r>
            <a:r>
              <a:rPr lang="en-US" altLang="zh-CN">
                <a:latin typeface="华文楷体" panose="02010600040101010101" pitchFamily="2" charset="-122"/>
                <a:ea typeface="华文楷体" panose="02010600040101010101" pitchFamily="2" charset="-122"/>
              </a:rPr>
              <a:t>2D</a:t>
            </a:r>
            <a:r>
              <a:rPr lang="zh-CN" altLang="en-US">
                <a:latin typeface="华文楷体" panose="02010600040101010101" pitchFamily="2" charset="-122"/>
                <a:ea typeface="华文楷体" panose="02010600040101010101" pitchFamily="2" charset="-122"/>
              </a:rPr>
              <a:t>数组，</a:t>
            </a:r>
            <a:r>
              <a:rPr lang="en-US" altLang="zh-CN">
                <a:latin typeface="华文楷体" panose="02010600040101010101" pitchFamily="2" charset="-122"/>
                <a:ea typeface="华文楷体" panose="02010600040101010101" pitchFamily="2" charset="-122"/>
              </a:rPr>
              <a:t>intercept_</a:t>
            </a:r>
            <a:r>
              <a:rPr lang="zh-CN" altLang="en-US">
                <a:latin typeface="华文楷体" panose="02010600040101010101" pitchFamily="2" charset="-122"/>
                <a:ea typeface="华文楷体" panose="02010600040101010101" pitchFamily="2" charset="-122"/>
              </a:rPr>
              <a:t>是一个长度为</a:t>
            </a:r>
            <a:r>
              <a:rPr lang="en-US" altLang="zh-CN">
                <a:latin typeface="华文楷体" panose="02010600040101010101" pitchFamily="2" charset="-122"/>
                <a:ea typeface="华文楷体" panose="02010600040101010101" pitchFamily="2" charset="-122"/>
              </a:rPr>
              <a:t>3</a:t>
            </a:r>
            <a:r>
              <a:rPr lang="zh-CN" altLang="en-US">
                <a:latin typeface="华文楷体" panose="02010600040101010101" pitchFamily="2" charset="-122"/>
                <a:ea typeface="华文楷体" panose="02010600040101010101" pitchFamily="2" charset="-122"/>
              </a:rPr>
              <a:t>的</a:t>
            </a:r>
            <a:r>
              <a:rPr lang="en-US" altLang="zh-CN">
                <a:latin typeface="华文楷体" panose="02010600040101010101" pitchFamily="2" charset="-122"/>
                <a:ea typeface="华文楷体" panose="02010600040101010101" pitchFamily="2" charset="-122"/>
              </a:rPr>
              <a:t>1D</a:t>
            </a:r>
            <a:r>
              <a:rPr lang="zh-CN" altLang="en-US">
                <a:latin typeface="华文楷体" panose="02010600040101010101" pitchFamily="2" charset="-122"/>
                <a:ea typeface="华文楷体" panose="02010600040101010101" pitchFamily="2" charset="-122"/>
              </a:rPr>
              <a:t>数组。我们前面有说过，多分类的逻辑回归，有几个类就会构建几个逻辑回归模型。</a:t>
            </a:r>
          </a:p>
        </p:txBody>
      </p:sp>
      <p:sp>
        <p:nvSpPr>
          <p:cNvPr id="15" name="箭头: 下弧形 14"/>
          <p:cNvSpPr/>
          <p:nvPr/>
        </p:nvSpPr>
        <p:spPr>
          <a:xfrm>
            <a:off x="7071725" y="4733605"/>
            <a:ext cx="977595" cy="38168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083412"/>
            <a:ext cx="8582140" cy="446779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逻辑回归代码示例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541641" y="2083412"/>
            <a:ext cx="7910352" cy="4401205"/>
          </a:xfrm>
          <a:prstGeom prst="rect">
            <a:avLst/>
          </a:prstGeom>
          <a:noFill/>
        </p:spPr>
        <p:txBody>
          <a:bodyPr wrap="square" rtlCol="0">
            <a:spAutoFit/>
          </a:bodyPr>
          <a:lstStyle/>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方法</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：直接使用模型的</a:t>
            </a:r>
            <a:r>
              <a:rPr lang="en-US" altLang="zh-CN" sz="2000">
                <a:latin typeface="华文楷体" panose="02010600040101010101" pitchFamily="2" charset="-122"/>
                <a:ea typeface="华文楷体" panose="02010600040101010101" pitchFamily="2" charset="-122"/>
              </a:rPr>
              <a:t>score</a:t>
            </a:r>
            <a:r>
              <a:rPr lang="zh-CN" altLang="en-US" sz="2000">
                <a:latin typeface="华文楷体" panose="02010600040101010101" pitchFamily="2" charset="-122"/>
                <a:ea typeface="华文楷体" panose="02010600040101010101" pitchFamily="2" charset="-122"/>
              </a:rPr>
              <a:t>方法计算正确率</a:t>
            </a:r>
          </a:p>
          <a:p>
            <a:r>
              <a:rPr lang="en-US" altLang="zh-CN" sz="2000">
                <a:latin typeface="华文楷体" panose="02010600040101010101" pitchFamily="2" charset="-122"/>
                <a:ea typeface="华文楷体" panose="02010600040101010101" pitchFamily="2" charset="-122"/>
              </a:rPr>
              <a:t>print(model.score(X_test,y_test))</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方法</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：使用</a:t>
            </a:r>
            <a:r>
              <a:rPr lang="en-US" altLang="zh-CN" sz="2000">
                <a:latin typeface="华文楷体" panose="02010600040101010101" pitchFamily="2" charset="-122"/>
                <a:ea typeface="华文楷体" panose="02010600040101010101" pitchFamily="2" charset="-122"/>
              </a:rPr>
              <a:t>sklearn.metrics</a:t>
            </a:r>
            <a:r>
              <a:rPr lang="zh-CN" altLang="en-US" sz="2000">
                <a:latin typeface="华文楷体" panose="02010600040101010101" pitchFamily="2" charset="-122"/>
                <a:ea typeface="华文楷体" panose="02010600040101010101" pitchFamily="2" charset="-122"/>
              </a:rPr>
              <a:t>下的</a:t>
            </a:r>
            <a:r>
              <a:rPr lang="en-US" altLang="zh-CN" sz="2000">
                <a:latin typeface="华文楷体" panose="02010600040101010101" pitchFamily="2" charset="-122"/>
                <a:ea typeface="华文楷体" panose="02010600040101010101" pitchFamily="2" charset="-122"/>
              </a:rPr>
              <a:t>classification_report</a:t>
            </a:r>
            <a:r>
              <a:rPr lang="zh-CN" altLang="en-US" sz="2000">
                <a:latin typeface="华文楷体" panose="02010600040101010101" pitchFamily="2" charset="-122"/>
                <a:ea typeface="华文楷体" panose="02010600040101010101" pitchFamily="2" charset="-122"/>
              </a:rPr>
              <a:t>方法</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先对测试集进行预测</a:t>
            </a:r>
          </a:p>
          <a:p>
            <a:r>
              <a:rPr lang="en-US" altLang="zh-CN" sz="2000">
                <a:latin typeface="华文楷体" panose="02010600040101010101" pitchFamily="2" charset="-122"/>
                <a:ea typeface="华文楷体" panose="02010600040101010101" pitchFamily="2" charset="-122"/>
              </a:rPr>
              <a:t>y_pred = model.predict(X_test) #</a:t>
            </a:r>
            <a:r>
              <a:rPr lang="zh-CN" altLang="en-US" sz="2000">
                <a:latin typeface="华文楷体" panose="02010600040101010101" pitchFamily="2" charset="-122"/>
                <a:ea typeface="华文楷体" panose="02010600040101010101" pitchFamily="2" charset="-122"/>
              </a:rPr>
              <a:t>预测类别标签</a:t>
            </a:r>
          </a:p>
          <a:p>
            <a:r>
              <a:rPr lang="en-US" altLang="zh-CN" sz="2000">
                <a:latin typeface="华文楷体" panose="02010600040101010101" pitchFamily="2" charset="-122"/>
                <a:ea typeface="华文楷体" panose="02010600040101010101" pitchFamily="2" charset="-122"/>
              </a:rPr>
              <a:t>y_pred_prob = model.predict_proba(X_test) #</a:t>
            </a:r>
            <a:r>
              <a:rPr lang="zh-CN" altLang="en-US" sz="2000">
                <a:latin typeface="华文楷体" panose="02010600040101010101" pitchFamily="2" charset="-122"/>
                <a:ea typeface="华文楷体" panose="02010600040101010101" pitchFamily="2" charset="-122"/>
              </a:rPr>
              <a:t>预测类别概率</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分类评估报告 </a:t>
            </a:r>
            <a:r>
              <a:rPr lang="en-US" altLang="zh-CN" sz="2000">
                <a:latin typeface="华文楷体" panose="02010600040101010101" pitchFamily="2" charset="-122"/>
                <a:ea typeface="华文楷体" panose="02010600040101010101" pitchFamily="2" charset="-122"/>
              </a:rPr>
              <a:t>classification_report</a:t>
            </a:r>
          </a:p>
          <a:p>
            <a:r>
              <a:rPr lang="en-US" altLang="zh-CN" sz="2000">
                <a:latin typeface="华文楷体" panose="02010600040101010101" pitchFamily="2" charset="-122"/>
                <a:ea typeface="华文楷体" panose="02010600040101010101" pitchFamily="2" charset="-122"/>
              </a:rPr>
              <a:t>from sklearn.metrics import classification_report</a:t>
            </a:r>
          </a:p>
          <a:p>
            <a:r>
              <a:rPr lang="en-US" altLang="zh-CN" sz="2000">
                <a:latin typeface="华文楷体" panose="02010600040101010101" pitchFamily="2" charset="-122"/>
                <a:ea typeface="华文楷体" panose="02010600040101010101" pitchFamily="2" charset="-122"/>
              </a:rPr>
              <a:t>print(classification_report(y_test,y_pred))</a:t>
            </a:r>
          </a:p>
          <a:p>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可以通过以下查看预测试结果</a:t>
            </a:r>
            <a:endParaRPr lang="en-US" altLang="zh-CN" sz="2000">
              <a:latin typeface="华文楷体" panose="02010600040101010101" pitchFamily="2" charset="-122"/>
              <a:ea typeface="华文楷体" panose="02010600040101010101" pitchFamily="2" charset="-122"/>
            </a:endParaRPr>
          </a:p>
          <a:p>
            <a:r>
              <a:rPr lang="en-US" altLang="zh-CN" sz="2000">
                <a:latin typeface="华文楷体" panose="02010600040101010101" pitchFamily="2" charset="-122"/>
                <a:ea typeface="华文楷体" panose="02010600040101010101" pitchFamily="2" charset="-122"/>
              </a:rPr>
              <a:t>print(y_pred)</a:t>
            </a:r>
          </a:p>
          <a:p>
            <a:r>
              <a:rPr lang="en-US" altLang="zh-CN" sz="2000">
                <a:latin typeface="华文楷体" panose="02010600040101010101" pitchFamily="2" charset="-122"/>
                <a:ea typeface="华文楷体" panose="02010600040101010101" pitchFamily="2" charset="-122"/>
              </a:rPr>
              <a:t>print(y_pred_prob)</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验证三个概率相加等于</a:t>
            </a:r>
            <a:r>
              <a:rPr lang="en-US" altLang="zh-CN" sz="2000">
                <a:latin typeface="华文楷体" panose="02010600040101010101" pitchFamily="2" charset="-122"/>
                <a:ea typeface="华文楷体" panose="02010600040101010101" pitchFamily="2" charset="-122"/>
              </a:rPr>
              <a:t>1</a:t>
            </a:r>
          </a:p>
          <a:p>
            <a:r>
              <a:rPr lang="en-US" altLang="zh-CN" sz="2000">
                <a:latin typeface="华文楷体" panose="02010600040101010101" pitchFamily="2" charset="-122"/>
                <a:ea typeface="华文楷体" panose="02010600040101010101" pitchFamily="2" charset="-122"/>
              </a:rPr>
              <a:t>y_pred_prob[0].sum()</a:t>
            </a:r>
          </a:p>
        </p:txBody>
      </p:sp>
      <p:sp>
        <p:nvSpPr>
          <p:cNvPr id="4" name="矩形 3"/>
          <p:cNvSpPr/>
          <p:nvPr/>
        </p:nvSpPr>
        <p:spPr>
          <a:xfrm>
            <a:off x="3382333" y="1714080"/>
            <a:ext cx="200728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华文楷体" panose="02010600040101010101" pitchFamily="2" charset="-122"/>
                <a:ea typeface="华文楷体" panose="02010600040101010101" pitchFamily="2" charset="-122"/>
              </a:rPr>
              <a:t>Step4: </a:t>
            </a:r>
            <a:r>
              <a:rPr lang="zh-CN" altLang="en-US" b="1">
                <a:latin typeface="华文楷体" panose="02010600040101010101" pitchFamily="2" charset="-122"/>
                <a:ea typeface="华文楷体" panose="02010600040101010101" pitchFamily="2" charset="-122"/>
              </a:rPr>
              <a:t>模型评估</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083412"/>
            <a:ext cx="8582140" cy="403405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1817" y="3012485"/>
            <a:ext cx="1693022" cy="646331"/>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逻辑回归代码示例</a:t>
            </a: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541641" y="2083412"/>
            <a:ext cx="7910352" cy="3785652"/>
          </a:xfrm>
          <a:prstGeom prst="rect">
            <a:avLst/>
          </a:prstGeom>
          <a:noFill/>
        </p:spPr>
        <p:txBody>
          <a:bodyPr wrap="square" rtlCol="0">
            <a:spAutoFit/>
          </a:bodyPr>
          <a:lstStyle/>
          <a:p>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 导包</a:t>
            </a:r>
          </a:p>
          <a:p>
            <a:r>
              <a:rPr lang="en-US" altLang="zh-CN" sz="2000">
                <a:latin typeface="华文楷体" panose="02010600040101010101" pitchFamily="2" charset="-122"/>
                <a:ea typeface="华文楷体" panose="02010600040101010101" pitchFamily="2" charset="-122"/>
              </a:rPr>
              <a:t>from sklearn import datasets</a:t>
            </a:r>
          </a:p>
          <a:p>
            <a:r>
              <a:rPr lang="en-US" altLang="zh-CN" sz="2000">
                <a:latin typeface="华文楷体" panose="02010600040101010101" pitchFamily="2" charset="-122"/>
                <a:ea typeface="华文楷体" panose="02010600040101010101" pitchFamily="2" charset="-122"/>
              </a:rPr>
              <a:t>from sklearn.linear_model import LogisticRegression</a:t>
            </a:r>
          </a:p>
          <a:p>
            <a:r>
              <a:rPr lang="en-US" altLang="zh-CN" sz="2000">
                <a:latin typeface="华文楷体" panose="02010600040101010101" pitchFamily="2" charset="-122"/>
                <a:ea typeface="华文楷体" panose="02010600040101010101" pitchFamily="2" charset="-122"/>
              </a:rPr>
              <a:t>from sklearn.metrics import classification_report</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导入</a:t>
            </a:r>
            <a:r>
              <a:rPr lang="en-US" altLang="zh-CN" sz="2000">
                <a:latin typeface="华文楷体" panose="02010600040101010101" pitchFamily="2" charset="-122"/>
                <a:ea typeface="华文楷体" panose="02010600040101010101" pitchFamily="2" charset="-122"/>
              </a:rPr>
              <a:t>sklearn</a:t>
            </a:r>
            <a:r>
              <a:rPr lang="zh-CN" altLang="en-US" sz="2000">
                <a:latin typeface="华文楷体" panose="02010600040101010101" pitchFamily="2" charset="-122"/>
                <a:ea typeface="华文楷体" panose="02010600040101010101" pitchFamily="2" charset="-122"/>
              </a:rPr>
              <a:t>自带的</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数据集 ：</a:t>
            </a:r>
          </a:p>
          <a:p>
            <a:r>
              <a:rPr lang="en-US" altLang="zh-CN" sz="2000">
                <a:latin typeface="华文楷体" panose="02010600040101010101" pitchFamily="2" charset="-122"/>
                <a:ea typeface="华文楷体" panose="02010600040101010101" pitchFamily="2" charset="-122"/>
              </a:rPr>
              <a:t>iris = datasets.load_iris()</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实例化模型并训练</a:t>
            </a:r>
          </a:p>
          <a:p>
            <a:r>
              <a:rPr lang="en-US" altLang="zh-CN" sz="2000">
                <a:latin typeface="华文楷体" panose="02010600040101010101" pitchFamily="2" charset="-122"/>
                <a:ea typeface="华文楷体" panose="02010600040101010101" pitchFamily="2" charset="-122"/>
              </a:rPr>
              <a:t>model = LogisticRegression()</a:t>
            </a:r>
          </a:p>
          <a:p>
            <a:r>
              <a:rPr lang="en-US" altLang="zh-CN" sz="2000">
                <a:latin typeface="华文楷体" panose="02010600040101010101" pitchFamily="2" charset="-122"/>
                <a:ea typeface="华文楷体" panose="02010600040101010101" pitchFamily="2" charset="-122"/>
              </a:rPr>
              <a:t>model.fit(X_train,y_train)</a:t>
            </a:r>
          </a:p>
          <a:p>
            <a:r>
              <a:rPr lang="en-US" altLang="zh-CN" sz="2000">
                <a:latin typeface="华文楷体" panose="02010600040101010101" pitchFamily="2" charset="-122"/>
                <a:ea typeface="华文楷体" panose="02010600040101010101" pitchFamily="2" charset="-122"/>
              </a:rPr>
              <a:t>y_pred = model.predict(X_test) #</a:t>
            </a:r>
            <a:r>
              <a:rPr lang="zh-CN" altLang="en-US" sz="2000">
                <a:latin typeface="华文楷体" panose="02010600040101010101" pitchFamily="2" charset="-122"/>
                <a:ea typeface="华文楷体" panose="02010600040101010101" pitchFamily="2" charset="-122"/>
              </a:rPr>
              <a:t>预测类别标签</a:t>
            </a:r>
            <a:endParaRPr lang="en-US" altLang="zh-CN" sz="2000">
              <a:latin typeface="华文楷体" panose="02010600040101010101" pitchFamily="2" charset="-122"/>
              <a:ea typeface="华文楷体" panose="02010600040101010101" pitchFamily="2" charset="-122"/>
            </a:endParaRP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分类评估报告 </a:t>
            </a:r>
            <a:r>
              <a:rPr lang="en-US" altLang="zh-CN" sz="2000">
                <a:latin typeface="华文楷体" panose="02010600040101010101" pitchFamily="2" charset="-122"/>
                <a:ea typeface="华文楷体" panose="02010600040101010101" pitchFamily="2" charset="-122"/>
              </a:rPr>
              <a:t>classification_report</a:t>
            </a:r>
          </a:p>
          <a:p>
            <a:r>
              <a:rPr lang="en-US" altLang="zh-CN" sz="2000">
                <a:latin typeface="华文楷体" panose="02010600040101010101" pitchFamily="2" charset="-122"/>
                <a:ea typeface="华文楷体" panose="02010600040101010101" pitchFamily="2" charset="-122"/>
              </a:rPr>
              <a:t>print(classification_report(y_test,y_pred))</a:t>
            </a:r>
          </a:p>
        </p:txBody>
      </p:sp>
      <p:sp>
        <p:nvSpPr>
          <p:cNvPr id="4" name="矩形 3"/>
          <p:cNvSpPr/>
          <p:nvPr/>
        </p:nvSpPr>
        <p:spPr>
          <a:xfrm>
            <a:off x="3382333" y="1714080"/>
            <a:ext cx="1396536" cy="369332"/>
          </a:xfrm>
          <a:prstGeom prst="rect">
            <a:avLst/>
          </a:prstGeom>
        </p:spPr>
        <p:txBody>
          <a:bodyPr wrap="none">
            <a:spAutoFit/>
          </a:bodyPr>
          <a:lstStyle/>
          <a:p>
            <a:pPr marL="285750" indent="-285750">
              <a:buFont typeface="Arial" panose="020B0604020202020204" pitchFamily="34" charset="0"/>
              <a:buChar char="•"/>
            </a:pPr>
            <a:r>
              <a:rPr lang="zh-CN" altLang="en-US" b="1">
                <a:latin typeface="华文楷体" panose="02010600040101010101" pitchFamily="2" charset="-122"/>
                <a:ea typeface="华文楷体" panose="02010600040101010101" pitchFamily="2" charset="-122"/>
              </a:rPr>
              <a:t>完整代码</a:t>
            </a:r>
          </a:p>
        </p:txBody>
      </p:sp>
      <p:pic>
        <p:nvPicPr>
          <p:cNvPr id="6" name="图片 5"/>
          <p:cNvPicPr>
            <a:picLocks noChangeAspect="1"/>
          </p:cNvPicPr>
          <p:nvPr/>
        </p:nvPicPr>
        <p:blipFill>
          <a:blip r:embed="rId4"/>
          <a:stretch>
            <a:fillRect/>
          </a:stretch>
        </p:blipFill>
        <p:spPr>
          <a:xfrm>
            <a:off x="9641715" y="3080098"/>
            <a:ext cx="1758468" cy="1633569"/>
          </a:xfrm>
          <a:prstGeom prst="rect">
            <a:avLst/>
          </a:prstGeom>
        </p:spPr>
      </p:pic>
      <p:sp>
        <p:nvSpPr>
          <p:cNvPr id="9" name="文本框 8"/>
          <p:cNvSpPr txBox="1"/>
          <p:nvPr/>
        </p:nvSpPr>
        <p:spPr>
          <a:xfrm>
            <a:off x="9942196" y="4713667"/>
            <a:ext cx="1457987"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a:t>
            </a:r>
            <a:r>
              <a:rPr lang="zh-CN" altLang="en-US" sz="1600">
                <a:solidFill>
                  <a:schemeClr val="bg2">
                    <a:lumMod val="75000"/>
                  </a:schemeClr>
                </a:solidFill>
                <a:latin typeface="隶书" panose="02010509060101010101" pitchFamily="49" charset="-122"/>
                <a:ea typeface="隶书" panose="02010509060101010101" pitchFamily="49" charset="-122"/>
              </a:rPr>
              <a:t>完整代码</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083412"/>
            <a:ext cx="8582140" cy="3776475"/>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63146" y="2848074"/>
            <a:ext cx="1693022" cy="923330"/>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绘制分类模型的决策边界图（了解）</a:t>
            </a:r>
            <a:r>
              <a:rPr lang="en-US" altLang="zh-CN" b="1">
                <a:latin typeface="微软雅黑" panose="020B0503020204020204" charset="-122"/>
                <a:ea typeface="微软雅黑" panose="020B0503020204020204" charset="-122"/>
              </a:rPr>
              <a:t>(1/2)</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612730" y="2237199"/>
            <a:ext cx="7910352" cy="3416320"/>
          </a:xfrm>
          <a:prstGeom prst="rect">
            <a:avLst/>
          </a:prstGeom>
          <a:noFill/>
        </p:spPr>
        <p:txBody>
          <a:bodyPr wrap="square" rtlCol="0">
            <a:spAutoFit/>
          </a:bodyPr>
          <a:lstStyle/>
          <a:p>
            <a:r>
              <a:rPr lang="zh-CN" altLang="en-US">
                <a:latin typeface="华文楷体" panose="02010600040101010101" pitchFamily="2" charset="-122"/>
                <a:ea typeface="华文楷体" panose="02010600040101010101" pitchFamily="2" charset="-122"/>
              </a:rPr>
              <a:t>    绘制决策边界图不是分类模型的必需步骤，主要目的是用来更好的演示分类模型是如何对数据进行分类的，便于理解不同的分类算法的原理。</a:t>
            </a:r>
          </a:p>
          <a:p>
            <a:r>
              <a:rPr lang="zh-CN" altLang="en-US">
                <a:latin typeface="华文楷体" panose="02010600040101010101" pitchFamily="2" charset="-122"/>
                <a:ea typeface="华文楷体" panose="02010600040101010101" pitchFamily="2" charset="-122"/>
              </a:rPr>
              <a:t>决策边界图的绘制方法是这样的：</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rPr>
              <a:t>一般选择</a:t>
            </a:r>
            <a:r>
              <a:rPr lang="en-US" altLang="zh-CN">
                <a:latin typeface="华文楷体" panose="02010600040101010101" pitchFamily="2" charset="-122"/>
                <a:ea typeface="华文楷体" panose="02010600040101010101" pitchFamily="2" charset="-122"/>
              </a:rPr>
              <a:t>2</a:t>
            </a:r>
            <a:r>
              <a:rPr lang="zh-CN" altLang="en-US">
                <a:latin typeface="华文楷体" panose="02010600040101010101" pitchFamily="2" charset="-122"/>
                <a:ea typeface="华文楷体" panose="02010600040101010101" pitchFamily="2" charset="-122"/>
              </a:rPr>
              <a:t>个维度来绘制一个</a:t>
            </a:r>
            <a:r>
              <a:rPr lang="en-US" altLang="zh-CN">
                <a:latin typeface="华文楷体" panose="02010600040101010101" pitchFamily="2" charset="-122"/>
                <a:ea typeface="华文楷体" panose="02010600040101010101" pitchFamily="2" charset="-122"/>
              </a:rPr>
              <a:t>2D</a:t>
            </a:r>
            <a:r>
              <a:rPr lang="zh-CN" altLang="en-US">
                <a:latin typeface="华文楷体" panose="02010600040101010101" pitchFamily="2" charset="-122"/>
                <a:ea typeface="华文楷体" panose="02010600040101010101" pitchFamily="2" charset="-122"/>
              </a:rPr>
              <a:t>的散点图，这样容易理解</a:t>
            </a:r>
            <a:endParaRPr lang="en-US" altLang="zh-CN">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rPr>
              <a:t>不同的类别在散点图中用不同的颜色标记出来</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rPr>
              <a:t>使用绘制散点图的</a:t>
            </a:r>
            <a:r>
              <a:rPr lang="en-US" altLang="zh-CN">
                <a:latin typeface="华文楷体" panose="02010600040101010101" pitchFamily="2" charset="-122"/>
                <a:ea typeface="华文楷体" panose="02010600040101010101" pitchFamily="2" charset="-122"/>
              </a:rPr>
              <a:t>2</a:t>
            </a:r>
            <a:r>
              <a:rPr lang="zh-CN" altLang="en-US">
                <a:latin typeface="华文楷体" panose="02010600040101010101" pitchFamily="2" charset="-122"/>
                <a:ea typeface="华文楷体" panose="02010600040101010101" pitchFamily="2" charset="-122"/>
              </a:rPr>
              <a:t>个维度来训练分类模型</a:t>
            </a:r>
            <a:endParaRPr lang="en-US" altLang="zh-CN">
              <a:latin typeface="华文楷体" panose="02010600040101010101" pitchFamily="2" charset="-122"/>
              <a:ea typeface="华文楷体" panose="02010600040101010101" pitchFamily="2" charset="-122"/>
            </a:endParaRPr>
          </a:p>
          <a:p>
            <a:endParaRPr lang="zh-CN" altLang="en-US">
              <a:latin typeface="华文楷体" panose="02010600040101010101" pitchFamily="2" charset="-122"/>
              <a:ea typeface="华文楷体" panose="02010600040101010101" pitchFamily="2" charset="-122"/>
            </a:endParaRPr>
          </a:p>
          <a:p>
            <a:r>
              <a:rPr lang="zh-CN" altLang="en-US">
                <a:latin typeface="华文楷体" panose="02010600040101010101" pitchFamily="2" charset="-122"/>
                <a:ea typeface="华文楷体" panose="02010600040101010101" pitchFamily="2" charset="-122"/>
              </a:rPr>
              <a:t>在散点图中确定</a:t>
            </a:r>
            <a:r>
              <a:rPr lang="en-US" altLang="zh-CN">
                <a:latin typeface="华文楷体" panose="02010600040101010101" pitchFamily="2" charset="-122"/>
                <a:ea typeface="华文楷体" panose="02010600040101010101" pitchFamily="2" charset="-122"/>
              </a:rPr>
              <a:t>x</a:t>
            </a:r>
            <a:r>
              <a:rPr lang="zh-CN" altLang="en-US">
                <a:latin typeface="华文楷体" panose="02010600040101010101" pitchFamily="2" charset="-122"/>
                <a:ea typeface="华文楷体" panose="02010600040101010101" pitchFamily="2" charset="-122"/>
              </a:rPr>
              <a:t>和</a:t>
            </a:r>
            <a:r>
              <a:rPr lang="en-US" altLang="zh-CN">
                <a:latin typeface="华文楷体" panose="02010600040101010101" pitchFamily="2" charset="-122"/>
                <a:ea typeface="华文楷体" panose="02010600040101010101" pitchFamily="2" charset="-122"/>
              </a:rPr>
              <a:t>y</a:t>
            </a:r>
            <a:r>
              <a:rPr lang="zh-CN" altLang="en-US">
                <a:latin typeface="华文楷体" panose="02010600040101010101" pitchFamily="2" charset="-122"/>
                <a:ea typeface="华文楷体" panose="02010600040101010101" pitchFamily="2" charset="-122"/>
              </a:rPr>
              <a:t>的取值范围，并在该范围内按照一个最小间隔来绘制网格，可以理解网格交叉处的那些点是虚拟的点，基于他们的坐标值</a:t>
            </a:r>
            <a:r>
              <a:rPr lang="en-US" altLang="zh-CN">
                <a:latin typeface="华文楷体" panose="02010600040101010101" pitchFamily="2" charset="-122"/>
                <a:ea typeface="华文楷体" panose="02010600040101010101" pitchFamily="2" charset="-122"/>
              </a:rPr>
              <a:t>(x,y)</a:t>
            </a:r>
            <a:r>
              <a:rPr lang="zh-CN" altLang="en-US">
                <a:latin typeface="华文楷体" panose="02010600040101010101" pitchFamily="2" charset="-122"/>
                <a:ea typeface="华文楷体" panose="02010600040101010101" pitchFamily="2" charset="-122"/>
              </a:rPr>
              <a:t>可以使用模型对它进行预测，得到预测结果</a:t>
            </a:r>
            <a:r>
              <a:rPr lang="en-US" altLang="zh-CN">
                <a:latin typeface="华文楷体" panose="02010600040101010101" pitchFamily="2" charset="-122"/>
                <a:ea typeface="华文楷体" panose="02010600040101010101" pitchFamily="2" charset="-122"/>
              </a:rPr>
              <a:t>z</a:t>
            </a:r>
          </a:p>
          <a:p>
            <a:r>
              <a:rPr lang="zh-CN" altLang="en-US">
                <a:latin typeface="华文楷体" panose="02010600040101010101" pitchFamily="2" charset="-122"/>
                <a:ea typeface="华文楷体" panose="02010600040101010101" pitchFamily="2" charset="-122"/>
              </a:rPr>
              <a:t>基于网格交叉点的</a:t>
            </a:r>
            <a:r>
              <a:rPr lang="en-US" altLang="zh-CN">
                <a:latin typeface="华文楷体" panose="02010600040101010101" pitchFamily="2" charset="-122"/>
                <a:ea typeface="华文楷体" panose="02010600040101010101" pitchFamily="2" charset="-122"/>
              </a:rPr>
              <a:t>(x,y)</a:t>
            </a:r>
            <a:r>
              <a:rPr lang="zh-CN" altLang="en-US">
                <a:latin typeface="华文楷体" panose="02010600040101010101" pitchFamily="2" charset="-122"/>
                <a:ea typeface="华文楷体" panose="02010600040101010101" pitchFamily="2" charset="-122"/>
              </a:rPr>
              <a:t>和</a:t>
            </a:r>
            <a:r>
              <a:rPr lang="en-US" altLang="zh-CN">
                <a:latin typeface="华文楷体" panose="02010600040101010101" pitchFamily="2" charset="-122"/>
                <a:ea typeface="华文楷体" panose="02010600040101010101" pitchFamily="2" charset="-122"/>
              </a:rPr>
              <a:t>z</a:t>
            </a:r>
            <a:r>
              <a:rPr lang="zh-CN" altLang="en-US">
                <a:latin typeface="华文楷体" panose="02010600040101010101" pitchFamily="2" charset="-122"/>
                <a:ea typeface="华文楷体" panose="02010600040101010101" pitchFamily="2" charset="-122"/>
              </a:rPr>
              <a:t>的结果来绘制出决策边界</a:t>
            </a:r>
          </a:p>
          <a:p>
            <a:r>
              <a:rPr lang="zh-CN" altLang="en-US">
                <a:latin typeface="华文楷体" panose="02010600040101010101" pitchFamily="2" charset="-122"/>
                <a:ea typeface="华文楷体" panose="02010600040101010101" pitchFamily="2" charset="-122"/>
              </a:rPr>
              <a:t>网格划分得越细致，那么决策边界也越精细。</a:t>
            </a:r>
            <a:endParaRPr lang="zh-CN" altLang="en-US" sz="2000">
              <a:latin typeface="华文楷体" panose="02010600040101010101" pitchFamily="2" charset="-122"/>
              <a:ea typeface="华文楷体" panose="02010600040101010101" pitchFamily="2" charset="-122"/>
            </a:endParaRPr>
          </a:p>
        </p:txBody>
      </p:sp>
      <p:sp>
        <p:nvSpPr>
          <p:cNvPr id="4" name="矩形 3"/>
          <p:cNvSpPr/>
          <p:nvPr/>
        </p:nvSpPr>
        <p:spPr>
          <a:xfrm>
            <a:off x="3382333" y="1714080"/>
            <a:ext cx="934871" cy="369332"/>
          </a:xfrm>
          <a:prstGeom prst="rect">
            <a:avLst/>
          </a:prstGeom>
        </p:spPr>
        <p:txBody>
          <a:bodyPr wrap="none">
            <a:spAutoFit/>
          </a:bodyPr>
          <a:lstStyle/>
          <a:p>
            <a:pPr marL="285750" indent="-285750">
              <a:buFont typeface="Arial" panose="020B0604020202020204" pitchFamily="34" charset="0"/>
              <a:buChar char="•"/>
            </a:pPr>
            <a:r>
              <a:rPr lang="zh-CN" altLang="en-US" b="1">
                <a:latin typeface="华文楷体" panose="02010600040101010101" pitchFamily="2" charset="-122"/>
                <a:ea typeface="华文楷体" panose="02010600040101010101" pitchFamily="2" charset="-122"/>
              </a:rPr>
              <a:t>分析</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382333" y="2083412"/>
            <a:ext cx="8582140" cy="4034053"/>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63146" y="2848074"/>
            <a:ext cx="1693022" cy="923330"/>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绘制分类模型的决策边界图（了解）</a:t>
            </a:r>
            <a:r>
              <a:rPr lang="en-US" altLang="zh-CN" b="1">
                <a:latin typeface="微软雅黑" panose="020B0503020204020204" charset="-122"/>
                <a:ea typeface="微软雅黑" panose="020B0503020204020204" charset="-122"/>
              </a:rPr>
              <a:t> (2/2)</a:t>
            </a:r>
            <a:endParaRPr lang="zh-CN" altLang="en-US" b="1">
              <a:latin typeface="微软雅黑" panose="020B0503020204020204" charset="-122"/>
              <a:ea typeface="微软雅黑" panose="020B0503020204020204" charset="-122"/>
            </a:endParaRPr>
          </a:p>
        </p:txBody>
      </p:sp>
      <p:sp>
        <p:nvSpPr>
          <p:cNvPr id="8" name="矩形 7"/>
          <p:cNvSpPr/>
          <p:nvPr/>
        </p:nvSpPr>
        <p:spPr>
          <a:xfrm>
            <a:off x="189880" y="1204481"/>
            <a:ext cx="4014817"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2.2.2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构建逻辑回归模型</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918" y="4106608"/>
            <a:ext cx="1815921" cy="2208905"/>
          </a:xfrm>
          <a:prstGeom prst="rect">
            <a:avLst/>
          </a:prstGeom>
        </p:spPr>
      </p:pic>
      <p:sp>
        <p:nvSpPr>
          <p:cNvPr id="7" name="文本框 6"/>
          <p:cNvSpPr txBox="1"/>
          <p:nvPr/>
        </p:nvSpPr>
        <p:spPr>
          <a:xfrm>
            <a:off x="3718227" y="5376455"/>
            <a:ext cx="7910352" cy="646331"/>
          </a:xfrm>
          <a:prstGeom prst="rect">
            <a:avLst/>
          </a:prstGeom>
          <a:noFill/>
        </p:spPr>
        <p:txBody>
          <a:bodyPr wrap="square" rtlCol="0">
            <a:spAutoFit/>
          </a:bodyPr>
          <a:lstStyle/>
          <a:p>
            <a:r>
              <a:rPr lang="zh-CN" altLang="en-US">
                <a:latin typeface="华文楷体" panose="02010600040101010101" pitchFamily="2" charset="-122"/>
                <a:ea typeface="华文楷体" panose="02010600040101010101" pitchFamily="2" charset="-122"/>
              </a:rPr>
              <a:t>从上图可以明显的看到逻辑回归的决策边界是线性的：想象一下，逻辑回归算法就是在这个</a:t>
            </a:r>
            <a:r>
              <a:rPr lang="en-US" altLang="zh-CN">
                <a:latin typeface="华文楷体" panose="02010600040101010101" pitchFamily="2" charset="-122"/>
                <a:ea typeface="华文楷体" panose="02010600040101010101" pitchFamily="2" charset="-122"/>
              </a:rPr>
              <a:t>2D</a:t>
            </a:r>
            <a:r>
              <a:rPr lang="zh-CN" altLang="en-US">
                <a:latin typeface="华文楷体" panose="02010600040101010101" pitchFamily="2" charset="-122"/>
                <a:ea typeface="华文楷体" panose="02010600040101010101" pitchFamily="2" charset="-122"/>
              </a:rPr>
              <a:t>平面上画了三条直线，然后把三个类别就区分出来了。</a:t>
            </a:r>
            <a:endParaRPr lang="zh-CN" altLang="en-US" sz="2000">
              <a:latin typeface="华文楷体" panose="02010600040101010101" pitchFamily="2" charset="-122"/>
              <a:ea typeface="华文楷体" panose="02010600040101010101" pitchFamily="2" charset="-122"/>
            </a:endParaRPr>
          </a:p>
        </p:txBody>
      </p:sp>
      <p:sp>
        <p:nvSpPr>
          <p:cNvPr id="4" name="矩形 3"/>
          <p:cNvSpPr/>
          <p:nvPr/>
        </p:nvSpPr>
        <p:spPr>
          <a:xfrm>
            <a:off x="3382333" y="1714080"/>
            <a:ext cx="2089033" cy="369332"/>
          </a:xfrm>
          <a:prstGeom prst="rect">
            <a:avLst/>
          </a:prstGeom>
        </p:spPr>
        <p:txBody>
          <a:bodyPr wrap="none">
            <a:spAutoFit/>
          </a:bodyPr>
          <a:lstStyle/>
          <a:p>
            <a:pPr marL="285750" indent="-285750">
              <a:buFont typeface="Arial" panose="020B0604020202020204" pitchFamily="34" charset="0"/>
              <a:buChar char="•"/>
            </a:pPr>
            <a:r>
              <a:rPr lang="zh-CN" altLang="en-US" b="1">
                <a:latin typeface="华文楷体" panose="02010600040101010101" pitchFamily="2" charset="-122"/>
                <a:ea typeface="华文楷体" panose="02010600040101010101" pitchFamily="2" charset="-122"/>
              </a:rPr>
              <a:t>代码及图表分析</a:t>
            </a:r>
          </a:p>
        </p:txBody>
      </p:sp>
      <p:pic>
        <p:nvPicPr>
          <p:cNvPr id="11" name="图片 10" descr="untitled"/>
          <p:cNvPicPr/>
          <p:nvPr/>
        </p:nvPicPr>
        <p:blipFill>
          <a:blip r:embed="rId4"/>
          <a:stretch>
            <a:fillRect/>
          </a:stretch>
        </p:blipFill>
        <p:spPr>
          <a:xfrm>
            <a:off x="4072889" y="2284327"/>
            <a:ext cx="5328687" cy="3092128"/>
          </a:xfrm>
          <a:prstGeom prst="rect">
            <a:avLst/>
          </a:prstGeom>
        </p:spPr>
      </p:pic>
      <p:sp>
        <p:nvSpPr>
          <p:cNvPr id="13" name="文本框 12"/>
          <p:cNvSpPr txBox="1"/>
          <p:nvPr/>
        </p:nvSpPr>
        <p:spPr>
          <a:xfrm>
            <a:off x="474139" y="6226212"/>
            <a:ext cx="2493812"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PS</a:t>
            </a:r>
            <a:r>
              <a:rPr lang="zh-CN" altLang="en-US" sz="1600">
                <a:solidFill>
                  <a:schemeClr val="bg2">
                    <a:lumMod val="75000"/>
                  </a:schemeClr>
                </a:solidFill>
                <a:latin typeface="隶书" panose="02010509060101010101" pitchFamily="49" charset="-122"/>
                <a:ea typeface="隶书" panose="02010509060101010101" pitchFamily="49" charset="-122"/>
              </a:rPr>
              <a:t>：完整代码见</a:t>
            </a:r>
            <a:r>
              <a:rPr lang="en-US" altLang="zh-CN" sz="1600">
                <a:solidFill>
                  <a:schemeClr val="bg2">
                    <a:lumMod val="75000"/>
                  </a:schemeClr>
                </a:solidFill>
                <a:latin typeface="隶书" panose="02010509060101010101" pitchFamily="49" charset="-122"/>
                <a:ea typeface="隶书" panose="02010509060101010101" pitchFamily="49" charset="-122"/>
              </a:rPr>
              <a:t>PPT</a:t>
            </a:r>
            <a:r>
              <a:rPr lang="zh-CN" altLang="en-US" sz="1600">
                <a:solidFill>
                  <a:schemeClr val="bg2">
                    <a:lumMod val="75000"/>
                  </a:schemeClr>
                </a:solidFill>
                <a:latin typeface="隶书" panose="02010509060101010101" pitchFamily="49" charset="-122"/>
                <a:ea typeface="隶书" panose="02010509060101010101" pitchFamily="49" charset="-122"/>
              </a:rPr>
              <a:t>备注</a:t>
            </a:r>
          </a:p>
        </p:txBody>
      </p:sp>
      <p:pic>
        <p:nvPicPr>
          <p:cNvPr id="15" name="图片 14"/>
          <p:cNvPicPr>
            <a:picLocks noChangeAspect="1"/>
          </p:cNvPicPr>
          <p:nvPr/>
        </p:nvPicPr>
        <p:blipFill>
          <a:blip r:embed="rId5"/>
          <a:stretch>
            <a:fillRect/>
          </a:stretch>
        </p:blipFill>
        <p:spPr>
          <a:xfrm>
            <a:off x="9876279" y="2948884"/>
            <a:ext cx="1552575" cy="1562100"/>
          </a:xfrm>
          <a:prstGeom prst="rect">
            <a:avLst/>
          </a:prstGeom>
        </p:spPr>
      </p:pic>
      <p:sp>
        <p:nvSpPr>
          <p:cNvPr id="16" name="文本框 15"/>
          <p:cNvSpPr txBox="1"/>
          <p:nvPr/>
        </p:nvSpPr>
        <p:spPr>
          <a:xfrm>
            <a:off x="9876279" y="4510984"/>
            <a:ext cx="1552575"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 </a:t>
            </a:r>
            <a:r>
              <a:rPr lang="zh-CN" altLang="en-US" sz="1600">
                <a:solidFill>
                  <a:schemeClr val="bg2">
                    <a:lumMod val="75000"/>
                  </a:schemeClr>
                </a:solidFill>
                <a:latin typeface="隶书" panose="02010509060101010101" pitchFamily="49" charset="-122"/>
                <a:ea typeface="隶书" panose="02010509060101010101" pitchFamily="49" charset="-122"/>
              </a:rPr>
              <a:t>完整代码</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658181" y="1182231"/>
            <a:ext cx="6708534" cy="3724096"/>
          </a:xfrm>
          <a:prstGeom prst="rect">
            <a:avLst/>
          </a:prstGeom>
        </p:spPr>
        <p:txBody>
          <a:bodyPr wrap="square">
            <a:spAutoFit/>
          </a:bodyPr>
          <a:lstStyle/>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通过对本小节的学习，我们了解到：</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使用</a:t>
            </a:r>
            <a:r>
              <a:rPr lang="en-US" altLang="zh-CN">
                <a:latin typeface="微软雅黑" panose="020B0503020204020204" charset="-122"/>
                <a:ea typeface="微软雅黑" panose="020B0503020204020204" charset="-122"/>
              </a:rPr>
              <a:t>skleanr.linear_model</a:t>
            </a:r>
            <a:r>
              <a:rPr lang="zh-CN" altLang="en-US">
                <a:latin typeface="微软雅黑" panose="020B0503020204020204" charset="-122"/>
                <a:ea typeface="微软雅黑" panose="020B0503020204020204" charset="-122"/>
              </a:rPr>
              <a:t>的</a:t>
            </a:r>
            <a:r>
              <a:rPr lang="en-US" altLang="zh-CN">
                <a:latin typeface="微软雅黑" panose="020B0503020204020204" charset="-122"/>
                <a:ea typeface="微软雅黑" panose="020B0503020204020204" charset="-122"/>
              </a:rPr>
              <a:t>LogisticRegression</a:t>
            </a:r>
            <a:r>
              <a:rPr lang="zh-CN" altLang="en-US">
                <a:latin typeface="微软雅黑" panose="020B0503020204020204" charset="-122"/>
                <a:ea typeface="微软雅黑" panose="020B0503020204020204" charset="-122"/>
              </a:rPr>
              <a:t>类来构建逻辑回归模型</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逻辑回归模型构建的基本流程：</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先实例化模型：</a:t>
            </a:r>
            <a:r>
              <a:rPr lang="en-US" altLang="zh-CN">
                <a:latin typeface="微软雅黑" panose="020B0503020204020204" charset="-122"/>
                <a:ea typeface="微软雅黑" panose="020B0503020204020204" charset="-122"/>
              </a:rPr>
              <a:t>model= LogisticRegression()</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训练模型：</a:t>
            </a:r>
            <a:r>
              <a:rPr lang="en-US" altLang="zh-CN">
                <a:latin typeface="微软雅黑" panose="020B0503020204020204" charset="-122"/>
                <a:ea typeface="微软雅黑" panose="020B0503020204020204" charset="-122"/>
              </a:rPr>
              <a:t>model.fit(X_train,y_train)</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对测试集预测：</a:t>
            </a:r>
            <a:r>
              <a:rPr lang="en-US" altLang="zh-CN">
                <a:latin typeface="微软雅黑" panose="020B0503020204020204" charset="-122"/>
                <a:ea typeface="微软雅黑" panose="020B0503020204020204" charset="-122"/>
              </a:rPr>
              <a:t>model.predict(X_test)</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model.predict_proba(X_test)</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评估模型准确度：</a:t>
            </a:r>
            <a:r>
              <a:rPr lang="en-US" altLang="zh-CN">
                <a:latin typeface="微软雅黑" panose="020B0503020204020204" charset="-122"/>
                <a:ea typeface="微软雅黑" panose="020B0503020204020204" charset="-122"/>
              </a:rPr>
              <a:t>model.score(X_test,y_test)</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逻辑回归的决策边界是线性的</a:t>
            </a:r>
          </a:p>
          <a:p>
            <a:pPr marL="342900" indent="-342900">
              <a:buFont typeface="Arial" panose="020B0604020202020204" pitchFamily="34" charset="0"/>
              <a:buChar char="•"/>
            </a:pP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
          <p:cNvSpPr/>
          <p:nvPr/>
        </p:nvSpPr>
        <p:spPr>
          <a:xfrm>
            <a:off x="3388886" y="2493707"/>
            <a:ext cx="5995984" cy="1550259"/>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经典预测算法（一）</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线性回归</a:t>
            </a:r>
            <a:endParaRPr lang="en-US" altLang="zh-CN" sz="2800" dirty="0">
              <a:latin typeface="隶书" panose="02010509060101010101" pitchFamily="49" charset="-122"/>
              <a:ea typeface="隶书" panose="02010509060101010101" pitchFamily="49" charset="-122"/>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271509" y="1906073"/>
            <a:ext cx="8548924" cy="4134119"/>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580309" y="2521317"/>
            <a:ext cx="2162891" cy="732282"/>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89051" y="2702792"/>
            <a:ext cx="1693022"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启示</a:t>
            </a:r>
          </a:p>
        </p:txBody>
      </p:sp>
      <p:sp>
        <p:nvSpPr>
          <p:cNvPr id="7" name="文本框 6"/>
          <p:cNvSpPr txBox="1"/>
          <p:nvPr/>
        </p:nvSpPr>
        <p:spPr>
          <a:xfrm>
            <a:off x="3379153" y="2234194"/>
            <a:ext cx="8337416" cy="3477875"/>
          </a:xfrm>
          <a:prstGeom prst="rect">
            <a:avLst/>
          </a:prstGeom>
          <a:noFill/>
        </p:spPr>
        <p:txBody>
          <a:bodyPr wrap="square" rtlCol="0">
            <a:spAutoFit/>
          </a:bodyPr>
          <a:lstStyle/>
          <a:p>
            <a:r>
              <a:rPr lang="zh-CN" altLang="en-US" sz="2000">
                <a:latin typeface="华文楷体" panose="02010600040101010101" pitchFamily="2" charset="-122"/>
                <a:ea typeface="华文楷体" panose="02010600040101010101" pitchFamily="2" charset="-122"/>
              </a:rPr>
              <a:t>     我们发现，在</a:t>
            </a:r>
            <a:r>
              <a:rPr lang="en-US" altLang="zh-CN" sz="2000">
                <a:latin typeface="华文楷体" panose="02010600040101010101" pitchFamily="2" charset="-122"/>
                <a:ea typeface="华文楷体" panose="02010600040101010101" pitchFamily="2" charset="-122"/>
              </a:rPr>
              <a:t>sklearn</a:t>
            </a:r>
            <a:r>
              <a:rPr lang="zh-CN" altLang="en-US" sz="2000">
                <a:latin typeface="华文楷体" panose="02010600040101010101" pitchFamily="2" charset="-122"/>
                <a:ea typeface="华文楷体" panose="02010600040101010101" pitchFamily="2" charset="-122"/>
              </a:rPr>
              <a:t>中进行机器学习建模，更换一个算法需要调整的核心代码其实非常少，基本上就是这一行代码</a:t>
            </a:r>
            <a:r>
              <a:rPr lang="en-US" altLang="zh-CN" sz="2000">
                <a:latin typeface="华文楷体" panose="02010600040101010101" pitchFamily="2" charset="-122"/>
                <a:ea typeface="华文楷体" panose="02010600040101010101" pitchFamily="2" charset="-122"/>
              </a:rPr>
              <a:t>model = LogisticRegression()</a:t>
            </a:r>
            <a:r>
              <a:rPr lang="zh-CN" altLang="en-US" sz="2000">
                <a:latin typeface="华文楷体" panose="02010600040101010101" pitchFamily="2" charset="-122"/>
                <a:ea typeface="华文楷体" panose="02010600040101010101" pitchFamily="2" charset="-122"/>
              </a:rPr>
              <a:t>，把 </a:t>
            </a:r>
            <a:r>
              <a:rPr lang="en-US" altLang="zh-CN" sz="2000">
                <a:latin typeface="华文楷体" panose="02010600040101010101" pitchFamily="2" charset="-122"/>
                <a:ea typeface="华文楷体" panose="02010600040101010101" pitchFamily="2" charset="-122"/>
              </a:rPr>
              <a:t>LogisticRegression </a:t>
            </a:r>
            <a:r>
              <a:rPr lang="zh-CN" altLang="en-US" sz="2000">
                <a:latin typeface="华文楷体" panose="02010600040101010101" pitchFamily="2" charset="-122"/>
                <a:ea typeface="华文楷体" panose="02010600040101010101" pitchFamily="2" charset="-122"/>
              </a:rPr>
              <a:t>换成其他的算法类名就可以了。这给我们一些启示：</a:t>
            </a:r>
          </a:p>
          <a:p>
            <a:r>
              <a:rPr lang="zh-CN" altLang="en-US" sz="2000">
                <a:latin typeface="华文楷体" panose="02010600040101010101" pitchFamily="2" charset="-122"/>
                <a:ea typeface="华文楷体" panose="02010600040101010101" pitchFamily="2" charset="-122"/>
              </a:rPr>
              <a:t>的确，</a:t>
            </a:r>
            <a:r>
              <a:rPr lang="zh-CN" altLang="en-US" sz="2000" b="1">
                <a:latin typeface="华文楷体" panose="02010600040101010101" pitchFamily="2" charset="-122"/>
                <a:ea typeface="华文楷体" panose="02010600040101010101" pitchFamily="2" charset="-122"/>
              </a:rPr>
              <a:t>大量的时间花在了数据准备上</a:t>
            </a:r>
            <a:r>
              <a:rPr lang="zh-CN" altLang="en-US" sz="2000">
                <a:latin typeface="华文楷体" panose="02010600040101010101" pitchFamily="2" charset="-122"/>
                <a:ea typeface="华文楷体" panose="02010600040101010101" pitchFamily="2" charset="-122"/>
              </a:rPr>
              <a:t>，</a:t>
            </a:r>
            <a:r>
              <a:rPr lang="zh-CN" altLang="en-US" sz="2000" b="1">
                <a:latin typeface="华文楷体" panose="02010600040101010101" pitchFamily="2" charset="-122"/>
                <a:ea typeface="华文楷体" panose="02010600040101010101" pitchFamily="2" charset="-122"/>
              </a:rPr>
              <a:t>尝试不同的算法成本极低，机器学习建模门槛并没有想象的那么高，我们不需要重复造算法的轮子</a:t>
            </a:r>
            <a:endParaRPr lang="en-US" altLang="zh-CN" sz="2000" b="1">
              <a:latin typeface="华文楷体" panose="02010600040101010101" pitchFamily="2" charset="-122"/>
              <a:ea typeface="华文楷体" panose="02010600040101010101" pitchFamily="2" charset="-122"/>
            </a:endParaRPr>
          </a:p>
          <a:p>
            <a:endParaRPr lang="zh-CN" altLang="en-US" sz="2000" b="1">
              <a:latin typeface="华文楷体" panose="02010600040101010101" pitchFamily="2" charset="-122"/>
              <a:ea typeface="华文楷体" panose="02010600040101010101" pitchFamily="2" charset="-122"/>
            </a:endParaRPr>
          </a:p>
          <a:p>
            <a:r>
              <a:rPr lang="en-US" altLang="zh-CN" sz="2000">
                <a:latin typeface="华文楷体" panose="02010600040101010101" pitchFamily="2" charset="-122"/>
                <a:ea typeface="华文楷体" panose="02010600040101010101" pitchFamily="2" charset="-122"/>
              </a:rPr>
              <a:t>    sklearn</a:t>
            </a:r>
            <a:r>
              <a:rPr lang="zh-CN" altLang="en-US" sz="2000">
                <a:latin typeface="华文楷体" panose="02010600040101010101" pitchFamily="2" charset="-122"/>
                <a:ea typeface="华文楷体" panose="02010600040101010101" pitchFamily="2" charset="-122"/>
              </a:rPr>
              <a:t>的算法设计抽象得非常好，训练用</a:t>
            </a:r>
            <a:r>
              <a:rPr lang="en-US" altLang="zh-CN" sz="2000" b="1">
                <a:latin typeface="华文楷体" panose="02010600040101010101" pitchFamily="2" charset="-122"/>
                <a:ea typeface="华文楷体" panose="02010600040101010101" pitchFamily="2" charset="-122"/>
              </a:rPr>
              <a:t>fit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，预测用</a:t>
            </a:r>
            <a:r>
              <a:rPr lang="en-US" altLang="zh-CN" sz="2000" b="1">
                <a:latin typeface="华文楷体" panose="02010600040101010101" pitchFamily="2" charset="-122"/>
                <a:ea typeface="华文楷体" panose="02010600040101010101" pitchFamily="2" charset="-122"/>
              </a:rPr>
              <a:t>predict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，评估用</a:t>
            </a:r>
            <a:r>
              <a:rPr lang="en-US" altLang="zh-CN" sz="2000" b="1">
                <a:latin typeface="华文楷体" panose="02010600040101010101" pitchFamily="2" charset="-122"/>
                <a:ea typeface="华文楷体" panose="02010600040101010101" pitchFamily="2" charset="-122"/>
              </a:rPr>
              <a:t>score</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，所有</a:t>
            </a:r>
            <a:r>
              <a:rPr lang="zh-CN" altLang="en-US" sz="2000" b="1">
                <a:latin typeface="华文楷体" panose="02010600040101010101" pitchFamily="2" charset="-122"/>
                <a:ea typeface="华文楷体" panose="02010600040101010101" pitchFamily="2" charset="-122"/>
              </a:rPr>
              <a:t>预测类算法基本通用</a:t>
            </a:r>
            <a:endParaRPr lang="en-US" altLang="zh-CN" sz="2000" b="1">
              <a:latin typeface="华文楷体" panose="02010600040101010101" pitchFamily="2" charset="-122"/>
              <a:ea typeface="华文楷体" panose="02010600040101010101" pitchFamily="2" charset="-122"/>
            </a:endParaRPr>
          </a:p>
          <a:p>
            <a:endParaRPr lang="zh-CN" altLang="en-US" sz="2000" b="1">
              <a:latin typeface="华文楷体" panose="02010600040101010101" pitchFamily="2" charset="-122"/>
              <a:ea typeface="华文楷体" panose="02010600040101010101" pitchFamily="2" charset="-122"/>
            </a:endParaRPr>
          </a:p>
          <a:p>
            <a:r>
              <a:rPr lang="zh-CN" altLang="en-US" sz="2000" b="1">
                <a:latin typeface="华文楷体" panose="02010600040101010101" pitchFamily="2" charset="-122"/>
                <a:ea typeface="华文楷体" panose="02010600040101010101" pitchFamily="2" charset="-122"/>
              </a:rPr>
              <a:t>学习机器学习不仅仅只是学算法，更重要的学习用机器学习来解决问题的思路</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431" y="3509848"/>
            <a:ext cx="2587336" cy="276051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
          <p:cNvSpPr/>
          <p:nvPr/>
        </p:nvSpPr>
        <p:spPr>
          <a:xfrm>
            <a:off x="3388886" y="2493707"/>
            <a:ext cx="5995984" cy="1550259"/>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经典预测算法（三）</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Impact" panose="020B0806030902050204" pitchFamily="34" charset="0"/>
                <a:ea typeface="隶书" panose="02010509060101010101" pitchFamily="49" charset="-122"/>
              </a:rPr>
              <a:t>-- </a:t>
            </a:r>
            <a:r>
              <a:rPr lang="en-US" altLang="zh-CN" sz="2400" dirty="0">
                <a:latin typeface="Impact" panose="020B0806030902050204" pitchFamily="34" charset="0"/>
                <a:ea typeface="隶书" panose="02010509060101010101" pitchFamily="49" charset="-122"/>
              </a:rPr>
              <a:t>K </a:t>
            </a:r>
            <a:r>
              <a:rPr lang="zh-CN" altLang="en-US" sz="2800" dirty="0">
                <a:latin typeface="Impact" panose="020B0806030902050204" pitchFamily="34" charset="0"/>
                <a:ea typeface="隶书" panose="02010509060101010101" pitchFamily="49" charset="-122"/>
              </a:rPr>
              <a:t>近邻（</a:t>
            </a:r>
            <a:r>
              <a:rPr lang="en-US" altLang="zh-CN" sz="2400" dirty="0">
                <a:latin typeface="Impact" panose="020B0806030902050204" pitchFamily="34" charset="0"/>
                <a:ea typeface="隶书" panose="02010509060101010101" pitchFamily="49" charset="-122"/>
              </a:rPr>
              <a:t>KNN</a:t>
            </a:r>
            <a:r>
              <a:rPr lang="zh-CN" altLang="en-US" sz="2800" dirty="0">
                <a:latin typeface="Impact" panose="020B0806030902050204" pitchFamily="34" charset="0"/>
                <a:ea typeface="隶书" panose="02010509060101010101" pitchFamily="49" charset="-122"/>
              </a:rPr>
              <a:t>）</a:t>
            </a:r>
            <a:endParaRPr lang="en-US" altLang="zh-CN" sz="2800" dirty="0">
              <a:latin typeface="Impact" panose="020B0806030902050204" pitchFamily="34" charset="0"/>
              <a:ea typeface="隶书" panose="02010509060101010101" pitchFamily="49" charset="-122"/>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942848" y="610442"/>
            <a:ext cx="4220443"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核心原理</a:t>
            </a:r>
            <a:endParaRPr lang="en-US" altLang="zh-CN" sz="2800"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stretch>
            <a:fillRect/>
          </a:stretch>
        </p:blipFill>
        <p:spPr>
          <a:xfrm>
            <a:off x="1841677" y="1590675"/>
            <a:ext cx="8422783" cy="367665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594949" y="1819790"/>
            <a:ext cx="8330888" cy="4450576"/>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zh-CN" altLang="en-US" b="1"/>
              <a:t>什么是 </a:t>
            </a:r>
            <a:r>
              <a:rPr lang="en-US" altLang="zh-CN" b="1"/>
              <a:t>K</a:t>
            </a:r>
            <a:r>
              <a:rPr lang="zh-CN" altLang="en-US" b="1"/>
              <a:t>近邻？</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(1/9)</a:t>
            </a:r>
            <a:endParaRPr lang="zh-CN" altLang="en-US" b="1" dirty="0">
              <a:latin typeface="微软雅黑" panose="020B0503020204020204" charset="-122"/>
              <a:ea typeface="微软雅黑" panose="020B0503020204020204" charset="-122"/>
            </a:endParaRPr>
          </a:p>
        </p:txBody>
      </p:sp>
      <p:sp>
        <p:nvSpPr>
          <p:cNvPr id="7" name="文本框 6"/>
          <p:cNvSpPr txBox="1"/>
          <p:nvPr/>
        </p:nvSpPr>
        <p:spPr>
          <a:xfrm>
            <a:off x="3762373" y="1819790"/>
            <a:ext cx="7579169" cy="646331"/>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rPr>
              <a:t>    K</a:t>
            </a:r>
            <a:r>
              <a:rPr lang="zh-CN" altLang="en-US">
                <a:latin typeface="微软雅黑" panose="020B0503020204020204" charset="-122"/>
                <a:ea typeface="微软雅黑" panose="020B0503020204020204" charset="-122"/>
              </a:rPr>
              <a:t>近邻（</a:t>
            </a:r>
            <a:r>
              <a:rPr lang="en-US" altLang="zh-CN">
                <a:latin typeface="微软雅黑" panose="020B0503020204020204" charset="-122"/>
                <a:ea typeface="微软雅黑" panose="020B0503020204020204" charset="-122"/>
              </a:rPr>
              <a:t>K Nearest Neighbors</a:t>
            </a:r>
            <a:r>
              <a:rPr lang="zh-CN" altLang="en-US">
                <a:latin typeface="微软雅黑" panose="020B0503020204020204" charset="-122"/>
                <a:ea typeface="微软雅黑" panose="020B0503020204020204" charset="-122"/>
              </a:rPr>
              <a:t>，简称为</a:t>
            </a:r>
            <a:r>
              <a:rPr lang="en-US" altLang="zh-CN">
                <a:latin typeface="微软雅黑" panose="020B0503020204020204" charset="-122"/>
                <a:ea typeface="微软雅黑" panose="020B0503020204020204" charset="-122"/>
              </a:rPr>
              <a:t>KNN</a:t>
            </a:r>
            <a:r>
              <a:rPr lang="zh-CN" altLang="en-US">
                <a:latin typeface="微软雅黑" panose="020B0503020204020204" charset="-122"/>
                <a:ea typeface="微软雅黑" panose="020B0503020204020204" charset="-122"/>
              </a:rPr>
              <a:t>）算法的核心思想是：只要知道你的朋友（邻居）是什么样的人，就能知道你是什么样的人。”</a:t>
            </a:r>
          </a:p>
        </p:txBody>
      </p:sp>
      <p:pic>
        <p:nvPicPr>
          <p:cNvPr id="6" name="图片 5"/>
          <p:cNvPicPr>
            <a:picLocks noChangeAspect="1"/>
          </p:cNvPicPr>
          <p:nvPr/>
        </p:nvPicPr>
        <p:blipFill>
          <a:blip r:embed="rId2"/>
          <a:stretch>
            <a:fillRect/>
          </a:stretch>
        </p:blipFill>
        <p:spPr>
          <a:xfrm>
            <a:off x="5017750" y="2680483"/>
            <a:ext cx="5542927" cy="3447093"/>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594949" y="1683164"/>
            <a:ext cx="8330888" cy="4450576"/>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zh-CN" altLang="en-US" b="1"/>
              <a:t>理解</a:t>
            </a:r>
            <a:r>
              <a:rPr lang="en-US" altLang="zh-CN" b="1"/>
              <a:t>K</a:t>
            </a:r>
            <a:r>
              <a:rPr lang="zh-CN" altLang="en-US" b="1"/>
              <a:t>近邻</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(2/9)</a:t>
            </a:r>
            <a:endParaRPr lang="zh-CN" altLang="en-US" b="1" dirty="0">
              <a:latin typeface="微软雅黑" panose="020B0503020204020204" charset="-122"/>
              <a:ea typeface="微软雅黑" panose="020B0503020204020204" charset="-122"/>
            </a:endParaRPr>
          </a:p>
        </p:txBody>
      </p:sp>
      <p:sp>
        <p:nvSpPr>
          <p:cNvPr id="7" name="文本框 6"/>
          <p:cNvSpPr txBox="1"/>
          <p:nvPr/>
        </p:nvSpPr>
        <p:spPr>
          <a:xfrm>
            <a:off x="3762373" y="1819790"/>
            <a:ext cx="7579169" cy="1200329"/>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rPr>
              <a:t>    K</a:t>
            </a:r>
            <a:r>
              <a:rPr lang="zh-CN" altLang="en-US">
                <a:latin typeface="微软雅黑" panose="020B0503020204020204" charset="-122"/>
                <a:ea typeface="微软雅黑" panose="020B0503020204020204" charset="-122"/>
              </a:rPr>
              <a:t>近邻的</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表示要选择多少个邻居点来对一个数据点进行预测。如下图所示，我们假设</a:t>
            </a:r>
            <a:r>
              <a:rPr lang="en-US" altLang="zh-CN">
                <a:latin typeface="微软雅黑" panose="020B0503020204020204" charset="-122"/>
                <a:ea typeface="微软雅黑" panose="020B0503020204020204" charset="-122"/>
              </a:rPr>
              <a:t>K=3</a:t>
            </a:r>
            <a:r>
              <a:rPr lang="zh-CN" altLang="en-US">
                <a:latin typeface="微软雅黑" panose="020B0503020204020204" charset="-122"/>
                <a:ea typeface="微软雅黑" panose="020B0503020204020204" charset="-122"/>
              </a:rPr>
              <a:t>，上方较粗的蓝色点由于它的</a:t>
            </a:r>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个邻居都是蓝色的，所以我们就预测它也是蓝色；下方较粗的那个红色点，由于它的</a:t>
            </a:r>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个邻居点中，有</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个邻居点都是红色（超过</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半），所有我们就预测它也是红色。</a:t>
            </a:r>
          </a:p>
        </p:txBody>
      </p:sp>
      <p:pic>
        <p:nvPicPr>
          <p:cNvPr id="4" name="图片 3"/>
          <p:cNvPicPr>
            <a:picLocks noChangeAspect="1"/>
          </p:cNvPicPr>
          <p:nvPr/>
        </p:nvPicPr>
        <p:blipFill>
          <a:blip r:embed="rId2"/>
          <a:stretch>
            <a:fillRect/>
          </a:stretch>
        </p:blipFill>
        <p:spPr>
          <a:xfrm>
            <a:off x="5134055" y="3156744"/>
            <a:ext cx="4835804" cy="2976996"/>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594949" y="1837656"/>
            <a:ext cx="8330888" cy="4450576"/>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zh-CN" altLang="en-US" b="1"/>
              <a:t>如何寻找</a:t>
            </a:r>
            <a:r>
              <a:rPr lang="en-US" altLang="zh-CN" b="1"/>
              <a:t>K</a:t>
            </a:r>
            <a:r>
              <a:rPr lang="zh-CN" altLang="en-US" b="1"/>
              <a:t>近邻</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(3/9)</a:t>
            </a:r>
            <a:endParaRPr lang="zh-CN" altLang="en-US" b="1" dirty="0">
              <a:latin typeface="微软雅黑" panose="020B0503020204020204" charset="-122"/>
              <a:ea typeface="微软雅黑" panose="020B0503020204020204" charset="-122"/>
            </a:endParaRPr>
          </a:p>
        </p:txBody>
      </p:sp>
      <p:sp>
        <p:nvSpPr>
          <p:cNvPr id="7" name="文本框 6"/>
          <p:cNvSpPr txBox="1"/>
          <p:nvPr/>
        </p:nvSpPr>
        <p:spPr>
          <a:xfrm>
            <a:off x="3905039" y="2206782"/>
            <a:ext cx="2039155" cy="1200329"/>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邻居就是与给定的数据点最相似的点，如何衡量两个数据点的相似性呢？</a:t>
            </a:r>
          </a:p>
        </p:txBody>
      </p:sp>
      <p:pic>
        <p:nvPicPr>
          <p:cNvPr id="6" name="图片 5"/>
          <p:cNvPicPr>
            <a:picLocks noChangeAspect="1"/>
          </p:cNvPicPr>
          <p:nvPr/>
        </p:nvPicPr>
        <p:blipFill>
          <a:blip r:embed="rId2"/>
          <a:stretch>
            <a:fillRect/>
          </a:stretch>
        </p:blipFill>
        <p:spPr>
          <a:xfrm>
            <a:off x="6500874" y="1988187"/>
            <a:ext cx="4868283" cy="1899453"/>
          </a:xfrm>
          <a:prstGeom prst="rect">
            <a:avLst/>
          </a:prstGeom>
        </p:spPr>
      </p:pic>
      <p:sp>
        <p:nvSpPr>
          <p:cNvPr id="9" name="矩形 8"/>
          <p:cNvSpPr/>
          <p:nvPr/>
        </p:nvSpPr>
        <p:spPr>
          <a:xfrm>
            <a:off x="9326173" y="4407354"/>
            <a:ext cx="2039156" cy="1200329"/>
          </a:xfrm>
          <a:prstGeom prst="rect">
            <a:avLst/>
          </a:prstGeom>
        </p:spPr>
        <p:txBody>
          <a:bodyPr wrap="square">
            <a:spAutoFit/>
          </a:bodyPr>
          <a:lstStyle/>
          <a:p>
            <a:r>
              <a:rPr lang="zh-CN" altLang="en-US">
                <a:latin typeface="微软雅黑" panose="020B0503020204020204" charset="-122"/>
                <a:ea typeface="微软雅黑" panose="020B0503020204020204" charset="-122"/>
              </a:rPr>
              <a:t>在数学上我们可以用两点之间的距离来衡量相似度，距离越小说明越相似</a:t>
            </a:r>
          </a:p>
        </p:txBody>
      </p:sp>
      <p:pic>
        <p:nvPicPr>
          <p:cNvPr id="11" name="图片 10"/>
          <p:cNvPicPr>
            <a:picLocks noChangeAspect="1"/>
          </p:cNvPicPr>
          <p:nvPr/>
        </p:nvPicPr>
        <p:blipFill>
          <a:blip r:embed="rId3"/>
          <a:stretch>
            <a:fillRect/>
          </a:stretch>
        </p:blipFill>
        <p:spPr>
          <a:xfrm>
            <a:off x="4357055" y="4038171"/>
            <a:ext cx="4806622" cy="193869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常见距离度量公式</a:t>
            </a: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(4/9)</a:t>
            </a:r>
            <a:endParaRPr lang="zh-CN" altLang="en-US" b="1" dirty="0">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2"/>
          <a:stretch>
            <a:fillRect/>
          </a:stretch>
        </p:blipFill>
        <p:spPr>
          <a:xfrm>
            <a:off x="3430141" y="1718103"/>
            <a:ext cx="5237341" cy="3729660"/>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3"/>
          <a:stretch>
            <a:fillRect/>
          </a:stretch>
        </p:blipFill>
        <p:spPr>
          <a:xfrm>
            <a:off x="6452314" y="3297118"/>
            <a:ext cx="5739685" cy="3533775"/>
          </a:xfrm>
          <a:prstGeom prst="rect">
            <a:avLst/>
          </a:prstGeom>
        </p:spPr>
        <p:style>
          <a:lnRef idx="2">
            <a:schemeClr val="dk1"/>
          </a:lnRef>
          <a:fillRef idx="1">
            <a:schemeClr val="lt1"/>
          </a:fillRef>
          <a:effectRef idx="0">
            <a:schemeClr val="dk1"/>
          </a:effectRef>
          <a:fontRef idx="minor">
            <a:schemeClr val="dk1"/>
          </a:fontRef>
        </p:style>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
        <p:nvSpPr>
          <p:cNvPr id="10" name="对话气泡: 矩形 9"/>
          <p:cNvSpPr/>
          <p:nvPr/>
        </p:nvSpPr>
        <p:spPr>
          <a:xfrm>
            <a:off x="3466160" y="1821794"/>
            <a:ext cx="8330888" cy="4604764"/>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en-US" altLang="zh-CN" b="1"/>
              <a:t>K</a:t>
            </a:r>
            <a:r>
              <a:rPr lang="zh-CN" altLang="en-US" b="1"/>
              <a:t>近邻算法示例</a:t>
            </a:r>
            <a:r>
              <a:rPr lang="en-US" altLang="zh-CN" b="1"/>
              <a:t>(1/4)</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(5/9)</a:t>
            </a:r>
            <a:endParaRPr lang="zh-CN" altLang="en-US" b="1" dirty="0">
              <a:latin typeface="微软雅黑" panose="020B0503020204020204" charset="-122"/>
              <a:ea typeface="微软雅黑" panose="020B0503020204020204" charset="-122"/>
            </a:endParaRPr>
          </a:p>
        </p:txBody>
      </p:sp>
      <p:sp>
        <p:nvSpPr>
          <p:cNvPr id="4" name="矩形 3"/>
          <p:cNvSpPr/>
          <p:nvPr/>
        </p:nvSpPr>
        <p:spPr>
          <a:xfrm>
            <a:off x="3652590" y="1987985"/>
            <a:ext cx="8144458" cy="646331"/>
          </a:xfrm>
          <a:prstGeom prst="rect">
            <a:avLst/>
          </a:prstGeom>
        </p:spPr>
        <p:txBody>
          <a:bodyPr wrap="square">
            <a:spAutoFit/>
          </a:bodyPr>
          <a:lstStyle/>
          <a:p>
            <a:r>
              <a:rPr lang="en-US" altLang="zh-CN">
                <a:latin typeface="微软雅黑" panose="020B0503020204020204" charset="-122"/>
                <a:ea typeface="微软雅黑" panose="020B0503020204020204" charset="-122"/>
              </a:rPr>
              <a:t>    K</a:t>
            </a:r>
            <a:r>
              <a:rPr lang="zh-CN" altLang="en-US">
                <a:latin typeface="微软雅黑" panose="020B0503020204020204" charset="-122"/>
                <a:ea typeface="微软雅黑" panose="020B0503020204020204" charset="-122"/>
              </a:rPr>
              <a:t>近邻算法是一个非常简单易懂的算法，我们通过如下的一个例子来详细讲解它的计算过程</a:t>
            </a:r>
          </a:p>
        </p:txBody>
      </p:sp>
      <p:sp>
        <p:nvSpPr>
          <p:cNvPr id="12" name="矩形 11"/>
          <p:cNvSpPr/>
          <p:nvPr/>
        </p:nvSpPr>
        <p:spPr>
          <a:xfrm>
            <a:off x="3904440" y="2764715"/>
            <a:ext cx="1704313" cy="369332"/>
          </a:xfrm>
          <a:prstGeom prst="rect">
            <a:avLst/>
          </a:prstGeom>
        </p:spPr>
        <p:txBody>
          <a:bodyPr wrap="none">
            <a:spAutoFit/>
          </a:bodyPr>
          <a:lstStyle/>
          <a:p>
            <a:r>
              <a:rPr lang="en-US" altLang="zh-CN" b="1"/>
              <a:t>K</a:t>
            </a:r>
            <a:r>
              <a:rPr lang="zh-CN" altLang="en-US" b="1"/>
              <a:t>近邻算法流程</a:t>
            </a:r>
          </a:p>
        </p:txBody>
      </p:sp>
      <p:pic>
        <p:nvPicPr>
          <p:cNvPr id="14" name="图片 13"/>
          <p:cNvPicPr>
            <a:picLocks noChangeAspect="1"/>
          </p:cNvPicPr>
          <p:nvPr/>
        </p:nvPicPr>
        <p:blipFill>
          <a:blip r:embed="rId3"/>
          <a:stretch>
            <a:fillRect/>
          </a:stretch>
        </p:blipFill>
        <p:spPr>
          <a:xfrm>
            <a:off x="5860603" y="2641692"/>
            <a:ext cx="4234961" cy="362867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
        <p:nvSpPr>
          <p:cNvPr id="10" name="对话气泡: 矩形 9"/>
          <p:cNvSpPr/>
          <p:nvPr/>
        </p:nvSpPr>
        <p:spPr>
          <a:xfrm>
            <a:off x="3466160" y="1821794"/>
            <a:ext cx="8330888" cy="4604764"/>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en-US" altLang="zh-CN" b="1"/>
              <a:t>K</a:t>
            </a:r>
            <a:r>
              <a:rPr lang="zh-CN" altLang="en-US" b="1"/>
              <a:t>近邻算法示例</a:t>
            </a:r>
            <a:r>
              <a:rPr lang="en-US" altLang="zh-CN" b="1"/>
              <a:t>(2/4)</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(6/9)</a:t>
            </a:r>
            <a:endParaRPr lang="zh-CN" altLang="en-US" b="1" dirty="0">
              <a:latin typeface="微软雅黑" panose="020B0503020204020204" charset="-122"/>
              <a:ea typeface="微软雅黑" panose="020B0503020204020204" charset="-122"/>
            </a:endParaRPr>
          </a:p>
        </p:txBody>
      </p:sp>
      <p:sp>
        <p:nvSpPr>
          <p:cNvPr id="4" name="矩形 3"/>
          <p:cNvSpPr/>
          <p:nvPr/>
        </p:nvSpPr>
        <p:spPr>
          <a:xfrm>
            <a:off x="3652590" y="2103914"/>
            <a:ext cx="8144458" cy="923330"/>
          </a:xfrm>
          <a:prstGeom prst="rect">
            <a:avLst/>
          </a:prstGeom>
        </p:spPr>
        <p:txBody>
          <a:bodyPr wrap="square">
            <a:spAutoFit/>
          </a:bodyPr>
          <a:lstStyle/>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任务描述 ：</a:t>
            </a:r>
          </a:p>
          <a:p>
            <a:r>
              <a:rPr lang="zh-CN" altLang="en-US">
                <a:latin typeface="微软雅黑" panose="020B0503020204020204" charset="-122"/>
                <a:ea typeface="微软雅黑" panose="020B0503020204020204" charset="-122"/>
              </a:rPr>
              <a:t>          对</a:t>
            </a:r>
            <a:r>
              <a:rPr lang="en-US" altLang="zh-CN">
                <a:latin typeface="微软雅黑" panose="020B0503020204020204" charset="-122"/>
                <a:ea typeface="微软雅黑" panose="020B0503020204020204" charset="-122"/>
              </a:rPr>
              <a:t>John</a:t>
            </a:r>
            <a:r>
              <a:rPr lang="zh-CN" altLang="en-US">
                <a:latin typeface="微软雅黑" panose="020B0503020204020204" charset="-122"/>
                <a:ea typeface="微软雅黑" panose="020B0503020204020204" charset="-122"/>
              </a:rPr>
              <a:t>的违约标记（</a:t>
            </a:r>
            <a:r>
              <a:rPr lang="en-US" altLang="zh-CN">
                <a:latin typeface="微软雅黑" panose="020B0503020204020204" charset="-122"/>
                <a:ea typeface="微软雅黑" panose="020B0503020204020204" charset="-122"/>
              </a:rPr>
              <a:t>Yes/No)</a:t>
            </a:r>
            <a:r>
              <a:rPr lang="zh-CN" altLang="en-US">
                <a:latin typeface="微软雅黑" panose="020B0503020204020204" charset="-122"/>
                <a:ea typeface="微软雅黑" panose="020B0503020204020204" charset="-122"/>
              </a:rPr>
              <a:t>进行预测。</a:t>
            </a:r>
          </a:p>
          <a:p>
            <a:endParaRPr lang="zh-CN" altLang="en-US">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a:stretch>
            <a:fillRect/>
          </a:stretch>
        </p:blipFill>
        <p:spPr>
          <a:xfrm>
            <a:off x="4278948" y="2911315"/>
            <a:ext cx="6891742" cy="30747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
        <p:nvSpPr>
          <p:cNvPr id="10" name="对话气泡: 矩形 9"/>
          <p:cNvSpPr/>
          <p:nvPr/>
        </p:nvSpPr>
        <p:spPr>
          <a:xfrm>
            <a:off x="3466160" y="1821794"/>
            <a:ext cx="8330888" cy="4604764"/>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en-US" altLang="zh-CN" b="1"/>
              <a:t>K</a:t>
            </a:r>
            <a:r>
              <a:rPr lang="zh-CN" altLang="en-US" b="1"/>
              <a:t>近邻算法示例</a:t>
            </a:r>
            <a:r>
              <a:rPr lang="en-US" altLang="zh-CN" b="1"/>
              <a:t>(3/4)</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dirty="0">
                <a:latin typeface="微软雅黑" panose="020B0503020204020204" charset="-122"/>
                <a:ea typeface="微软雅黑" panose="020B0503020204020204" charset="-122"/>
              </a:rPr>
              <a:t>2.5.1 K</a:t>
            </a:r>
            <a:r>
              <a:rPr lang="zh-CN" altLang="en-US" b="1" dirty="0">
                <a:latin typeface="微软雅黑" panose="020B0503020204020204" charset="-122"/>
                <a:ea typeface="微软雅黑" panose="020B0503020204020204" charset="-122"/>
              </a:rPr>
              <a:t>近邻算法核心原理 </a:t>
            </a:r>
            <a:r>
              <a:rPr lang="en-US" altLang="zh-CN" b="1" dirty="0">
                <a:latin typeface="微软雅黑" panose="020B0503020204020204" charset="-122"/>
                <a:ea typeface="微软雅黑" panose="020B0503020204020204" charset="-122"/>
              </a:rPr>
              <a:t>(7/9)</a:t>
            </a:r>
            <a:endParaRPr lang="zh-CN" altLang="en-US" b="1" dirty="0">
              <a:latin typeface="微软雅黑" panose="020B0503020204020204" charset="-122"/>
              <a:ea typeface="微软雅黑" panose="020B0503020204020204" charset="-122"/>
            </a:endParaRPr>
          </a:p>
        </p:txBody>
      </p:sp>
      <p:sp>
        <p:nvSpPr>
          <p:cNvPr id="4" name="矩形 3"/>
          <p:cNvSpPr/>
          <p:nvPr/>
        </p:nvSpPr>
        <p:spPr>
          <a:xfrm>
            <a:off x="3652590" y="2103914"/>
            <a:ext cx="8144458" cy="369332"/>
          </a:xfrm>
          <a:prstGeom prst="rect">
            <a:avLst/>
          </a:prstGeom>
        </p:spPr>
        <p:txBody>
          <a:bodyPr wrap="squar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Step1,2</a:t>
            </a:r>
            <a:r>
              <a:rPr lang="zh-CN" altLang="en-US" b="1">
                <a:latin typeface="微软雅黑" panose="020B0503020204020204" charset="-122"/>
                <a:ea typeface="微软雅黑" panose="020B0503020204020204" charset="-122"/>
              </a:rPr>
              <a:t>：指定</a:t>
            </a:r>
            <a:r>
              <a:rPr lang="en-US" altLang="zh-CN" b="1">
                <a:latin typeface="微软雅黑" panose="020B0503020204020204" charset="-122"/>
                <a:ea typeface="微软雅黑" panose="020B0503020204020204" charset="-122"/>
              </a:rPr>
              <a:t>K</a:t>
            </a:r>
            <a:r>
              <a:rPr lang="zh-CN" altLang="en-US" b="1">
                <a:latin typeface="微软雅黑" panose="020B0503020204020204" charset="-122"/>
                <a:ea typeface="微软雅黑" panose="020B0503020204020204" charset="-122"/>
              </a:rPr>
              <a:t>值，计算预测样本与训练样本的距离 </a:t>
            </a:r>
            <a:endParaRPr lang="zh-CN" altLang="en-US">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3995143" y="2891202"/>
            <a:ext cx="7171993" cy="3117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559121" y="587634"/>
            <a:ext cx="4043966"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核心原理</a:t>
            </a:r>
            <a:endParaRPr lang="en-US" altLang="zh-CN" sz="2800" dirty="0">
              <a:latin typeface="隶书" panose="02010509060101010101" pitchFamily="49" charset="-122"/>
              <a:ea typeface="隶书" panose="02010509060101010101" pitchFamily="49" charset="-122"/>
            </a:endParaRPr>
          </a:p>
        </p:txBody>
      </p:sp>
      <p:grpSp>
        <p:nvGrpSpPr>
          <p:cNvPr id="7" name="组合 6"/>
          <p:cNvGrpSpPr/>
          <p:nvPr/>
        </p:nvGrpSpPr>
        <p:grpSpPr>
          <a:xfrm>
            <a:off x="1714836" y="4095020"/>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58" name="图片 57"/>
          <p:cNvPicPr>
            <a:picLocks noChangeAspect="1"/>
          </p:cNvPicPr>
          <p:nvPr/>
        </p:nvPicPr>
        <p:blipFill>
          <a:blip r:embed="rId2"/>
          <a:stretch>
            <a:fillRect/>
          </a:stretch>
        </p:blipFill>
        <p:spPr>
          <a:xfrm>
            <a:off x="3840028" y="1573813"/>
            <a:ext cx="5263806" cy="468318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466160" y="1821794"/>
            <a:ext cx="8330888" cy="4759310"/>
          </a:xfrm>
          <a:prstGeom prst="wedgeRectCallout">
            <a:avLst>
              <a:gd name="adj1" fmla="val -55198"/>
              <a:gd name="adj2" fmla="val 268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227057" y="4539171"/>
            <a:ext cx="7129809" cy="1926485"/>
          </a:xfrm>
          <a:prstGeom prst="rect">
            <a:avLst/>
          </a:prstGeom>
        </p:spPr>
      </p:pic>
      <p:pic>
        <p:nvPicPr>
          <p:cNvPr id="11" name="图片 10" descr="k近邻算法演示3"/>
          <p:cNvPicPr/>
          <p:nvPr/>
        </p:nvPicPr>
        <p:blipFill>
          <a:blip r:embed="rId3"/>
          <a:stretch>
            <a:fillRect/>
          </a:stretch>
        </p:blipFill>
        <p:spPr>
          <a:xfrm>
            <a:off x="4269457" y="2145039"/>
            <a:ext cx="7129810" cy="204962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92733" y="2311151"/>
            <a:ext cx="2215426" cy="369332"/>
          </a:xfrm>
          <a:prstGeom prst="rect">
            <a:avLst/>
          </a:prstGeom>
          <a:noFill/>
        </p:spPr>
        <p:txBody>
          <a:bodyPr wrap="square" rtlCol="0">
            <a:spAutoFit/>
          </a:bodyPr>
          <a:lstStyle/>
          <a:p>
            <a:pPr algn="ctr"/>
            <a:r>
              <a:rPr lang="en-US" altLang="zh-CN" b="1"/>
              <a:t>K</a:t>
            </a:r>
            <a:r>
              <a:rPr lang="zh-CN" altLang="en-US" b="1"/>
              <a:t>近邻算法示例</a:t>
            </a:r>
            <a:r>
              <a:rPr lang="en-US" altLang="zh-CN" b="1"/>
              <a:t>(4/4)</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2.5.1 K</a:t>
            </a:r>
            <a:r>
              <a:rPr lang="zh-CN" altLang="en-US" b="1">
                <a:latin typeface="微软雅黑" panose="020B0503020204020204" charset="-122"/>
                <a:ea typeface="微软雅黑" panose="020B0503020204020204" charset="-122"/>
              </a:rPr>
              <a:t>近邻算法核心原理 </a:t>
            </a:r>
            <a:r>
              <a:rPr lang="en-US" altLang="zh-CN" b="1">
                <a:latin typeface="微软雅黑" panose="020B0503020204020204" charset="-122"/>
                <a:ea typeface="微软雅黑" panose="020B0503020204020204" charset="-122"/>
              </a:rPr>
              <a:t>(8/9)</a:t>
            </a:r>
            <a:endParaRPr lang="zh-CN" altLang="en-US" b="1">
              <a:latin typeface="微软雅黑" panose="020B0503020204020204" charset="-122"/>
              <a:ea typeface="微软雅黑" panose="020B0503020204020204" charset="-122"/>
            </a:endParaRPr>
          </a:p>
        </p:txBody>
      </p:sp>
      <p:sp>
        <p:nvSpPr>
          <p:cNvPr id="4" name="矩形 3"/>
          <p:cNvSpPr/>
          <p:nvPr/>
        </p:nvSpPr>
        <p:spPr>
          <a:xfrm>
            <a:off x="3652590" y="1858690"/>
            <a:ext cx="8144458" cy="369332"/>
          </a:xfrm>
          <a:prstGeom prst="rect">
            <a:avLst/>
          </a:prstGeom>
        </p:spPr>
        <p:txBody>
          <a:bodyPr wrap="squar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Step3</a:t>
            </a:r>
            <a:r>
              <a:rPr lang="zh-CN" altLang="en-US" b="1">
                <a:latin typeface="微软雅黑" panose="020B0503020204020204" charset="-122"/>
                <a:ea typeface="微软雅黑" panose="020B0503020204020204" charset="-122"/>
              </a:rPr>
              <a:t>：对距离排序，找出距离最近的</a:t>
            </a:r>
            <a:r>
              <a:rPr lang="en-US" altLang="zh-CN" b="1">
                <a:latin typeface="微软雅黑" panose="020B0503020204020204" charset="-122"/>
                <a:ea typeface="微软雅黑" panose="020B0503020204020204" charset="-122"/>
              </a:rPr>
              <a:t>k</a:t>
            </a:r>
            <a:r>
              <a:rPr lang="zh-CN" altLang="en-US" b="1">
                <a:latin typeface="微软雅黑" panose="020B0503020204020204" charset="-122"/>
                <a:ea typeface="微软雅黑" panose="020B0503020204020204" charset="-122"/>
              </a:rPr>
              <a:t>个邻居 </a:t>
            </a:r>
            <a:endParaRPr lang="zh-CN" altLang="en-US">
              <a:latin typeface="微软雅黑" panose="020B0503020204020204" charset="-122"/>
              <a:ea typeface="微软雅黑" panose="020B0503020204020204" charset="-122"/>
            </a:endParaRPr>
          </a:p>
        </p:txBody>
      </p:sp>
      <p:sp>
        <p:nvSpPr>
          <p:cNvPr id="6" name="矩形 5"/>
          <p:cNvSpPr/>
          <p:nvPr/>
        </p:nvSpPr>
        <p:spPr>
          <a:xfrm>
            <a:off x="3762374" y="4162173"/>
            <a:ext cx="5494389"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Step4</a:t>
            </a:r>
            <a:r>
              <a:rPr lang="zh-CN" altLang="en-US" b="1">
                <a:latin typeface="微软雅黑" panose="020B0503020204020204" charset="-122"/>
                <a:ea typeface="微软雅黑" panose="020B0503020204020204" charset="-122"/>
              </a:rPr>
              <a:t>：根据</a:t>
            </a:r>
            <a:r>
              <a:rPr lang="en-US" altLang="zh-CN" b="1">
                <a:latin typeface="微软雅黑" panose="020B0503020204020204" charset="-122"/>
                <a:ea typeface="微软雅黑" panose="020B0503020204020204" charset="-122"/>
              </a:rPr>
              <a:t>k</a:t>
            </a:r>
            <a:r>
              <a:rPr lang="zh-CN" altLang="en-US" b="1">
                <a:latin typeface="微软雅黑" panose="020B0503020204020204" charset="-122"/>
                <a:ea typeface="微软雅黑" panose="020B0503020204020204" charset="-122"/>
              </a:rPr>
              <a:t>个邻居的类别值投票做出预测判断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466160" y="1821794"/>
            <a:ext cx="8330888" cy="3901448"/>
          </a:xfrm>
          <a:prstGeom prst="wedgeRectCallout">
            <a:avLst>
              <a:gd name="adj1" fmla="val -52725"/>
              <a:gd name="adj2" fmla="val 2724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858" y="3072583"/>
            <a:ext cx="3901448" cy="3901448"/>
          </a:xfrm>
          <a:prstGeom prst="rect">
            <a:avLst/>
          </a:prstGeom>
        </p:spPr>
      </p:pic>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792733" y="2116103"/>
            <a:ext cx="2330874" cy="759428"/>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908181" y="2172651"/>
            <a:ext cx="2215426" cy="646331"/>
          </a:xfrm>
          <a:prstGeom prst="rect">
            <a:avLst/>
          </a:prstGeom>
          <a:noFill/>
        </p:spPr>
        <p:txBody>
          <a:bodyPr wrap="square" rtlCol="0">
            <a:spAutoFit/>
          </a:bodyPr>
          <a:lstStyle/>
          <a:p>
            <a:pPr algn="ctr"/>
            <a:r>
              <a:rPr lang="zh-CN" altLang="en-US" b="1"/>
              <a:t>为什么说</a:t>
            </a:r>
            <a:r>
              <a:rPr lang="en-US" altLang="zh-CN" b="1"/>
              <a:t>K</a:t>
            </a:r>
            <a:r>
              <a:rPr lang="zh-CN" altLang="en-US" b="1"/>
              <a:t>近邻是一种懒惰学习算法？ </a:t>
            </a:r>
            <a:endParaRPr lang="zh-CN" altLang="en-US" b="1">
              <a:latin typeface="微软雅黑" panose="020B0503020204020204" charset="-122"/>
              <a:ea typeface="微软雅黑" panose="020B0503020204020204" charset="-122"/>
            </a:endParaRPr>
          </a:p>
        </p:txBody>
      </p:sp>
      <p:sp>
        <p:nvSpPr>
          <p:cNvPr id="8" name="矩形 7"/>
          <p:cNvSpPr/>
          <p:nvPr/>
        </p:nvSpPr>
        <p:spPr>
          <a:xfrm>
            <a:off x="202759" y="1255410"/>
            <a:ext cx="3751348"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2.5.1 K</a:t>
            </a:r>
            <a:r>
              <a:rPr lang="zh-CN" altLang="en-US" b="1">
                <a:latin typeface="微软雅黑" panose="020B0503020204020204" charset="-122"/>
                <a:ea typeface="微软雅黑" panose="020B0503020204020204" charset="-122"/>
              </a:rPr>
              <a:t>近邻算法核心原理 </a:t>
            </a:r>
            <a:r>
              <a:rPr lang="en-US" altLang="zh-CN" b="1">
                <a:latin typeface="微软雅黑" panose="020B0503020204020204" charset="-122"/>
                <a:ea typeface="微软雅黑" panose="020B0503020204020204" charset="-122"/>
              </a:rPr>
              <a:t>(9/9)</a:t>
            </a:r>
            <a:endParaRPr lang="zh-CN" altLang="en-US" b="1">
              <a:latin typeface="微软雅黑" panose="020B0503020204020204" charset="-122"/>
              <a:ea typeface="微软雅黑" panose="020B0503020204020204" charset="-122"/>
            </a:endParaRPr>
          </a:p>
        </p:txBody>
      </p:sp>
      <p:sp>
        <p:nvSpPr>
          <p:cNvPr id="4" name="矩形 3"/>
          <p:cNvSpPr/>
          <p:nvPr/>
        </p:nvSpPr>
        <p:spPr>
          <a:xfrm>
            <a:off x="3652590" y="2013236"/>
            <a:ext cx="8144458" cy="3416320"/>
          </a:xfrm>
          <a:prstGeom prst="rect">
            <a:avLst/>
          </a:prstGeom>
        </p:spPr>
        <p:txBody>
          <a:bodyPr wrap="squar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K</a:t>
            </a:r>
            <a:r>
              <a:rPr lang="zh-CN" altLang="en-US" b="1">
                <a:latin typeface="微软雅黑" panose="020B0503020204020204" charset="-122"/>
                <a:ea typeface="微软雅黑" panose="020B0503020204020204" charset="-122"/>
              </a:rPr>
              <a:t>近邻算法只有模型预测，没有模型训练</a:t>
            </a:r>
            <a:endParaRPr lang="en-US" altLang="zh-CN" b="1">
              <a:latin typeface="微软雅黑" panose="020B0503020204020204" charset="-122"/>
              <a:ea typeface="微软雅黑" panose="020B0503020204020204" charset="-122"/>
            </a:endParaRPr>
          </a:p>
          <a:p>
            <a:pPr lvl="1"/>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通过前面的描述，我们发现</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近邻这种算法和其他分类算法截然不同，它没有模型训练，只有模型预测。待预测的数据在训练数据中进行遍历搜索，寻找到它的</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个邻居，然后根据邻居的分类值来对新数据进行预测。正因为它这种只有需要预测的时候才干活的特性，所以我们称它为懒惰算法，而别的算法都是要事先基于训练样本训练模型的。</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近邻算法也被称为基于实例的学习算法。</a:t>
            </a:r>
            <a:endParaRPr lang="en-US" altLang="zh-CN">
              <a:latin typeface="微软雅黑" panose="020B0503020204020204" charset="-122"/>
              <a:ea typeface="微软雅黑" panose="020B0503020204020204" charset="-122"/>
            </a:endParaRPr>
          </a:p>
          <a:p>
            <a:pPr lvl="1"/>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rPr>
              <a:t>懒惰学习算法的优缺点</a:t>
            </a:r>
            <a:endParaRPr lang="en-US" altLang="zh-CN" b="1">
              <a:latin typeface="微软雅黑" panose="020B0503020204020204" charset="-122"/>
              <a:ea typeface="微软雅黑" panose="020B0503020204020204" charset="-122"/>
            </a:endParaRPr>
          </a:p>
          <a:p>
            <a:pPr lvl="1"/>
            <a:r>
              <a:rPr lang="zh-CN" altLang="en-US">
                <a:latin typeface="微软雅黑" panose="020B0503020204020204" charset="-122"/>
                <a:ea typeface="微软雅黑" panose="020B0503020204020204" charset="-122"/>
              </a:rPr>
              <a:t>    优点当然是简单，缺点是对存储空间的需求量很大，需要占用的空间直接取决于训练样本数据量的大小，并且预测的时候需要对训练样本中的所有数据进行遍历计算，所以运行时间会较长。</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477876" y="825871"/>
            <a:ext cx="7932027" cy="3447098"/>
          </a:xfrm>
          <a:prstGeom prst="rect">
            <a:avLst/>
          </a:prstGeom>
        </p:spPr>
        <p:txBody>
          <a:bodyPr wrap="square">
            <a:spAutoFit/>
          </a:bodyPr>
          <a:lstStyle/>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通过对本小节的学习，我们了解到：</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近邻是一个非常简单的算法，它基于距离来判断两个数据点之间的相似度并依此来寻找邻居，根据邻居的值对待预测数据的值进行预测</a:t>
            </a:r>
            <a:endParaRPr lang="en-US" altLang="zh-CN">
              <a:latin typeface="微软雅黑" panose="020B0503020204020204" charset="-122"/>
              <a:ea typeface="微软雅黑" panose="020B0503020204020204" charset="-122"/>
            </a:endParaRPr>
          </a:p>
          <a:p>
            <a:pPr marL="742950" lvl="1"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近邻是一种懒惰学习的算法，没有训练过程，只有预测过程</a:t>
            </a:r>
            <a:endParaRPr lang="en-US" altLang="zh-CN">
              <a:latin typeface="微软雅黑" panose="020B0503020204020204" charset="-122"/>
              <a:ea typeface="微软雅黑" panose="020B0503020204020204" charset="-122"/>
            </a:endParaRPr>
          </a:p>
          <a:p>
            <a:pPr marL="742950" lvl="1"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近邻算法需要调节的最核心参数就是</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值，不同的</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值对预测结果影响较大，</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太大准确率会降低，</a:t>
            </a:r>
            <a:r>
              <a:rPr lang="en-US" altLang="zh-CN">
                <a:latin typeface="微软雅黑" panose="020B0503020204020204" charset="-122"/>
                <a:ea typeface="微软雅黑" panose="020B0503020204020204" charset="-122"/>
              </a:rPr>
              <a:t>K</a:t>
            </a:r>
            <a:r>
              <a:rPr lang="zh-CN" altLang="en-US">
                <a:latin typeface="微软雅黑" panose="020B0503020204020204" charset="-122"/>
                <a:ea typeface="微软雅黑" panose="020B0503020204020204" charset="-122"/>
              </a:rPr>
              <a:t>太小，预测结果不稳定。</a:t>
            </a:r>
          </a:p>
          <a:p>
            <a:pPr marL="342900" indent="-342900">
              <a:buFont typeface="Arial" panose="020B0604020202020204" pitchFamily="34" charset="0"/>
              <a:buChar char="•"/>
            </a:pP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67681" y="664907"/>
            <a:ext cx="391343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隶书" panose="02010509060101010101" pitchFamily="49" charset="-122"/>
                <a:ea typeface="隶书" panose="02010509060101010101" pitchFamily="49" charset="-122"/>
              </a:rPr>
              <a:t>算法实现</a:t>
            </a:r>
            <a:endParaRPr lang="en-US" altLang="zh-CN" sz="2800"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2171834" y="1608584"/>
            <a:ext cx="7431110" cy="3336903"/>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417625" y="2125685"/>
            <a:ext cx="8299304" cy="3170099"/>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33189" y="2725782"/>
            <a:ext cx="2067395" cy="369332"/>
          </a:xfrm>
          <a:prstGeom prst="rect">
            <a:avLst/>
          </a:prstGeom>
          <a:noFill/>
        </p:spPr>
        <p:txBody>
          <a:bodyPr wrap="square" rtlCol="0">
            <a:spAutoFit/>
          </a:bodyPr>
          <a:lstStyle/>
          <a:p>
            <a:pPr algn="ctr"/>
            <a:r>
              <a:rPr lang="zh-CN" altLang="en-US" b="1"/>
              <a:t>算法使用流程 </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636782"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1/6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605912" y="2346218"/>
            <a:ext cx="7922729" cy="3170099"/>
          </a:xfrm>
          <a:prstGeom prst="rect">
            <a:avLst/>
          </a:prstGeom>
          <a:noFill/>
        </p:spPr>
        <p:txBody>
          <a:bodyPr wrap="square" rtlCol="0">
            <a:spAutoFit/>
          </a:bodyPr>
          <a:lstStyle/>
          <a:p>
            <a:r>
              <a:rPr lang="zh-CN" altLang="en-US" sz="2000">
                <a:latin typeface="华文楷体" panose="02010600040101010101" pitchFamily="2" charset="-122"/>
                <a:ea typeface="华文楷体" panose="02010600040101010101" pitchFamily="2" charset="-122"/>
              </a:rPr>
              <a:t>在</a:t>
            </a:r>
            <a:r>
              <a:rPr lang="en-US" altLang="zh-CN" sz="2000">
                <a:latin typeface="华文楷体" panose="02010600040101010101" pitchFamily="2" charset="-122"/>
                <a:ea typeface="华文楷体" panose="02010600040101010101" pitchFamily="2" charset="-122"/>
              </a:rPr>
              <a:t>sklearn</a:t>
            </a:r>
            <a:r>
              <a:rPr lang="zh-CN" altLang="en-US" sz="2000">
                <a:latin typeface="华文楷体" panose="02010600040101010101" pitchFamily="2" charset="-122"/>
                <a:ea typeface="华文楷体" panose="02010600040101010101" pitchFamily="2" charset="-122"/>
              </a:rPr>
              <a:t>中使用</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算法的流程：</a:t>
            </a:r>
          </a:p>
          <a:p>
            <a:pPr marL="285750" indent="-285750">
              <a:buFont typeface="Arial" panose="020B0604020202020204" pitchFamily="34" charset="0"/>
              <a:buChar char="•"/>
            </a:pPr>
            <a:r>
              <a:rPr lang="zh-CN" altLang="en-US" sz="2000">
                <a:latin typeface="华文楷体" panose="02010600040101010101" pitchFamily="2" charset="-122"/>
                <a:ea typeface="华文楷体" panose="02010600040101010101" pitchFamily="2" charset="-122"/>
              </a:rPr>
              <a:t>实例化一个</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模型</a:t>
            </a:r>
            <a:r>
              <a:rPr lang="en-US" altLang="zh-CN" sz="2000">
                <a:latin typeface="华文楷体" panose="02010600040101010101" pitchFamily="2" charset="-122"/>
                <a:ea typeface="华文楷体" panose="02010600040101010101" pitchFamily="2" charset="-122"/>
              </a:rPr>
              <a:t>model = KNeighborsClassifier() </a:t>
            </a:r>
          </a:p>
          <a:p>
            <a:pPr marL="285750" indent="-285750">
              <a:buFont typeface="Arial" panose="020B0604020202020204" pitchFamily="34" charset="0"/>
              <a:buChar char="•"/>
            </a:pPr>
            <a:r>
              <a:rPr lang="zh-CN" altLang="en-US" sz="2000">
                <a:latin typeface="华文楷体" panose="02010600040101010101" pitchFamily="2" charset="-122"/>
                <a:ea typeface="华文楷体" panose="02010600040101010101" pitchFamily="2" charset="-122"/>
              </a:rPr>
              <a:t>调用模型的</a:t>
            </a:r>
            <a:r>
              <a:rPr lang="en-US" altLang="zh-CN" sz="2000">
                <a:latin typeface="华文楷体" panose="02010600040101010101" pitchFamily="2" charset="-122"/>
                <a:ea typeface="华文楷体" panose="02010600040101010101" pitchFamily="2" charset="-122"/>
              </a:rPr>
              <a:t>model.fit(X,y)</a:t>
            </a:r>
            <a:r>
              <a:rPr lang="zh-CN" altLang="en-US" sz="2000">
                <a:latin typeface="华文楷体" panose="02010600040101010101" pitchFamily="2" charset="-122"/>
                <a:ea typeface="华文楷体" panose="02010600040101010101" pitchFamily="2" charset="-122"/>
              </a:rPr>
              <a:t>方法，传入数据集</a:t>
            </a:r>
            <a:r>
              <a:rPr lang="en-US" altLang="zh-CN" sz="2000">
                <a:latin typeface="华文楷体" panose="02010600040101010101" pitchFamily="2" charset="-122"/>
                <a:ea typeface="华文楷体" panose="02010600040101010101" pitchFamily="2" charset="-122"/>
              </a:rPr>
              <a:t>X</a:t>
            </a:r>
            <a:r>
              <a:rPr lang="zh-CN" altLang="en-US" sz="2000">
                <a:latin typeface="华文楷体" panose="02010600040101010101" pitchFamily="2" charset="-122"/>
                <a:ea typeface="华文楷体" panose="02010600040101010101" pitchFamily="2" charset="-122"/>
              </a:rPr>
              <a:t>和</a:t>
            </a:r>
            <a:r>
              <a:rPr lang="en-US" altLang="zh-CN" sz="2000">
                <a:latin typeface="华文楷体" panose="02010600040101010101" pitchFamily="2" charset="-122"/>
                <a:ea typeface="华文楷体" panose="02010600040101010101" pitchFamily="2" charset="-122"/>
              </a:rPr>
              <a:t>y</a:t>
            </a:r>
            <a:r>
              <a:rPr lang="zh-CN" altLang="en-US" sz="2000">
                <a:latin typeface="华文楷体" panose="02010600040101010101" pitchFamily="2" charset="-122"/>
                <a:ea typeface="华文楷体" panose="02010600040101010101" pitchFamily="2" charset="-122"/>
              </a:rPr>
              <a:t>来训练模型，其实这个方法对于</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算法来说什么也没干。</a:t>
            </a:r>
          </a:p>
          <a:p>
            <a:pPr marL="285750" indent="-285750">
              <a:buFont typeface="Arial" panose="020B0604020202020204" pitchFamily="34" charset="0"/>
              <a:buChar char="•"/>
            </a:pPr>
            <a:r>
              <a:rPr lang="zh-CN" altLang="en-US" sz="2000">
                <a:latin typeface="华文楷体" panose="02010600040101010101" pitchFamily="2" charset="-122"/>
                <a:ea typeface="华文楷体" panose="02010600040101010101" pitchFamily="2" charset="-122"/>
              </a:rPr>
              <a:t>其他算法这一步是查看模型结果，</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由于没有模型训练过程，自然也没有模型结果可查看</a:t>
            </a:r>
          </a:p>
          <a:p>
            <a:pPr marL="285750" indent="-285750">
              <a:buFont typeface="Arial" panose="020B0604020202020204" pitchFamily="34" charset="0"/>
              <a:buChar char="•"/>
            </a:pPr>
            <a:r>
              <a:rPr lang="zh-CN" altLang="en-US" sz="2000">
                <a:latin typeface="华文楷体" panose="02010600040101010101" pitchFamily="2" charset="-122"/>
                <a:ea typeface="华文楷体" panose="02010600040101010101" pitchFamily="2" charset="-122"/>
              </a:rPr>
              <a:t>调用模型的</a:t>
            </a:r>
            <a:r>
              <a:rPr lang="en-US" altLang="zh-CN" sz="2000">
                <a:latin typeface="华文楷体" panose="02010600040101010101" pitchFamily="2" charset="-122"/>
                <a:ea typeface="华文楷体" panose="02010600040101010101" pitchFamily="2" charset="-122"/>
              </a:rPr>
              <a:t>model.predict(X)</a:t>
            </a:r>
            <a:r>
              <a:rPr lang="zh-CN" altLang="en-US" sz="2000">
                <a:latin typeface="华文楷体" panose="02010600040101010101" pitchFamily="2" charset="-122"/>
                <a:ea typeface="华文楷体" panose="02010600040101010101" pitchFamily="2" charset="-122"/>
              </a:rPr>
              <a:t>方法，返回预测的标签值，还可以调用</a:t>
            </a:r>
            <a:r>
              <a:rPr lang="en-US" altLang="zh-CN" sz="2000">
                <a:latin typeface="华文楷体" panose="02010600040101010101" pitchFamily="2" charset="-122"/>
                <a:ea typeface="华文楷体" panose="02010600040101010101" pitchFamily="2" charset="-122"/>
              </a:rPr>
              <a:t>model.predict_proba(X)</a:t>
            </a:r>
            <a:r>
              <a:rPr lang="zh-CN" altLang="en-US" sz="2000">
                <a:latin typeface="华文楷体" panose="02010600040101010101" pitchFamily="2" charset="-122"/>
                <a:ea typeface="华文楷体" panose="02010600040101010101" pitchFamily="2" charset="-122"/>
              </a:rPr>
              <a:t>方法，返回预测的概率</a:t>
            </a:r>
          </a:p>
          <a:p>
            <a:pPr marL="285750" indent="-285750">
              <a:buFont typeface="Arial" panose="020B0604020202020204" pitchFamily="34" charset="0"/>
              <a:buChar char="•"/>
            </a:pPr>
            <a:r>
              <a:rPr lang="zh-CN" altLang="en-US" sz="2000">
                <a:latin typeface="华文楷体" panose="02010600040101010101" pitchFamily="2" charset="-122"/>
                <a:ea typeface="华文楷体" panose="02010600040101010101" pitchFamily="2" charset="-122"/>
              </a:rPr>
              <a:t>调用模型的</a:t>
            </a:r>
            <a:r>
              <a:rPr lang="en-US" altLang="zh-CN" sz="2000">
                <a:latin typeface="华文楷体" panose="02010600040101010101" pitchFamily="2" charset="-122"/>
                <a:ea typeface="华文楷体" panose="02010600040101010101" pitchFamily="2" charset="-122"/>
              </a:rPr>
              <a:t>model.score(X,y)</a:t>
            </a:r>
            <a:r>
              <a:rPr lang="zh-CN" altLang="en-US" sz="2000">
                <a:latin typeface="华文楷体" panose="02010600040101010101" pitchFamily="2" charset="-122"/>
                <a:ea typeface="华文楷体" panose="02010600040101010101" pitchFamily="2" charset="-122"/>
              </a:rPr>
              <a:t>方法，返回模型的正确率</a:t>
            </a:r>
          </a:p>
          <a:p>
            <a:pPr marL="285750" indent="-285750">
              <a:buFont typeface="Arial" panose="020B0604020202020204" pitchFamily="34" charset="0"/>
              <a:buChar char="•"/>
            </a:pPr>
            <a:endParaRPr lang="zh-CN" altLang="en-US" sz="2000">
              <a:latin typeface="华文楷体" panose="02010600040101010101" pitchFamily="2" charset="-122"/>
              <a:ea typeface="华文楷体" panose="0201060004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335148" y="1824171"/>
            <a:ext cx="8299304" cy="4731175"/>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5719" y="2696917"/>
            <a:ext cx="2067395" cy="369332"/>
          </a:xfrm>
          <a:prstGeom prst="rect">
            <a:avLst/>
          </a:prstGeom>
          <a:noFill/>
        </p:spPr>
        <p:txBody>
          <a:bodyPr wrap="square" rtlCol="0">
            <a:spAutoFit/>
          </a:bodyPr>
          <a:lstStyle/>
          <a:p>
            <a:pPr algn="ctr"/>
            <a:r>
              <a:rPr lang="en-US" altLang="zh-CN" b="1"/>
              <a:t>KNN</a:t>
            </a:r>
            <a:r>
              <a:rPr lang="zh-CN" altLang="en-US" b="1"/>
              <a:t>算法参数说明</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636782"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2/6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425608" y="1844176"/>
            <a:ext cx="7922729" cy="5016758"/>
          </a:xfrm>
          <a:prstGeom prst="rect">
            <a:avLst/>
          </a:prstGeom>
          <a:noFill/>
        </p:spPr>
        <p:txBody>
          <a:bodyPr wrap="square" rtlCol="0">
            <a:spAutoFit/>
          </a:bodyPr>
          <a:lstStyle/>
          <a:p>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分类算法使用</a:t>
            </a:r>
            <a:r>
              <a:rPr lang="en-US" altLang="zh-CN" sz="2000">
                <a:latin typeface="华文楷体" panose="02010600040101010101" pitchFamily="2" charset="-122"/>
                <a:ea typeface="华文楷体" panose="02010600040101010101" pitchFamily="2" charset="-122"/>
              </a:rPr>
              <a:t>sklearn.neighbors</a:t>
            </a:r>
            <a:r>
              <a:rPr lang="zh-CN" altLang="en-US" sz="2000">
                <a:latin typeface="华文楷体" panose="02010600040101010101" pitchFamily="2" charset="-122"/>
                <a:ea typeface="华文楷体" panose="02010600040101010101" pitchFamily="2" charset="-122"/>
              </a:rPr>
              <a:t>模块的</a:t>
            </a:r>
            <a:r>
              <a:rPr lang="en-US" altLang="zh-CN" sz="2000">
                <a:latin typeface="华文楷体" panose="02010600040101010101" pitchFamily="2" charset="-122"/>
                <a:ea typeface="华文楷体" panose="02010600040101010101" pitchFamily="2" charset="-122"/>
              </a:rPr>
              <a:t>KNeighborsClassifier</a:t>
            </a:r>
            <a:r>
              <a:rPr lang="zh-CN" altLang="en-US" sz="2000">
                <a:latin typeface="华文楷体" panose="02010600040101010101" pitchFamily="2" charset="-122"/>
                <a:ea typeface="华文楷体" panose="02010600040101010101" pitchFamily="2" charset="-122"/>
              </a:rPr>
              <a:t>类，使用前先导入算法类</a:t>
            </a:r>
            <a:r>
              <a:rPr lang="en-US" altLang="zh-CN" sz="2000">
                <a:latin typeface="华文楷体" panose="02010600040101010101" pitchFamily="2" charset="-122"/>
                <a:ea typeface="华文楷体" panose="02010600040101010101" pitchFamily="2" charset="-122"/>
              </a:rPr>
              <a:t>:from sklearn.neighbors import KNeighborsClassifier</a:t>
            </a:r>
          </a:p>
          <a:p>
            <a:endParaRPr lang="en-US" altLang="zh-CN" sz="2000">
              <a:latin typeface="华文楷体" panose="02010600040101010101" pitchFamily="2" charset="-122"/>
              <a:ea typeface="华文楷体" panose="02010600040101010101" pitchFamily="2" charset="-122"/>
            </a:endParaRPr>
          </a:p>
          <a:p>
            <a:r>
              <a:rPr lang="zh-CN" altLang="en-US" sz="2000" b="1">
                <a:latin typeface="华文楷体" panose="02010600040101010101" pitchFamily="2" charset="-122"/>
                <a:ea typeface="华文楷体" panose="02010600040101010101" pitchFamily="2" charset="-122"/>
              </a:rPr>
              <a:t>参数说明：</a:t>
            </a:r>
          </a:p>
          <a:p>
            <a:r>
              <a:rPr lang="zh-CN" altLang="en-US" sz="2000">
                <a:latin typeface="华文楷体" panose="02010600040101010101" pitchFamily="2" charset="-122"/>
                <a:ea typeface="华文楷体" panose="02010600040101010101" pitchFamily="2" charset="-122"/>
              </a:rPr>
              <a:t>通过</a:t>
            </a:r>
            <a:r>
              <a:rPr lang="en-US" altLang="zh-CN" sz="2000">
                <a:latin typeface="华文楷体" panose="02010600040101010101" pitchFamily="2" charset="-122"/>
                <a:ea typeface="华文楷体" panose="02010600040101010101" pitchFamily="2" charset="-122"/>
              </a:rPr>
              <a:t>model = KNeighborsClassifier()</a:t>
            </a:r>
            <a:r>
              <a:rPr lang="zh-CN" altLang="en-US" sz="2000">
                <a:latin typeface="华文楷体" panose="02010600040101010101" pitchFamily="2" charset="-122"/>
                <a:ea typeface="华文楷体" panose="02010600040101010101" pitchFamily="2" charset="-122"/>
              </a:rPr>
              <a:t>来实例化一个</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模型，可以指定如下的参数：</a:t>
            </a:r>
          </a:p>
          <a:p>
            <a:r>
              <a:rPr lang="en-US" altLang="zh-CN" sz="2000">
                <a:latin typeface="华文楷体" panose="02010600040101010101" pitchFamily="2" charset="-122"/>
                <a:ea typeface="华文楷体" panose="02010600040101010101" pitchFamily="2" charset="-122"/>
              </a:rPr>
              <a:t>sklearn.neighbors.KNeighborsClassifier(n_neighbors=5, weights=’uniform’, algorithm=’auto’, leaf_size=30, p=2, metric=’minkowski’, metric_params=None, n_jobs=1, **kwargs)</a:t>
            </a:r>
          </a:p>
          <a:p>
            <a:r>
              <a:rPr lang="zh-CN" altLang="en-US" sz="2000">
                <a:latin typeface="华文楷体" panose="02010600040101010101" pitchFamily="2" charset="-122"/>
                <a:ea typeface="华文楷体" panose="02010600040101010101" pitchFamily="2" charset="-122"/>
              </a:rPr>
              <a:t>几个重要的参数说明：</a:t>
            </a:r>
          </a:p>
          <a:p>
            <a:r>
              <a:rPr lang="en-US" altLang="zh-CN" sz="2000">
                <a:latin typeface="华文楷体" panose="02010600040101010101" pitchFamily="2" charset="-122"/>
                <a:ea typeface="华文楷体" panose="02010600040101010101" pitchFamily="2" charset="-122"/>
              </a:rPr>
              <a:t>n_neighbors</a:t>
            </a:r>
            <a:r>
              <a:rPr lang="zh-CN" altLang="en-US" sz="2000">
                <a:latin typeface="华文楷体" panose="02010600040101010101" pitchFamily="2" charset="-122"/>
                <a:ea typeface="华文楷体" panose="02010600040101010101" pitchFamily="2" charset="-122"/>
              </a:rPr>
              <a:t>：指定邻居的个数，就是</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算法中的</a:t>
            </a:r>
            <a:r>
              <a:rPr lang="en-US" altLang="zh-CN" sz="2000">
                <a:latin typeface="华文楷体" panose="02010600040101010101" pitchFamily="2" charset="-122"/>
                <a:ea typeface="华文楷体" panose="02010600040101010101" pitchFamily="2" charset="-122"/>
              </a:rPr>
              <a:t>k</a:t>
            </a:r>
            <a:r>
              <a:rPr lang="zh-CN" altLang="en-US" sz="2000">
                <a:latin typeface="华文楷体" panose="02010600040101010101" pitchFamily="2" charset="-122"/>
                <a:ea typeface="华文楷体" panose="02010600040101010101" pitchFamily="2" charset="-122"/>
              </a:rPr>
              <a:t>值，默认值</a:t>
            </a:r>
            <a:r>
              <a:rPr lang="en-US" altLang="zh-CN" sz="2000">
                <a:latin typeface="华文楷体" panose="02010600040101010101" pitchFamily="2" charset="-122"/>
                <a:ea typeface="华文楷体" panose="02010600040101010101" pitchFamily="2" charset="-122"/>
              </a:rPr>
              <a:t>=5</a:t>
            </a:r>
          </a:p>
          <a:p>
            <a:r>
              <a:rPr lang="en-US" altLang="zh-CN" sz="2000">
                <a:latin typeface="华文楷体" panose="02010600040101010101" pitchFamily="2" charset="-122"/>
                <a:ea typeface="华文楷体" panose="02010600040101010101" pitchFamily="2" charset="-122"/>
              </a:rPr>
              <a:t>weights</a:t>
            </a:r>
            <a:r>
              <a:rPr lang="zh-CN" altLang="en-US" sz="2000">
                <a:latin typeface="华文楷体" panose="02010600040101010101" pitchFamily="2" charset="-122"/>
                <a:ea typeface="华文楷体" panose="02010600040101010101" pitchFamily="2" charset="-122"/>
              </a:rPr>
              <a:t>：基于邻居给出预测值时考虑邻居的权重，</a:t>
            </a:r>
            <a:r>
              <a:rPr lang="en-US" altLang="zh-CN" sz="2000">
                <a:latin typeface="华文楷体" panose="02010600040101010101" pitchFamily="2" charset="-122"/>
                <a:ea typeface="华文楷体" panose="02010600040101010101" pitchFamily="2" charset="-122"/>
              </a:rPr>
              <a:t>'uniform'</a:t>
            </a:r>
            <a:r>
              <a:rPr lang="zh-CN" altLang="en-US" sz="2000">
                <a:latin typeface="华文楷体" panose="02010600040101010101" pitchFamily="2" charset="-122"/>
                <a:ea typeface="华文楷体" panose="02010600040101010101" pitchFamily="2" charset="-122"/>
              </a:rPr>
              <a:t>表示邻居权重一样大，</a:t>
            </a:r>
            <a:r>
              <a:rPr lang="en-US" altLang="zh-CN" sz="2000">
                <a:latin typeface="华文楷体" panose="02010600040101010101" pitchFamily="2" charset="-122"/>
                <a:ea typeface="华文楷体" panose="02010600040101010101" pitchFamily="2" charset="-122"/>
              </a:rPr>
              <a:t>'distance'</a:t>
            </a:r>
            <a:r>
              <a:rPr lang="zh-CN" altLang="en-US" sz="2000">
                <a:latin typeface="华文楷体" panose="02010600040101010101" pitchFamily="2" charset="-122"/>
                <a:ea typeface="华文楷体" panose="02010600040101010101" pitchFamily="2" charset="-122"/>
              </a:rPr>
              <a:t>表示距离小的权重大</a:t>
            </a:r>
          </a:p>
          <a:p>
            <a:r>
              <a:rPr lang="en-US" altLang="zh-CN" sz="2000">
                <a:latin typeface="华文楷体" panose="02010600040101010101" pitchFamily="2" charset="-122"/>
                <a:ea typeface="华文楷体" panose="02010600040101010101" pitchFamily="2" charset="-122"/>
              </a:rPr>
              <a:t>metric</a:t>
            </a:r>
            <a:r>
              <a:rPr lang="zh-CN" altLang="en-US" sz="2000">
                <a:latin typeface="华文楷体" panose="02010600040101010101" pitchFamily="2" charset="-122"/>
                <a:ea typeface="华文楷体" panose="02010600040101010101" pitchFamily="2" charset="-122"/>
              </a:rPr>
              <a:t>：距离计算公式， 默认是</a:t>
            </a:r>
            <a:r>
              <a:rPr lang="en-US" altLang="zh-CN" sz="2000">
                <a:latin typeface="华文楷体" panose="02010600040101010101" pitchFamily="2" charset="-122"/>
                <a:ea typeface="华文楷体" panose="02010600040101010101" pitchFamily="2" charset="-122"/>
              </a:rPr>
              <a:t>'minkowski' </a:t>
            </a:r>
            <a:r>
              <a:rPr lang="zh-CN" altLang="en-US" sz="2000">
                <a:latin typeface="华文楷体" panose="02010600040101010101" pitchFamily="2" charset="-122"/>
                <a:ea typeface="华文楷体" panose="02010600040101010101" pitchFamily="2" charset="-122"/>
              </a:rPr>
              <a:t>闵氏距离</a:t>
            </a:r>
          </a:p>
          <a:p>
            <a:r>
              <a:rPr lang="en-US" altLang="zh-CN" sz="2000">
                <a:latin typeface="华文楷体" panose="02010600040101010101" pitchFamily="2" charset="-122"/>
                <a:ea typeface="华文楷体" panose="02010600040101010101" pitchFamily="2" charset="-122"/>
              </a:rPr>
              <a:t>p</a:t>
            </a:r>
            <a:r>
              <a:rPr lang="zh-CN" altLang="en-US" sz="2000">
                <a:latin typeface="华文楷体" panose="02010600040101010101" pitchFamily="2" charset="-122"/>
                <a:ea typeface="华文楷体" panose="02010600040101010101" pitchFamily="2" charset="-122"/>
              </a:rPr>
              <a:t>：闵氏距离的参数，</a:t>
            </a:r>
            <a:r>
              <a:rPr lang="en-US" altLang="zh-CN" sz="2000">
                <a:latin typeface="华文楷体" panose="02010600040101010101" pitchFamily="2" charset="-122"/>
                <a:ea typeface="华文楷体" panose="02010600040101010101" pitchFamily="2" charset="-122"/>
              </a:rPr>
              <a:t>p=2</a:t>
            </a:r>
            <a:r>
              <a:rPr lang="zh-CN" altLang="en-US" sz="2000">
                <a:latin typeface="华文楷体" panose="02010600040101010101" pitchFamily="2" charset="-122"/>
                <a:ea typeface="华文楷体" panose="02010600040101010101" pitchFamily="2" charset="-122"/>
              </a:rPr>
              <a:t>就是欧式距离，</a:t>
            </a:r>
            <a:r>
              <a:rPr lang="en-US" altLang="zh-CN" sz="2000">
                <a:latin typeface="华文楷体" panose="02010600040101010101" pitchFamily="2" charset="-122"/>
                <a:ea typeface="华文楷体" panose="02010600040101010101" pitchFamily="2" charset="-122"/>
              </a:rPr>
              <a:t>p=1</a:t>
            </a:r>
            <a:r>
              <a:rPr lang="zh-CN" altLang="en-US" sz="2000">
                <a:latin typeface="华文楷体" panose="02010600040101010101" pitchFamily="2" charset="-122"/>
                <a:ea typeface="华文楷体" panose="02010600040101010101" pitchFamily="2" charset="-122"/>
              </a:rPr>
              <a:t>就是曼哈顿距离</a:t>
            </a:r>
          </a:p>
          <a:p>
            <a:endParaRPr lang="zh-CN" altLang="en-US" sz="200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745718" y="3856341"/>
            <a:ext cx="2067395" cy="1887636"/>
          </a:xfrm>
          <a:prstGeom prst="rect">
            <a:avLst/>
          </a:prstGeom>
        </p:spPr>
      </p:pic>
      <p:sp>
        <p:nvSpPr>
          <p:cNvPr id="11" name="文本框 10"/>
          <p:cNvSpPr txBox="1"/>
          <p:nvPr/>
        </p:nvSpPr>
        <p:spPr>
          <a:xfrm>
            <a:off x="1036465" y="5764258"/>
            <a:ext cx="1485900"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 </a:t>
            </a:r>
            <a:r>
              <a:rPr lang="zh-CN" altLang="en-US" sz="1600">
                <a:solidFill>
                  <a:schemeClr val="bg2">
                    <a:lumMod val="75000"/>
                  </a:schemeClr>
                </a:solidFill>
                <a:latin typeface="隶书" panose="02010509060101010101" pitchFamily="49" charset="-122"/>
                <a:ea typeface="隶书" panose="02010509060101010101" pitchFamily="49" charset="-122"/>
              </a:rPr>
              <a:t>了解更多</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335148" y="1824172"/>
            <a:ext cx="8299304" cy="3497880"/>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5719" y="2696917"/>
            <a:ext cx="2067395" cy="646331"/>
          </a:xfrm>
          <a:prstGeom prst="rect">
            <a:avLst/>
          </a:prstGeom>
          <a:noFill/>
        </p:spPr>
        <p:txBody>
          <a:bodyPr wrap="square" rtlCol="0">
            <a:spAutoFit/>
          </a:bodyPr>
          <a:lstStyle/>
          <a:p>
            <a:pPr algn="ctr"/>
            <a:r>
              <a:rPr lang="en-US" altLang="zh-CN" b="1"/>
              <a:t>KNN</a:t>
            </a:r>
            <a:r>
              <a:rPr lang="zh-CN" altLang="en-US" b="1"/>
              <a:t>模型的结果与实现方法</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636782"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3/6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425608" y="1844176"/>
            <a:ext cx="7922729" cy="347787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a:latin typeface="华文楷体" panose="02010600040101010101" pitchFamily="2" charset="-122"/>
                <a:ea typeface="华文楷体" panose="02010600040101010101" pitchFamily="2" charset="-122"/>
              </a:rPr>
              <a:t>KNN</a:t>
            </a:r>
            <a:r>
              <a:rPr lang="zh-CN" altLang="en-US" sz="2000" b="1">
                <a:latin typeface="华文楷体" panose="02010600040101010101" pitchFamily="2" charset="-122"/>
                <a:ea typeface="华文楷体" panose="02010600040101010101" pitchFamily="2" charset="-122"/>
              </a:rPr>
              <a:t>模型的结果 </a:t>
            </a:r>
          </a:p>
          <a:p>
            <a:r>
              <a:rPr lang="en-US" altLang="zh-CN" sz="2000">
                <a:latin typeface="华文楷体" panose="02010600040101010101" pitchFamily="2" charset="-122"/>
                <a:ea typeface="华文楷体" panose="02010600040101010101" pitchFamily="2" charset="-122"/>
              </a:rPr>
              <a:t>	KNN</a:t>
            </a:r>
            <a:r>
              <a:rPr lang="zh-CN" altLang="en-US" sz="2000">
                <a:latin typeface="华文楷体" panose="02010600040101010101" pitchFamily="2" charset="-122"/>
                <a:ea typeface="华文楷体" panose="02010600040101010101" pitchFamily="2" charset="-122"/>
              </a:rPr>
              <a:t>算法不需要模型训练，所以没有什么结果可以查看</a:t>
            </a:r>
            <a:endParaRPr lang="en-US" altLang="zh-CN"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a:p>
            <a:pPr marL="342900" indent="-342900">
              <a:buFont typeface="Arial" panose="020B0604020202020204" pitchFamily="34" charset="0"/>
              <a:buChar char="•"/>
            </a:pPr>
            <a:r>
              <a:rPr lang="en-US" altLang="zh-CN" sz="2000" b="1">
                <a:latin typeface="华文楷体" panose="02010600040101010101" pitchFamily="2" charset="-122"/>
                <a:ea typeface="华文楷体" panose="02010600040101010101" pitchFamily="2" charset="-122"/>
              </a:rPr>
              <a:t>KNN</a:t>
            </a:r>
            <a:r>
              <a:rPr lang="zh-CN" altLang="en-US" sz="2000" b="1">
                <a:latin typeface="华文楷体" panose="02010600040101010101" pitchFamily="2" charset="-122"/>
                <a:ea typeface="华文楷体" panose="02010600040101010101" pitchFamily="2" charset="-122"/>
              </a:rPr>
              <a:t>模型的方法 </a:t>
            </a:r>
          </a:p>
          <a:p>
            <a:pPr marL="800100" lvl="1" indent="-342900">
              <a:buFont typeface="Wingdings" panose="05000000000000000000" pitchFamily="2" charset="2"/>
              <a:buChar char="ü"/>
            </a:pPr>
            <a:r>
              <a:rPr lang="en-US" altLang="zh-CN" sz="2000">
                <a:latin typeface="华文楷体" panose="02010600040101010101" pitchFamily="2" charset="-122"/>
                <a:ea typeface="华文楷体" panose="02010600040101010101" pitchFamily="2" charset="-122"/>
              </a:rPr>
              <a:t>fit(X,y)</a:t>
            </a:r>
            <a:r>
              <a:rPr lang="zh-CN" altLang="en-US" sz="2000">
                <a:latin typeface="华文楷体" panose="02010600040101010101" pitchFamily="2" charset="-122"/>
                <a:ea typeface="华文楷体" panose="02010600040101010101" pitchFamily="2" charset="-122"/>
              </a:rPr>
              <a:t>：输入数据集</a:t>
            </a:r>
            <a:r>
              <a:rPr lang="en-US" altLang="zh-CN" sz="2000">
                <a:latin typeface="华文楷体" panose="02010600040101010101" pitchFamily="2" charset="-122"/>
                <a:ea typeface="华文楷体" panose="02010600040101010101" pitchFamily="2" charset="-122"/>
              </a:rPr>
              <a:t>X</a:t>
            </a:r>
            <a:r>
              <a:rPr lang="zh-CN" altLang="en-US" sz="2000">
                <a:latin typeface="华文楷体" panose="02010600040101010101" pitchFamily="2" charset="-122"/>
                <a:ea typeface="华文楷体" panose="02010600040101010101" pitchFamily="2" charset="-122"/>
              </a:rPr>
              <a:t>和</a:t>
            </a:r>
            <a:r>
              <a:rPr lang="en-US" altLang="zh-CN" sz="2000">
                <a:latin typeface="华文楷体" panose="02010600040101010101" pitchFamily="2" charset="-122"/>
                <a:ea typeface="华文楷体" panose="02010600040101010101" pitchFamily="2" charset="-122"/>
              </a:rPr>
              <a:t>y</a:t>
            </a:r>
            <a:r>
              <a:rPr lang="zh-CN" altLang="en-US" sz="2000">
                <a:latin typeface="华文楷体" panose="02010600040101010101" pitchFamily="2" charset="-122"/>
                <a:ea typeface="华文楷体" panose="02010600040101010101" pitchFamily="2" charset="-122"/>
              </a:rPr>
              <a:t>对模型进行训练</a:t>
            </a:r>
          </a:p>
          <a:p>
            <a:pPr marL="800100" lvl="1" indent="-342900">
              <a:buFont typeface="Wingdings" panose="05000000000000000000" pitchFamily="2" charset="2"/>
              <a:buChar char="ü"/>
            </a:pPr>
            <a:r>
              <a:rPr lang="en-US" altLang="zh-CN" sz="2000">
                <a:latin typeface="华文楷体" panose="02010600040101010101" pitchFamily="2" charset="-122"/>
                <a:ea typeface="华文楷体" panose="02010600040101010101" pitchFamily="2" charset="-122"/>
              </a:rPr>
              <a:t>predict(X)</a:t>
            </a:r>
            <a:r>
              <a:rPr lang="zh-CN" altLang="en-US" sz="2000">
                <a:latin typeface="华文楷体" panose="02010600040101010101" pitchFamily="2" charset="-122"/>
                <a:ea typeface="华文楷体" panose="02010600040101010101" pitchFamily="2" charset="-122"/>
              </a:rPr>
              <a:t>：输入数据集</a:t>
            </a:r>
            <a:r>
              <a:rPr lang="en-US" altLang="zh-CN" sz="2000">
                <a:latin typeface="华文楷体" panose="02010600040101010101" pitchFamily="2" charset="-122"/>
                <a:ea typeface="华文楷体" panose="02010600040101010101" pitchFamily="2" charset="-122"/>
              </a:rPr>
              <a:t>X</a:t>
            </a:r>
            <a:r>
              <a:rPr lang="zh-CN" altLang="en-US" sz="2000">
                <a:latin typeface="华文楷体" panose="02010600040101010101" pitchFamily="2" charset="-122"/>
                <a:ea typeface="华文楷体" panose="02010600040101010101" pitchFamily="2" charset="-122"/>
              </a:rPr>
              <a:t>，返回目标变量</a:t>
            </a:r>
            <a:r>
              <a:rPr lang="en-US" altLang="zh-CN" sz="2000">
                <a:latin typeface="华文楷体" panose="02010600040101010101" pitchFamily="2" charset="-122"/>
                <a:ea typeface="华文楷体" panose="02010600040101010101" pitchFamily="2" charset="-122"/>
              </a:rPr>
              <a:t>y</a:t>
            </a:r>
            <a:r>
              <a:rPr lang="zh-CN" altLang="en-US" sz="2000">
                <a:latin typeface="华文楷体" panose="02010600040101010101" pitchFamily="2" charset="-122"/>
                <a:ea typeface="华文楷体" panose="02010600040101010101" pitchFamily="2" charset="-122"/>
              </a:rPr>
              <a:t>的预测标签</a:t>
            </a:r>
          </a:p>
          <a:p>
            <a:pPr marL="800100" lvl="1" indent="-342900">
              <a:buFont typeface="Wingdings" panose="05000000000000000000" pitchFamily="2" charset="2"/>
              <a:buChar char="ü"/>
            </a:pPr>
            <a:r>
              <a:rPr lang="en-US" altLang="zh-CN" sz="2000">
                <a:latin typeface="华文楷体" panose="02010600040101010101" pitchFamily="2" charset="-122"/>
                <a:ea typeface="华文楷体" panose="02010600040101010101" pitchFamily="2" charset="-122"/>
              </a:rPr>
              <a:t>predict_proba(X)</a:t>
            </a:r>
            <a:r>
              <a:rPr lang="zh-CN" altLang="en-US" sz="2000">
                <a:latin typeface="华文楷体" panose="02010600040101010101" pitchFamily="2" charset="-122"/>
                <a:ea typeface="华文楷体" panose="02010600040101010101" pitchFamily="2" charset="-122"/>
              </a:rPr>
              <a:t>：输入数据集</a:t>
            </a:r>
            <a:r>
              <a:rPr lang="en-US" altLang="zh-CN" sz="2000">
                <a:latin typeface="华文楷体" panose="02010600040101010101" pitchFamily="2" charset="-122"/>
                <a:ea typeface="华文楷体" panose="02010600040101010101" pitchFamily="2" charset="-122"/>
              </a:rPr>
              <a:t>X</a:t>
            </a:r>
            <a:r>
              <a:rPr lang="zh-CN" altLang="en-US" sz="2000">
                <a:latin typeface="华文楷体" panose="02010600040101010101" pitchFamily="2" charset="-122"/>
                <a:ea typeface="华文楷体" panose="02010600040101010101" pitchFamily="2" charset="-122"/>
              </a:rPr>
              <a:t>，返回目标变量</a:t>
            </a:r>
            <a:r>
              <a:rPr lang="en-US" altLang="zh-CN" sz="2000">
                <a:latin typeface="华文楷体" panose="02010600040101010101" pitchFamily="2" charset="-122"/>
                <a:ea typeface="华文楷体" panose="02010600040101010101" pitchFamily="2" charset="-122"/>
              </a:rPr>
              <a:t>y</a:t>
            </a:r>
            <a:r>
              <a:rPr lang="zh-CN" altLang="en-US" sz="2000">
                <a:latin typeface="华文楷体" panose="02010600040101010101" pitchFamily="2" charset="-122"/>
                <a:ea typeface="华文楷体" panose="02010600040101010101" pitchFamily="2" charset="-122"/>
              </a:rPr>
              <a:t>每一个类别的概率</a:t>
            </a:r>
          </a:p>
          <a:p>
            <a:pPr marL="800100" lvl="1" indent="-342900">
              <a:buFont typeface="Wingdings" panose="05000000000000000000" pitchFamily="2" charset="2"/>
              <a:buChar char="ü"/>
            </a:pPr>
            <a:r>
              <a:rPr lang="en-US" altLang="zh-CN" sz="2000">
                <a:latin typeface="华文楷体" panose="02010600040101010101" pitchFamily="2" charset="-122"/>
                <a:ea typeface="华文楷体" panose="02010600040101010101" pitchFamily="2" charset="-122"/>
              </a:rPr>
              <a:t>score(X,y)</a:t>
            </a:r>
            <a:r>
              <a:rPr lang="zh-CN" altLang="en-US" sz="2000">
                <a:latin typeface="华文楷体" panose="02010600040101010101" pitchFamily="2" charset="-122"/>
                <a:ea typeface="华文楷体" panose="02010600040101010101" pitchFamily="2" charset="-122"/>
              </a:rPr>
              <a:t>：输入数据集</a:t>
            </a:r>
            <a:r>
              <a:rPr lang="en-US" altLang="zh-CN" sz="2000">
                <a:latin typeface="华文楷体" panose="02010600040101010101" pitchFamily="2" charset="-122"/>
                <a:ea typeface="华文楷体" panose="02010600040101010101" pitchFamily="2" charset="-122"/>
              </a:rPr>
              <a:t>X</a:t>
            </a:r>
            <a:r>
              <a:rPr lang="zh-CN" altLang="en-US" sz="2000">
                <a:latin typeface="华文楷体" panose="02010600040101010101" pitchFamily="2" charset="-122"/>
                <a:ea typeface="华文楷体" panose="02010600040101010101" pitchFamily="2" charset="-122"/>
              </a:rPr>
              <a:t>和</a:t>
            </a:r>
            <a:r>
              <a:rPr lang="en-US" altLang="zh-CN" sz="2000">
                <a:latin typeface="华文楷体" panose="02010600040101010101" pitchFamily="2" charset="-122"/>
                <a:ea typeface="华文楷体" panose="02010600040101010101" pitchFamily="2" charset="-122"/>
              </a:rPr>
              <a:t>y</a:t>
            </a:r>
            <a:r>
              <a:rPr lang="zh-CN" altLang="en-US" sz="2000">
                <a:latin typeface="华文楷体" panose="02010600040101010101" pitchFamily="2" charset="-122"/>
                <a:ea typeface="华文楷体" panose="02010600040101010101" pitchFamily="2" charset="-122"/>
              </a:rPr>
              <a:t>，返回模型预测结果的正确率（</a:t>
            </a:r>
            <a:r>
              <a:rPr lang="en-US" altLang="zh-CN" sz="2000">
                <a:latin typeface="华文楷体" panose="02010600040101010101" pitchFamily="2" charset="-122"/>
                <a:ea typeface="华文楷体" panose="02010600040101010101" pitchFamily="2" charset="-122"/>
              </a:rPr>
              <a:t>accuracy)</a:t>
            </a:r>
          </a:p>
          <a:p>
            <a:endParaRPr lang="zh-CN" altLang="en-US" sz="2000">
              <a:latin typeface="华文楷体" panose="02010600040101010101" pitchFamily="2" charset="-122"/>
              <a:ea typeface="华文楷体" panose="0201060004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335148" y="1824171"/>
            <a:ext cx="8299304" cy="4241777"/>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5719" y="2696917"/>
            <a:ext cx="2067395" cy="646331"/>
          </a:xfrm>
          <a:prstGeom prst="rect">
            <a:avLst/>
          </a:prstGeom>
          <a:noFill/>
        </p:spPr>
        <p:txBody>
          <a:bodyPr wrap="square" rtlCol="0">
            <a:spAutoFit/>
          </a:bodyPr>
          <a:lstStyle/>
          <a:p>
            <a:pPr algn="ctr"/>
            <a:r>
              <a:rPr lang="en-US" altLang="zh-CN" b="1"/>
              <a:t>KNN</a:t>
            </a:r>
            <a:r>
              <a:rPr lang="zh-CN" altLang="en-US" b="1"/>
              <a:t>模型代码示例（</a:t>
            </a:r>
            <a:r>
              <a:rPr lang="en-US" altLang="zh-CN" b="1"/>
              <a:t>1/2</a:t>
            </a:r>
            <a:r>
              <a:rPr lang="zh-CN" altLang="en-US" b="1"/>
              <a:t>）</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571060"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4/6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425608" y="1844176"/>
            <a:ext cx="7922729" cy="4093428"/>
          </a:xfrm>
          <a:prstGeom prst="rect">
            <a:avLst/>
          </a:prstGeom>
          <a:noFill/>
        </p:spPr>
        <p:txBody>
          <a:bodyPr wrap="square" rtlCol="0">
            <a:spAutoFit/>
          </a:bodyPr>
          <a:lstStyle/>
          <a:p>
            <a:r>
              <a:rPr lang="en-US" altLang="zh-CN" sz="2000" b="1">
                <a:latin typeface="华文楷体" panose="02010600040101010101" pitchFamily="2" charset="-122"/>
                <a:ea typeface="华文楷体" panose="02010600040101010101" pitchFamily="2" charset="-122"/>
              </a:rPr>
              <a:t># Step1: </a:t>
            </a:r>
            <a:r>
              <a:rPr lang="zh-CN" altLang="en-US" sz="2000" b="1">
                <a:latin typeface="华文楷体" panose="02010600040101010101" pitchFamily="2" charset="-122"/>
                <a:ea typeface="华文楷体" panose="02010600040101010101" pitchFamily="2" charset="-122"/>
              </a:rPr>
              <a:t>使用</a:t>
            </a:r>
            <a:r>
              <a:rPr lang="en-US" altLang="zh-CN" sz="2000" b="1">
                <a:latin typeface="华文楷体" panose="02010600040101010101" pitchFamily="2" charset="-122"/>
                <a:ea typeface="华文楷体" panose="02010600040101010101" pitchFamily="2" charset="-122"/>
              </a:rPr>
              <a:t>sklearn</a:t>
            </a:r>
            <a:r>
              <a:rPr lang="zh-CN" altLang="en-US" sz="2000" b="1">
                <a:latin typeface="华文楷体" panose="02010600040101010101" pitchFamily="2" charset="-122"/>
                <a:ea typeface="华文楷体" panose="02010600040101010101" pitchFamily="2" charset="-122"/>
              </a:rPr>
              <a:t>自带的</a:t>
            </a:r>
            <a:r>
              <a:rPr lang="en-US" altLang="zh-CN" sz="2000" b="1">
                <a:latin typeface="华文楷体" panose="02010600040101010101" pitchFamily="2" charset="-122"/>
                <a:ea typeface="华文楷体" panose="02010600040101010101" pitchFamily="2" charset="-122"/>
              </a:rPr>
              <a:t>iris</a:t>
            </a:r>
            <a:r>
              <a:rPr lang="zh-CN" altLang="en-US" sz="2000" b="1">
                <a:latin typeface="华文楷体" panose="02010600040101010101" pitchFamily="2" charset="-122"/>
                <a:ea typeface="华文楷体" panose="02010600040101010101" pitchFamily="2" charset="-122"/>
              </a:rPr>
              <a:t>数据集 </a:t>
            </a:r>
          </a:p>
          <a:p>
            <a:r>
              <a:rPr lang="en-US" altLang="zh-CN" sz="2000">
                <a:latin typeface="华文楷体" panose="02010600040101010101" pitchFamily="2" charset="-122"/>
                <a:ea typeface="华文楷体" panose="02010600040101010101" pitchFamily="2" charset="-122"/>
              </a:rPr>
              <a:t>from sklearn import datasets</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导入</a:t>
            </a:r>
            <a:r>
              <a:rPr lang="en-US" altLang="zh-CN" sz="2000">
                <a:latin typeface="华文楷体" panose="02010600040101010101" pitchFamily="2" charset="-122"/>
                <a:ea typeface="华文楷体" panose="02010600040101010101" pitchFamily="2" charset="-122"/>
              </a:rPr>
              <a:t>sklearn</a:t>
            </a:r>
            <a:r>
              <a:rPr lang="zh-CN" altLang="en-US" sz="2000">
                <a:latin typeface="华文楷体" panose="02010600040101010101" pitchFamily="2" charset="-122"/>
                <a:ea typeface="华文楷体" panose="02010600040101010101" pitchFamily="2" charset="-122"/>
              </a:rPr>
              <a:t>自带的</a:t>
            </a:r>
            <a:r>
              <a:rPr lang="en-US" altLang="zh-CN" sz="2000">
                <a:latin typeface="华文楷体" panose="02010600040101010101" pitchFamily="2" charset="-122"/>
                <a:ea typeface="华文楷体" panose="02010600040101010101" pitchFamily="2" charset="-122"/>
              </a:rPr>
              <a:t>iris</a:t>
            </a:r>
            <a:r>
              <a:rPr lang="zh-CN" altLang="en-US" sz="2000">
                <a:latin typeface="华文楷体" panose="02010600040101010101" pitchFamily="2" charset="-122"/>
                <a:ea typeface="华文楷体" panose="02010600040101010101" pitchFamily="2" charset="-122"/>
              </a:rPr>
              <a:t>数据集</a:t>
            </a:r>
          </a:p>
          <a:p>
            <a:r>
              <a:rPr lang="en-US" altLang="zh-CN" sz="2000">
                <a:latin typeface="华文楷体" panose="02010600040101010101" pitchFamily="2" charset="-122"/>
                <a:ea typeface="华文楷体" panose="02010600040101010101" pitchFamily="2" charset="-122"/>
              </a:rPr>
              <a:t>iris = datasets.load_iris()</a:t>
            </a:r>
          </a:p>
          <a:p>
            <a:r>
              <a:rPr lang="en-US" altLang="zh-CN" sz="2000" b="1">
                <a:latin typeface="华文楷体" panose="02010600040101010101" pitchFamily="2" charset="-122"/>
                <a:ea typeface="华文楷体" panose="02010600040101010101" pitchFamily="2" charset="-122"/>
              </a:rPr>
              <a:t># Step2: </a:t>
            </a:r>
            <a:r>
              <a:rPr lang="zh-CN" altLang="en-US" sz="2000" b="1">
                <a:latin typeface="华文楷体" panose="02010600040101010101" pitchFamily="2" charset="-122"/>
                <a:ea typeface="华文楷体" panose="02010600040101010101" pitchFamily="2" charset="-122"/>
              </a:rPr>
              <a:t>拆分成训练集和测试集 </a:t>
            </a:r>
          </a:p>
          <a:p>
            <a:r>
              <a:rPr lang="en-US" altLang="zh-CN" sz="2000">
                <a:latin typeface="华文楷体" panose="02010600040101010101" pitchFamily="2" charset="-122"/>
                <a:ea typeface="华文楷体" panose="02010600040101010101" pitchFamily="2" charset="-122"/>
              </a:rPr>
              <a:t>from sklearn.model_selection import train_test_split</a:t>
            </a:r>
          </a:p>
          <a:p>
            <a:r>
              <a:rPr lang="en-US" altLang="zh-CN" sz="2000">
                <a:latin typeface="华文楷体" panose="02010600040101010101" pitchFamily="2" charset="-122"/>
                <a:ea typeface="华文楷体" panose="02010600040101010101" pitchFamily="2" charset="-122"/>
              </a:rPr>
              <a:t>X_train,X_test,y_train,y_test=train_test_split(iris.data,iris.target,test_size=0.3,random_state=123456) </a:t>
            </a:r>
            <a:br>
              <a:rPr lang="en-US" altLang="zh-CN" sz="2000">
                <a:latin typeface="华文楷体" panose="02010600040101010101" pitchFamily="2" charset="-122"/>
                <a:ea typeface="华文楷体" panose="02010600040101010101" pitchFamily="2" charset="-122"/>
              </a:rPr>
            </a:br>
            <a:r>
              <a:rPr lang="en-US" altLang="zh-CN" sz="2000" b="1">
                <a:latin typeface="华文楷体" panose="02010600040101010101" pitchFamily="2" charset="-122"/>
                <a:ea typeface="华文楷体" panose="02010600040101010101" pitchFamily="2" charset="-122"/>
              </a:rPr>
              <a:t># Step3: </a:t>
            </a:r>
            <a:r>
              <a:rPr lang="zh-CN" altLang="en-US" sz="2000" b="1">
                <a:latin typeface="华文楷体" panose="02010600040101010101" pitchFamily="2" charset="-122"/>
                <a:ea typeface="华文楷体" panose="02010600040101010101" pitchFamily="2" charset="-122"/>
              </a:rPr>
              <a:t>模型训练 </a:t>
            </a:r>
          </a:p>
          <a:p>
            <a:r>
              <a:rPr lang="en-US" altLang="zh-CN" sz="2000">
                <a:latin typeface="华文楷体" panose="02010600040101010101" pitchFamily="2" charset="-122"/>
                <a:ea typeface="华文楷体" panose="02010600040101010101" pitchFamily="2" charset="-122"/>
              </a:rPr>
              <a:t>from sklearn.neighbors import KNeighborsClassifier</a:t>
            </a:r>
          </a:p>
          <a:p>
            <a:r>
              <a:rPr lang="en-US" altLang="zh-CN" sz="2000">
                <a:latin typeface="华文楷体" panose="02010600040101010101" pitchFamily="2" charset="-122"/>
                <a:ea typeface="华文楷体" panose="02010600040101010101" pitchFamily="2" charset="-122"/>
              </a:rPr>
              <a:t># </a:t>
            </a:r>
            <a:r>
              <a:rPr lang="zh-CN" altLang="en-US" sz="2000">
                <a:latin typeface="华文楷体" panose="02010600040101010101" pitchFamily="2" charset="-122"/>
                <a:ea typeface="华文楷体" panose="02010600040101010101" pitchFamily="2" charset="-122"/>
              </a:rPr>
              <a:t>实例化模型并训练</a:t>
            </a:r>
          </a:p>
          <a:p>
            <a:r>
              <a:rPr lang="en-US" altLang="zh-CN" sz="2000">
                <a:latin typeface="华文楷体" panose="02010600040101010101" pitchFamily="2" charset="-122"/>
                <a:ea typeface="华文楷体" panose="02010600040101010101" pitchFamily="2" charset="-122"/>
              </a:rPr>
              <a:t>model = KNeighborsClassifier()</a:t>
            </a:r>
          </a:p>
          <a:p>
            <a:r>
              <a:rPr lang="en-US" altLang="zh-CN" sz="2000">
                <a:latin typeface="华文楷体" panose="02010600040101010101" pitchFamily="2" charset="-122"/>
                <a:ea typeface="华文楷体" panose="02010600040101010101" pitchFamily="2" charset="-122"/>
              </a:rPr>
              <a:t>model.fit(X_train,y_train)</a:t>
            </a:r>
            <a:endParaRPr lang="zh-CN" altLang="en-US" sz="2000">
              <a:latin typeface="华文楷体" panose="02010600040101010101" pitchFamily="2" charset="-122"/>
              <a:ea typeface="华文楷体" panose="0201060004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335148" y="1824172"/>
            <a:ext cx="8299304" cy="3417530"/>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5719" y="2696917"/>
            <a:ext cx="2067395" cy="646331"/>
          </a:xfrm>
          <a:prstGeom prst="rect">
            <a:avLst/>
          </a:prstGeom>
          <a:noFill/>
        </p:spPr>
        <p:txBody>
          <a:bodyPr wrap="square" rtlCol="0">
            <a:spAutoFit/>
          </a:bodyPr>
          <a:lstStyle/>
          <a:p>
            <a:pPr algn="ctr"/>
            <a:r>
              <a:rPr lang="en-US" altLang="zh-CN" b="1"/>
              <a:t>KNN</a:t>
            </a:r>
            <a:r>
              <a:rPr lang="zh-CN" altLang="en-US" b="1"/>
              <a:t>模型代码示例</a:t>
            </a:r>
            <a:r>
              <a:rPr lang="en-US" altLang="zh-CN" b="1"/>
              <a:t>(2/2)</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636782"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5/6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425608" y="1844176"/>
            <a:ext cx="7922729" cy="3170099"/>
          </a:xfrm>
          <a:prstGeom prst="rect">
            <a:avLst/>
          </a:prstGeom>
          <a:noFill/>
        </p:spPr>
        <p:txBody>
          <a:bodyPr wrap="square" rtlCol="0">
            <a:spAutoFit/>
          </a:bodyPr>
          <a:lstStyle/>
          <a:p>
            <a:r>
              <a:rPr lang="en-US" altLang="zh-CN" sz="2000" b="1" dirty="0">
                <a:latin typeface="华文楷体" panose="02010600040101010101" pitchFamily="2" charset="-122"/>
                <a:ea typeface="华文楷体" panose="02010600040101010101" pitchFamily="2" charset="-122"/>
              </a:rPr>
              <a:t># Step4</a:t>
            </a:r>
            <a:r>
              <a:rPr lang="zh-CN" altLang="en-US" sz="2000" b="1" dirty="0">
                <a:latin typeface="华文楷体" panose="02010600040101010101" pitchFamily="2" charset="-122"/>
                <a:ea typeface="华文楷体" panose="02010600040101010101" pitchFamily="2" charset="-122"/>
              </a:rPr>
              <a:t>：模型评估 </a:t>
            </a:r>
          </a:p>
          <a:p>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方法</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：直接使用模型的</a:t>
            </a:r>
            <a:r>
              <a:rPr lang="en-US" altLang="zh-CN" sz="2000" b="1" dirty="0">
                <a:latin typeface="华文楷体" panose="02010600040101010101" pitchFamily="2" charset="-122"/>
                <a:ea typeface="华文楷体" panose="02010600040101010101" pitchFamily="2" charset="-122"/>
              </a:rPr>
              <a:t>score</a:t>
            </a:r>
            <a:r>
              <a:rPr lang="zh-CN" altLang="en-US" sz="2000" b="1" dirty="0">
                <a:latin typeface="华文楷体" panose="02010600040101010101" pitchFamily="2" charset="-122"/>
                <a:ea typeface="华文楷体" panose="02010600040101010101" pitchFamily="2" charset="-122"/>
              </a:rPr>
              <a:t>方法计算正确率</a:t>
            </a:r>
          </a:p>
          <a:p>
            <a:r>
              <a:rPr lang="en-US" altLang="zh-CN" sz="2000" dirty="0">
                <a:latin typeface="华文楷体" panose="02010600040101010101" pitchFamily="2" charset="-122"/>
                <a:ea typeface="华文楷体" panose="02010600040101010101" pitchFamily="2" charset="-122"/>
              </a:rPr>
              <a:t>print(</a:t>
            </a:r>
            <a:r>
              <a:rPr lang="en-US" altLang="zh-CN" sz="2000" dirty="0" err="1">
                <a:latin typeface="华文楷体" panose="02010600040101010101" pitchFamily="2" charset="-122"/>
                <a:ea typeface="华文楷体" panose="02010600040101010101" pitchFamily="2" charset="-122"/>
              </a:rPr>
              <a:t>model.score</a:t>
            </a:r>
            <a:r>
              <a:rPr lang="en-US" altLang="zh-CN" sz="2000" dirty="0">
                <a:latin typeface="华文楷体" panose="02010600040101010101" pitchFamily="2" charset="-122"/>
                <a:ea typeface="华文楷体" panose="02010600040101010101" pitchFamily="2" charset="-122"/>
              </a:rPr>
              <a:t>(</a:t>
            </a:r>
            <a:r>
              <a:rPr lang="en-US" altLang="zh-CN" sz="2000" dirty="0" err="1">
                <a:latin typeface="华文楷体" panose="02010600040101010101" pitchFamily="2" charset="-122"/>
                <a:ea typeface="华文楷体" panose="02010600040101010101" pitchFamily="2" charset="-122"/>
              </a:rPr>
              <a:t>X_test,y_test</a:t>
            </a:r>
            <a:r>
              <a:rPr lang="en-US" altLang="zh-CN" sz="2000" dirty="0">
                <a:latin typeface="华文楷体" panose="02010600040101010101" pitchFamily="2" charset="-122"/>
                <a:ea typeface="华文楷体" panose="02010600040101010101" pitchFamily="2" charset="-122"/>
              </a:rPr>
              <a:t>))</a:t>
            </a:r>
          </a:p>
          <a:p>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方法</a:t>
            </a:r>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：使用</a:t>
            </a:r>
            <a:r>
              <a:rPr lang="en-US" altLang="zh-CN" sz="2000" b="1" dirty="0" err="1">
                <a:latin typeface="华文楷体" panose="02010600040101010101" pitchFamily="2" charset="-122"/>
                <a:ea typeface="华文楷体" panose="02010600040101010101" pitchFamily="2" charset="-122"/>
              </a:rPr>
              <a:t>sklearn.metrics</a:t>
            </a:r>
            <a:r>
              <a:rPr lang="zh-CN" altLang="en-US" sz="2000" b="1" dirty="0">
                <a:latin typeface="华文楷体" panose="02010600040101010101" pitchFamily="2" charset="-122"/>
                <a:ea typeface="华文楷体" panose="02010600040101010101" pitchFamily="2" charset="-122"/>
              </a:rPr>
              <a:t>下的</a:t>
            </a:r>
            <a:r>
              <a:rPr lang="en-US" altLang="zh-CN" sz="2000" b="1" dirty="0" err="1">
                <a:latin typeface="华文楷体" panose="02010600040101010101" pitchFamily="2" charset="-122"/>
                <a:ea typeface="华文楷体" panose="02010600040101010101" pitchFamily="2" charset="-122"/>
              </a:rPr>
              <a:t>classification_report</a:t>
            </a:r>
            <a:r>
              <a:rPr lang="zh-CN" altLang="en-US" sz="2000" b="1" dirty="0">
                <a:latin typeface="华文楷体" panose="02010600040101010101" pitchFamily="2" charset="-122"/>
                <a:ea typeface="华文楷体" panose="02010600040101010101" pitchFamily="2" charset="-122"/>
              </a:rPr>
              <a:t>方法</a:t>
            </a:r>
          </a:p>
          <a:p>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先对测试集进行预测</a:t>
            </a:r>
          </a:p>
          <a:p>
            <a:r>
              <a:rPr lang="en-US" altLang="zh-CN" sz="2000" dirty="0" err="1">
                <a:latin typeface="华文楷体" panose="02010600040101010101" pitchFamily="2" charset="-122"/>
                <a:ea typeface="华文楷体" panose="02010600040101010101" pitchFamily="2" charset="-122"/>
              </a:rPr>
              <a:t>y_pred</a:t>
            </a:r>
            <a:r>
              <a:rPr lang="en-US" altLang="zh-CN" sz="2000" dirty="0">
                <a:latin typeface="华文楷体" panose="02010600040101010101" pitchFamily="2" charset="-122"/>
                <a:ea typeface="华文楷体" panose="02010600040101010101" pitchFamily="2" charset="-122"/>
              </a:rPr>
              <a:t> = </a:t>
            </a:r>
            <a:r>
              <a:rPr lang="en-US" altLang="zh-CN" sz="2000" dirty="0" err="1">
                <a:latin typeface="华文楷体" panose="02010600040101010101" pitchFamily="2" charset="-122"/>
                <a:ea typeface="华文楷体" panose="02010600040101010101" pitchFamily="2" charset="-122"/>
              </a:rPr>
              <a:t>model.predict</a:t>
            </a:r>
            <a:r>
              <a:rPr lang="en-US" altLang="zh-CN" sz="2000" dirty="0">
                <a:latin typeface="华文楷体" panose="02010600040101010101" pitchFamily="2" charset="-122"/>
                <a:ea typeface="华文楷体" panose="02010600040101010101" pitchFamily="2" charset="-122"/>
              </a:rPr>
              <a:t>(</a:t>
            </a:r>
            <a:r>
              <a:rPr lang="en-US" altLang="zh-CN" sz="2000" dirty="0" err="1">
                <a:latin typeface="华文楷体" panose="02010600040101010101" pitchFamily="2" charset="-122"/>
                <a:ea typeface="华文楷体" panose="02010600040101010101" pitchFamily="2" charset="-122"/>
              </a:rPr>
              <a:t>X_test</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预测类别标签</a:t>
            </a:r>
          </a:p>
          <a:p>
            <a:r>
              <a:rPr lang="en-US" altLang="zh-CN" sz="2000" dirty="0" err="1">
                <a:latin typeface="华文楷体" panose="02010600040101010101" pitchFamily="2" charset="-122"/>
                <a:ea typeface="华文楷体" panose="02010600040101010101" pitchFamily="2" charset="-122"/>
              </a:rPr>
              <a:t>y_pred_prob</a:t>
            </a:r>
            <a:r>
              <a:rPr lang="en-US" altLang="zh-CN" sz="2000" dirty="0">
                <a:latin typeface="华文楷体" panose="02010600040101010101" pitchFamily="2" charset="-122"/>
                <a:ea typeface="华文楷体" panose="02010600040101010101" pitchFamily="2" charset="-122"/>
              </a:rPr>
              <a:t> = </a:t>
            </a:r>
            <a:r>
              <a:rPr lang="en-US" altLang="zh-CN" sz="2000" dirty="0" err="1">
                <a:latin typeface="华文楷体" panose="02010600040101010101" pitchFamily="2" charset="-122"/>
                <a:ea typeface="华文楷体" panose="02010600040101010101" pitchFamily="2" charset="-122"/>
              </a:rPr>
              <a:t>model.predict_proba</a:t>
            </a:r>
            <a:r>
              <a:rPr lang="en-US" altLang="zh-CN" sz="2000" dirty="0">
                <a:latin typeface="华文楷体" panose="02010600040101010101" pitchFamily="2" charset="-122"/>
                <a:ea typeface="华文楷体" panose="02010600040101010101" pitchFamily="2" charset="-122"/>
              </a:rPr>
              <a:t>(</a:t>
            </a:r>
            <a:r>
              <a:rPr lang="en-US" altLang="zh-CN" sz="2000" dirty="0" err="1">
                <a:latin typeface="华文楷体" panose="02010600040101010101" pitchFamily="2" charset="-122"/>
                <a:ea typeface="华文楷体" panose="02010600040101010101" pitchFamily="2" charset="-122"/>
              </a:rPr>
              <a:t>X_test</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预测类别概率</a:t>
            </a:r>
          </a:p>
          <a:p>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分类评估报告</a:t>
            </a:r>
            <a:r>
              <a:rPr lang="en-US" altLang="zh-CN" sz="2000" dirty="0" err="1">
                <a:latin typeface="华文楷体" panose="02010600040101010101" pitchFamily="2" charset="-122"/>
                <a:ea typeface="华文楷体" panose="02010600040101010101" pitchFamily="2" charset="-122"/>
              </a:rPr>
              <a:t>classification_report</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from </a:t>
            </a:r>
            <a:r>
              <a:rPr lang="en-US" altLang="zh-CN" sz="2000" dirty="0" err="1">
                <a:latin typeface="华文楷体" panose="02010600040101010101" pitchFamily="2" charset="-122"/>
                <a:ea typeface="华文楷体" panose="02010600040101010101" pitchFamily="2" charset="-122"/>
              </a:rPr>
              <a:t>sklearn.metrics</a:t>
            </a:r>
            <a:r>
              <a:rPr lang="en-US" altLang="zh-CN" sz="2000" dirty="0">
                <a:latin typeface="华文楷体" panose="02010600040101010101" pitchFamily="2" charset="-122"/>
                <a:ea typeface="华文楷体" panose="02010600040101010101" pitchFamily="2" charset="-122"/>
              </a:rPr>
              <a:t> import </a:t>
            </a:r>
            <a:r>
              <a:rPr lang="en-US" altLang="zh-CN" sz="2000" dirty="0" err="1">
                <a:latin typeface="华文楷体" panose="02010600040101010101" pitchFamily="2" charset="-122"/>
                <a:ea typeface="华文楷体" panose="02010600040101010101" pitchFamily="2" charset="-122"/>
              </a:rPr>
              <a:t>classification_report</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print(</a:t>
            </a:r>
            <a:r>
              <a:rPr lang="en-US" altLang="zh-CN" sz="2000" dirty="0" err="1">
                <a:latin typeface="华文楷体" panose="02010600040101010101" pitchFamily="2" charset="-122"/>
                <a:ea typeface="华文楷体" panose="02010600040101010101" pitchFamily="2" charset="-122"/>
              </a:rPr>
              <a:t>classification_report</a:t>
            </a:r>
            <a:r>
              <a:rPr lang="en-US" altLang="zh-CN" sz="2000" dirty="0">
                <a:latin typeface="华文楷体" panose="02010600040101010101" pitchFamily="2" charset="-122"/>
                <a:ea typeface="华文楷体" panose="02010600040101010101" pitchFamily="2" charset="-122"/>
              </a:rPr>
              <a:t>(</a:t>
            </a:r>
            <a:r>
              <a:rPr lang="en-US" altLang="zh-CN" sz="2000" dirty="0" err="1">
                <a:latin typeface="华文楷体" panose="02010600040101010101" pitchFamily="2" charset="-122"/>
                <a:ea typeface="华文楷体" panose="02010600040101010101" pitchFamily="2" charset="-122"/>
              </a:rPr>
              <a:t>y_test,y_pred</a:t>
            </a:r>
            <a:r>
              <a:rPr lang="en-US" altLang="zh-CN" sz="2000"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7137069" y="5014275"/>
            <a:ext cx="5054931" cy="181639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86" y="1659009"/>
            <a:ext cx="2957554" cy="4994958"/>
          </a:xfrm>
          <a:prstGeom prst="rect">
            <a:avLst/>
          </a:prstGeom>
        </p:spPr>
      </p:pic>
      <p:sp>
        <p:nvSpPr>
          <p:cNvPr id="10" name="对话气泡: 矩形 9"/>
          <p:cNvSpPr/>
          <p:nvPr/>
        </p:nvSpPr>
        <p:spPr>
          <a:xfrm>
            <a:off x="3335148" y="1824172"/>
            <a:ext cx="8299304" cy="4446194"/>
          </a:xfrm>
          <a:prstGeom prst="wedgeRectCallout">
            <a:avLst>
              <a:gd name="adj1" fmla="val -52036"/>
              <a:gd name="adj2" fmla="val -1804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2" name="对话气泡: 矩形 1"/>
          <p:cNvSpPr/>
          <p:nvPr/>
        </p:nvSpPr>
        <p:spPr>
          <a:xfrm>
            <a:off x="613980" y="2413488"/>
            <a:ext cx="2330874" cy="936190"/>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745719" y="2696917"/>
            <a:ext cx="2067395" cy="369332"/>
          </a:xfrm>
          <a:prstGeom prst="rect">
            <a:avLst/>
          </a:prstGeom>
          <a:noFill/>
        </p:spPr>
        <p:txBody>
          <a:bodyPr wrap="square" rtlCol="0">
            <a:spAutoFit/>
          </a:bodyPr>
          <a:lstStyle/>
          <a:p>
            <a:pPr algn="ctr"/>
            <a:r>
              <a:rPr lang="en-US" altLang="zh-CN" b="1"/>
              <a:t>KNN</a:t>
            </a:r>
            <a:r>
              <a:rPr lang="zh-CN" altLang="en-US" b="1"/>
              <a:t>模型决策边界</a:t>
            </a:r>
            <a:endParaRPr lang="zh-CN" altLang="en-US" b="1">
              <a:latin typeface="微软雅黑" panose="020B0503020204020204" charset="-122"/>
              <a:ea typeface="微软雅黑" panose="020B0503020204020204" charset="-122"/>
            </a:endParaRPr>
          </a:p>
        </p:txBody>
      </p:sp>
      <p:sp>
        <p:nvSpPr>
          <p:cNvPr id="8" name="矩形 7"/>
          <p:cNvSpPr/>
          <p:nvPr/>
        </p:nvSpPr>
        <p:spPr>
          <a:xfrm>
            <a:off x="164605" y="1289677"/>
            <a:ext cx="4636782"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2.5.2 </a:t>
            </a:r>
            <a:r>
              <a:rPr lang="zh-CN" altLang="en-US" b="1">
                <a:latin typeface="微软雅黑" panose="020B0503020204020204" charset="-122"/>
                <a:ea typeface="微软雅黑" panose="020B0503020204020204" charset="-122"/>
              </a:rPr>
              <a:t>用</a:t>
            </a:r>
            <a:r>
              <a:rPr lang="en-US" altLang="zh-CN" b="1">
                <a:latin typeface="微软雅黑" panose="020B0503020204020204" charset="-122"/>
                <a:ea typeface="微软雅黑" panose="020B0503020204020204" charset="-122"/>
              </a:rPr>
              <a:t>sklearn</a:t>
            </a:r>
            <a:r>
              <a:rPr lang="zh-CN" altLang="en-US" b="1">
                <a:latin typeface="微软雅黑" panose="020B0503020204020204" charset="-122"/>
                <a:ea typeface="微软雅黑" panose="020B0503020204020204" charset="-122"/>
              </a:rPr>
              <a:t>构建 </a:t>
            </a:r>
            <a:r>
              <a:rPr lang="en-US" altLang="zh-CN" b="1">
                <a:latin typeface="微软雅黑" panose="020B0503020204020204" charset="-122"/>
                <a:ea typeface="微软雅黑" panose="020B0503020204020204" charset="-122"/>
              </a:rPr>
              <a:t>KNN </a:t>
            </a:r>
            <a:r>
              <a:rPr lang="zh-CN" altLang="en-US" b="1">
                <a:latin typeface="微软雅黑" panose="020B0503020204020204" charset="-122"/>
                <a:ea typeface="微软雅黑" panose="020B0503020204020204" charset="-122"/>
              </a:rPr>
              <a:t>模型（</a:t>
            </a:r>
            <a:r>
              <a:rPr lang="en-US" altLang="zh-CN" b="1">
                <a:latin typeface="微软雅黑" panose="020B0503020204020204" charset="-122"/>
                <a:ea typeface="微软雅黑" panose="020B0503020204020204" charset="-122"/>
              </a:rPr>
              <a:t>6/6</a:t>
            </a:r>
            <a:r>
              <a:rPr lang="zh-CN" altLang="en-US" b="1">
                <a:latin typeface="微软雅黑" panose="020B0503020204020204" charset="-122"/>
                <a:ea typeface="微软雅黑" panose="020B0503020204020204" charset="-122"/>
              </a:rPr>
              <a:t>）</a:t>
            </a:r>
          </a:p>
        </p:txBody>
      </p:sp>
      <p:sp>
        <p:nvSpPr>
          <p:cNvPr id="7" name="文本框 6"/>
          <p:cNvSpPr txBox="1"/>
          <p:nvPr/>
        </p:nvSpPr>
        <p:spPr>
          <a:xfrm>
            <a:off x="3425608" y="1844176"/>
            <a:ext cx="7922729" cy="132343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a:latin typeface="华文楷体" panose="02010600040101010101" pitchFamily="2" charset="-122"/>
                <a:ea typeface="华文楷体" panose="02010600040101010101" pitchFamily="2" charset="-122"/>
              </a:rPr>
              <a:t>使用花萼的长度和宽度绘制散点图，并绘出分类决策边界</a:t>
            </a:r>
            <a:endParaRPr lang="en-US" altLang="zh-CN" sz="2000" b="1">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     从</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模型的决策边界可以看到：</a:t>
            </a:r>
            <a:r>
              <a:rPr lang="en-US" altLang="zh-CN" sz="2000">
                <a:latin typeface="华文楷体" panose="02010600040101010101" pitchFamily="2" charset="-122"/>
                <a:ea typeface="华文楷体" panose="02010600040101010101" pitchFamily="2" charset="-122"/>
              </a:rPr>
              <a:t>KNN</a:t>
            </a:r>
            <a:r>
              <a:rPr lang="zh-CN" altLang="en-US" sz="2000">
                <a:latin typeface="华文楷体" panose="02010600040101010101" pitchFamily="2" charset="-122"/>
                <a:ea typeface="华文楷体" panose="02010600040101010101" pitchFamily="2" charset="-122"/>
              </a:rPr>
              <a:t>算法的决策边界不像其他算法有规律可循，它完全是基于实例的学习而得到预测结果，我们会得到什么样的决策边界在预测完成之前不可预期。</a:t>
            </a:r>
            <a:endParaRPr lang="en-US" altLang="zh-CN" sz="200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4"/>
          <a:stretch>
            <a:fillRect/>
          </a:stretch>
        </p:blipFill>
        <p:spPr>
          <a:xfrm>
            <a:off x="3571534" y="3332778"/>
            <a:ext cx="5295788" cy="2859192"/>
          </a:xfrm>
          <a:prstGeom prst="rect">
            <a:avLst/>
          </a:prstGeom>
        </p:spPr>
      </p:pic>
      <p:sp>
        <p:nvSpPr>
          <p:cNvPr id="11" name="文本框 10"/>
          <p:cNvSpPr txBox="1"/>
          <p:nvPr/>
        </p:nvSpPr>
        <p:spPr>
          <a:xfrm>
            <a:off x="613980" y="6191970"/>
            <a:ext cx="2535069"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 </a:t>
            </a:r>
            <a:r>
              <a:rPr lang="zh-CN" altLang="en-US" sz="1600">
                <a:solidFill>
                  <a:schemeClr val="bg2">
                    <a:lumMod val="75000"/>
                  </a:schemeClr>
                </a:solidFill>
                <a:latin typeface="隶书" panose="02010509060101010101" pitchFamily="49" charset="-122"/>
                <a:ea typeface="隶书" panose="02010509060101010101" pitchFamily="49" charset="-122"/>
              </a:rPr>
              <a:t>完整代码见 </a:t>
            </a:r>
            <a:r>
              <a:rPr lang="en-US" altLang="zh-CN" sz="1600">
                <a:solidFill>
                  <a:schemeClr val="bg2">
                    <a:lumMod val="75000"/>
                  </a:schemeClr>
                </a:solidFill>
                <a:latin typeface="隶书" panose="02010509060101010101" pitchFamily="49" charset="-122"/>
                <a:ea typeface="隶书" panose="02010509060101010101" pitchFamily="49" charset="-122"/>
              </a:rPr>
              <a:t>PPT </a:t>
            </a:r>
            <a:r>
              <a:rPr lang="zh-CN" altLang="en-US" sz="1600">
                <a:solidFill>
                  <a:schemeClr val="bg2">
                    <a:lumMod val="75000"/>
                  </a:schemeClr>
                </a:solidFill>
                <a:latin typeface="隶书" panose="02010509060101010101" pitchFamily="49" charset="-122"/>
                <a:ea typeface="隶书" panose="02010509060101010101" pitchFamily="49" charset="-122"/>
              </a:rPr>
              <a:t>备注</a:t>
            </a:r>
          </a:p>
        </p:txBody>
      </p:sp>
      <p:pic>
        <p:nvPicPr>
          <p:cNvPr id="12" name="图片 11"/>
          <p:cNvPicPr>
            <a:picLocks noChangeAspect="1"/>
          </p:cNvPicPr>
          <p:nvPr/>
        </p:nvPicPr>
        <p:blipFill>
          <a:blip r:embed="rId5"/>
          <a:stretch>
            <a:fillRect/>
          </a:stretch>
        </p:blipFill>
        <p:spPr>
          <a:xfrm>
            <a:off x="9522224" y="3690386"/>
            <a:ext cx="1457325" cy="1457325"/>
          </a:xfrm>
          <a:prstGeom prst="rect">
            <a:avLst/>
          </a:prstGeom>
        </p:spPr>
      </p:pic>
      <p:sp>
        <p:nvSpPr>
          <p:cNvPr id="13" name="文本框 12"/>
          <p:cNvSpPr txBox="1"/>
          <p:nvPr/>
        </p:nvSpPr>
        <p:spPr>
          <a:xfrm>
            <a:off x="9595053" y="5147711"/>
            <a:ext cx="2298683" cy="338554"/>
          </a:xfrm>
          <a:prstGeom prst="rect">
            <a:avLst/>
          </a:prstGeom>
          <a:noFill/>
        </p:spPr>
        <p:txBody>
          <a:bodyPr wrap="square" rtlCol="0">
            <a:spAutoFit/>
          </a:bodyPr>
          <a:lstStyle/>
          <a:p>
            <a:r>
              <a:rPr lang="en-US" altLang="zh-CN" sz="1600">
                <a:solidFill>
                  <a:schemeClr val="bg2">
                    <a:lumMod val="75000"/>
                  </a:schemeClr>
                </a:solidFill>
                <a:latin typeface="隶书" panose="02010509060101010101" pitchFamily="49" charset="-122"/>
                <a:ea typeface="隶书" panose="02010509060101010101" pitchFamily="49" charset="-122"/>
              </a:rPr>
              <a:t>&gt;&gt; </a:t>
            </a:r>
            <a:r>
              <a:rPr lang="zh-CN" altLang="en-US" sz="1600">
                <a:solidFill>
                  <a:schemeClr val="bg2">
                    <a:lumMod val="75000"/>
                  </a:schemeClr>
                </a:solidFill>
                <a:latin typeface="隶书" panose="02010509060101010101" pitchFamily="49" charset="-122"/>
                <a:ea typeface="隶书" panose="02010509060101010101" pitchFamily="49" charset="-122"/>
              </a:rPr>
              <a:t>完整代码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727477"/>
            <a:ext cx="6731101" cy="2800698"/>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254072" y="1695022"/>
            <a:ext cx="6314932" cy="2554545"/>
          </a:xfrm>
          <a:prstGeom prst="rect">
            <a:avLst/>
          </a:prstGeom>
        </p:spPr>
        <p:txBody>
          <a:bodyPr wrap="square">
            <a:spAutoFit/>
          </a:bodyPr>
          <a:lstStyle/>
          <a:p>
            <a:endParaRPr lang="zh-CN" altLang="en-US" sz="1600" b="1">
              <a:latin typeface="微软雅黑" panose="020B0503020204020204" charset="-122"/>
              <a:ea typeface="微软雅黑" panose="020B0503020204020204" charset="-122"/>
            </a:endParaRPr>
          </a:p>
          <a:p>
            <a:r>
              <a:rPr lang="zh-CN" altLang="en-US" sz="1600">
                <a:latin typeface="微软雅黑" panose="020B0503020204020204" charset="-122"/>
                <a:ea typeface="微软雅黑" panose="020B0503020204020204" charset="-122"/>
              </a:rPr>
              <a:t>    </a:t>
            </a:r>
            <a:r>
              <a:rPr lang="zh-CN" altLang="en-US" sz="1600" b="1">
                <a:latin typeface="微软雅黑" panose="020B0503020204020204" charset="-122"/>
                <a:ea typeface="微软雅黑" panose="020B0503020204020204" charset="-122"/>
              </a:rPr>
              <a:t>回归问题 </a:t>
            </a:r>
            <a:r>
              <a:rPr lang="zh-CN" altLang="en-US" sz="1600">
                <a:latin typeface="微软雅黑" panose="020B0503020204020204" charset="-122"/>
                <a:ea typeface="微软雅黑" panose="020B0503020204020204" charset="-122"/>
              </a:rPr>
              <a:t>就是拟合 </a:t>
            </a:r>
            <a:r>
              <a:rPr lang="zh-CN" altLang="en-US" sz="1600" b="1">
                <a:latin typeface="微软雅黑" panose="020B0503020204020204" charset="-122"/>
                <a:ea typeface="微软雅黑" panose="020B0503020204020204" charset="-122"/>
              </a:rPr>
              <a:t>输入变量</a:t>
            </a:r>
            <a:r>
              <a:rPr lang="en-US" altLang="zh-CN" sz="1600" b="1">
                <a:latin typeface="微软雅黑" panose="020B0503020204020204" charset="-122"/>
                <a:ea typeface="微软雅黑" panose="020B0503020204020204" charset="-122"/>
              </a:rPr>
              <a:t>X </a:t>
            </a:r>
            <a:r>
              <a:rPr lang="zh-CN" altLang="en-US" sz="1600">
                <a:latin typeface="微软雅黑" panose="020B0503020204020204" charset="-122"/>
                <a:ea typeface="微软雅黑" panose="020B0503020204020204" charset="-122"/>
              </a:rPr>
              <a:t>与 </a:t>
            </a:r>
            <a:r>
              <a:rPr lang="zh-CN" altLang="en-US" sz="1600" b="1">
                <a:solidFill>
                  <a:srgbClr val="FF0000"/>
                </a:solidFill>
                <a:latin typeface="微软雅黑" panose="020B0503020204020204" charset="-122"/>
                <a:ea typeface="微软雅黑" panose="020B0503020204020204" charset="-122"/>
              </a:rPr>
              <a:t>数值型</a:t>
            </a:r>
            <a:r>
              <a:rPr lang="zh-CN" altLang="en-US" sz="1600" b="1">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的 </a:t>
            </a:r>
            <a:r>
              <a:rPr lang="zh-CN" altLang="en-US" sz="1600" b="1">
                <a:latin typeface="微软雅黑" panose="020B0503020204020204" charset="-122"/>
                <a:ea typeface="微软雅黑" panose="020B0503020204020204" charset="-122"/>
              </a:rPr>
              <a:t>目标变量</a:t>
            </a:r>
            <a:r>
              <a:rPr lang="en-US" altLang="zh-CN" sz="1600" b="1">
                <a:latin typeface="微软雅黑" panose="020B0503020204020204" charset="-122"/>
                <a:ea typeface="微软雅黑" panose="020B0503020204020204" charset="-122"/>
              </a:rPr>
              <a:t>y </a:t>
            </a:r>
            <a:r>
              <a:rPr lang="zh-CN" altLang="en-US" sz="1600">
                <a:latin typeface="微软雅黑" panose="020B0503020204020204" charset="-122"/>
                <a:ea typeface="微软雅黑" panose="020B0503020204020204" charset="-122"/>
              </a:rPr>
              <a:t>之间的 </a:t>
            </a:r>
            <a:r>
              <a:rPr lang="zh-CN" altLang="en-US" sz="1600" b="1">
                <a:latin typeface="微软雅黑" panose="020B0503020204020204" charset="-122"/>
                <a:ea typeface="微软雅黑" panose="020B0503020204020204" charset="-122"/>
              </a:rPr>
              <a:t>关系</a:t>
            </a:r>
            <a:r>
              <a:rPr lang="zh-CN" altLang="en-US" sz="1600">
                <a:latin typeface="微软雅黑" panose="020B0503020204020204" charset="-122"/>
                <a:ea typeface="微软雅黑" panose="020B0503020204020204" charset="-122"/>
              </a:rPr>
              <a:t>，而线性回归就是假定了</a:t>
            </a:r>
            <a:r>
              <a:rPr lang="en-US" altLang="zh-CN" sz="1600">
                <a:latin typeface="微软雅黑" panose="020B0503020204020204" charset="-122"/>
                <a:ea typeface="微软雅黑" panose="020B0503020204020204" charset="-122"/>
              </a:rPr>
              <a:t>X</a:t>
            </a:r>
            <a:r>
              <a:rPr lang="zh-CN" altLang="en-US" sz="1600">
                <a:latin typeface="微软雅黑" panose="020B0503020204020204" charset="-122"/>
                <a:ea typeface="微软雅黑" panose="020B0503020204020204" charset="-122"/>
              </a:rPr>
              <a:t>与</a:t>
            </a:r>
            <a:r>
              <a:rPr lang="en-US" altLang="zh-CN" sz="1600">
                <a:latin typeface="微软雅黑" panose="020B0503020204020204" charset="-122"/>
                <a:ea typeface="微软雅黑" panose="020B0503020204020204" charset="-122"/>
              </a:rPr>
              <a:t>y</a:t>
            </a:r>
            <a:r>
              <a:rPr lang="zh-CN" altLang="en-US" sz="1600">
                <a:latin typeface="微软雅黑" panose="020B0503020204020204" charset="-122"/>
                <a:ea typeface="微软雅黑" panose="020B0503020204020204" charset="-122"/>
              </a:rPr>
              <a:t>之间是线性关系，数学表示如下：</a:t>
            </a:r>
            <a:endParaRPr lang="en-US" altLang="zh-CN" sz="1600">
              <a:latin typeface="微软雅黑" panose="020B0503020204020204" charset="-122"/>
              <a:ea typeface="微软雅黑" panose="020B0503020204020204" charset="-122"/>
            </a:endParaRPr>
          </a:p>
          <a:p>
            <a:endParaRPr lang="zh-CN" altLang="en-US" sz="1600">
              <a:latin typeface="微软雅黑" panose="020B0503020204020204" charset="-122"/>
              <a:ea typeface="微软雅黑" panose="020B0503020204020204" charset="-122"/>
            </a:endParaRPr>
          </a:p>
          <a:p>
            <a:pPr algn="ctr"/>
            <a:r>
              <a:rPr lang="en-US" altLang="zh-CN" sz="1600" b="1">
                <a:solidFill>
                  <a:srgbClr val="FF0000"/>
                </a:solidFill>
                <a:latin typeface="微软雅黑" panose="020B0503020204020204" charset="-122"/>
                <a:ea typeface="微软雅黑" panose="020B0503020204020204" charset="-122"/>
              </a:rPr>
              <a:t>y=f(x1,x2,x3...)=w1x1+w2x2+w3x3+...+b</a:t>
            </a:r>
          </a:p>
          <a:p>
            <a:endParaRPr lang="en-US" altLang="zh-CN" sz="1600" b="1">
              <a:latin typeface="微软雅黑" panose="020B0503020204020204" charset="-122"/>
              <a:ea typeface="微软雅黑" panose="020B0503020204020204" charset="-122"/>
            </a:endParaRPr>
          </a:p>
          <a:p>
            <a:r>
              <a:rPr lang="zh-CN" altLang="en-US" sz="1600">
                <a:latin typeface="微软雅黑" panose="020B0503020204020204" charset="-122"/>
                <a:ea typeface="微软雅黑" panose="020B0503020204020204" charset="-122"/>
              </a:rPr>
              <a:t>     如下图所示，我们可以通过绘制（</a:t>
            </a:r>
            <a:r>
              <a:rPr lang="en-US" altLang="zh-CN" sz="1600">
                <a:latin typeface="微软雅黑" panose="020B0503020204020204" charset="-122"/>
                <a:ea typeface="微软雅黑" panose="020B0503020204020204" charset="-122"/>
              </a:rPr>
              <a:t>X,y</a:t>
            </a:r>
            <a:r>
              <a:rPr lang="zh-CN" altLang="en-US" sz="1600">
                <a:latin typeface="微软雅黑" panose="020B0503020204020204" charset="-122"/>
                <a:ea typeface="微软雅黑" panose="020B0503020204020204" charset="-122"/>
              </a:rPr>
              <a:t>）散点图的方式来查看</a:t>
            </a:r>
            <a:r>
              <a:rPr lang="en-US" altLang="zh-CN" sz="1600">
                <a:latin typeface="微软雅黑" panose="020B0503020204020204" charset="-122"/>
                <a:ea typeface="微软雅黑" panose="020B0503020204020204" charset="-122"/>
              </a:rPr>
              <a:t>X</a:t>
            </a:r>
            <a:r>
              <a:rPr lang="zh-CN" altLang="en-US" sz="1600">
                <a:latin typeface="微软雅黑" panose="020B0503020204020204" charset="-122"/>
                <a:ea typeface="微软雅黑" panose="020B0503020204020204" charset="-122"/>
              </a:rPr>
              <a:t>和</a:t>
            </a:r>
            <a:r>
              <a:rPr lang="en-US" altLang="zh-CN" sz="1600">
                <a:latin typeface="微软雅黑" panose="020B0503020204020204" charset="-122"/>
                <a:ea typeface="微软雅黑" panose="020B0503020204020204" charset="-122"/>
              </a:rPr>
              <a:t>y</a:t>
            </a:r>
            <a:r>
              <a:rPr lang="zh-CN" altLang="en-US" sz="1600">
                <a:latin typeface="微软雅黑" panose="020B0503020204020204" charset="-122"/>
                <a:ea typeface="微软雅黑" panose="020B0503020204020204" charset="-122"/>
              </a:rPr>
              <a:t>之间是否有线性关系，</a:t>
            </a:r>
            <a:r>
              <a:rPr lang="zh-CN" altLang="en-US" sz="1600" b="1">
                <a:latin typeface="微软雅黑" panose="020B0503020204020204" charset="-122"/>
                <a:ea typeface="微软雅黑" panose="020B0503020204020204" charset="-122"/>
              </a:rPr>
              <a:t>回归模型的目标是寻找到一条穿过这些散点的直线，让所有的点离这条直线的距离最近</a:t>
            </a:r>
            <a:r>
              <a:rPr lang="zh-CN" altLang="en-US" sz="1600">
                <a:latin typeface="微软雅黑" panose="020B0503020204020204" charset="-122"/>
                <a:ea typeface="微软雅黑" panose="020B0503020204020204" charset="-122"/>
              </a:rPr>
              <a:t>。这条完美直线对应的参数就是我们要寻找的 </a:t>
            </a:r>
            <a:r>
              <a:rPr lang="zh-CN" altLang="en-US" sz="1600" b="1">
                <a:latin typeface="微软雅黑" panose="020B0503020204020204" charset="-122"/>
                <a:ea typeface="微软雅黑" panose="020B0503020204020204" charset="-122"/>
              </a:rPr>
              <a:t>回归模型参数 </a:t>
            </a:r>
            <a:r>
              <a:rPr lang="en-US" altLang="zh-CN" sz="1600" b="1">
                <a:latin typeface="微软雅黑" panose="020B0503020204020204" charset="-122"/>
                <a:ea typeface="微软雅黑" panose="020B0503020204020204" charset="-122"/>
              </a:rPr>
              <a:t>w1,w2,w3...b </a:t>
            </a:r>
            <a:r>
              <a:rPr lang="zh-CN" altLang="en-US" sz="1600">
                <a:latin typeface="微软雅黑" panose="020B0503020204020204" charset="-122"/>
                <a:ea typeface="微软雅黑" panose="020B0503020204020204" charset="-122"/>
              </a:rPr>
              <a:t>。</a:t>
            </a: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762124"/>
            <a:ext cx="2330874" cy="109523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64498" y="3111383"/>
            <a:ext cx="2330873" cy="369332"/>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什么是线性回归？ </a:t>
            </a:r>
          </a:p>
        </p:txBody>
      </p:sp>
      <p:sp>
        <p:nvSpPr>
          <p:cNvPr id="8" name="矩形 7"/>
          <p:cNvSpPr/>
          <p:nvPr/>
        </p:nvSpPr>
        <p:spPr>
          <a:xfrm>
            <a:off x="189880" y="1204481"/>
            <a:ext cx="433484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 （</a:t>
            </a:r>
            <a:r>
              <a:rPr lang="en-US" altLang="zh-CN" b="1">
                <a:latin typeface="微软雅黑" panose="020B0503020204020204" charset="-122"/>
                <a:ea typeface="微软雅黑" panose="020B0503020204020204" charset="-122"/>
              </a:rPr>
              <a:t>1/8</a:t>
            </a:r>
            <a:r>
              <a:rPr lang="zh-CN" altLang="en-US" b="1">
                <a:latin typeface="微软雅黑" panose="020B0503020204020204" charset="-122"/>
                <a:ea typeface="微软雅黑" panose="020B0503020204020204" charset="-122"/>
              </a:rPr>
              <a:t>）</a:t>
            </a:r>
          </a:p>
        </p:txBody>
      </p:sp>
      <p:pic>
        <p:nvPicPr>
          <p:cNvPr id="56" name="图片 55"/>
          <p:cNvPicPr>
            <a:picLocks noChangeAspect="1"/>
          </p:cNvPicPr>
          <p:nvPr/>
        </p:nvPicPr>
        <p:blipFill>
          <a:blip r:embed="rId2"/>
          <a:stretch>
            <a:fillRect/>
          </a:stretch>
        </p:blipFill>
        <p:spPr>
          <a:xfrm>
            <a:off x="7817476" y="4374511"/>
            <a:ext cx="4412186" cy="2457988"/>
          </a:xfrm>
          <a:prstGeom prst="rect">
            <a:avLst/>
          </a:prstGeom>
        </p:spPr>
        <p:style>
          <a:lnRef idx="2">
            <a:schemeClr val="dk1"/>
          </a:lnRef>
          <a:fillRef idx="1">
            <a:schemeClr val="lt1"/>
          </a:fillRef>
          <a:effectRef idx="0">
            <a:schemeClr val="dk1"/>
          </a:effectRef>
          <a:fontRef idx="minor">
            <a:schemeClr val="dk1"/>
          </a:fontRef>
        </p:style>
      </p:pic>
      <p:sp>
        <p:nvSpPr>
          <p:cNvPr id="57" name="矩形 56"/>
          <p:cNvSpPr/>
          <p:nvPr/>
        </p:nvSpPr>
        <p:spPr>
          <a:xfrm>
            <a:off x="8929668" y="4528174"/>
            <a:ext cx="2854210" cy="584775"/>
          </a:xfrm>
          <a:prstGeom prst="rect">
            <a:avLst/>
          </a:prstGeom>
        </p:spPr>
        <p:txBody>
          <a:bodyPr wrap="square">
            <a:spAutoFit/>
          </a:bodyPr>
          <a:lstStyle/>
          <a:p>
            <a:r>
              <a:rPr lang="zh-CN" altLang="en-US" sz="1600" b="1">
                <a:latin typeface="微软雅黑" panose="020B0503020204020204" charset="-122"/>
                <a:ea typeface="微软雅黑" panose="020B0503020204020204" charset="-122"/>
              </a:rPr>
              <a:t>皮尔逊相关系数（</a:t>
            </a:r>
            <a:r>
              <a:rPr lang="en-US" altLang="zh-CN" sz="1600" b="1">
                <a:latin typeface="微软雅黑" panose="020B0503020204020204" charset="-122"/>
                <a:ea typeface="微软雅黑" panose="020B0503020204020204" charset="-122"/>
              </a:rPr>
              <a:t>Pearson correlation coefficient</a:t>
            </a:r>
            <a:r>
              <a:rPr lang="zh-CN" altLang="en-US" sz="1600" b="1">
                <a:latin typeface="微软雅黑" panose="020B0503020204020204" charset="-122"/>
                <a:ea typeface="微软雅黑" panose="020B0503020204020204" charset="-122"/>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00" y="2125116"/>
            <a:ext cx="2150593" cy="2818359"/>
          </a:xfrm>
          <a:prstGeom prst="rect">
            <a:avLst/>
          </a:prstGeom>
        </p:spPr>
      </p:pic>
      <p:sp>
        <p:nvSpPr>
          <p:cNvPr id="7" name="文本框 6"/>
          <p:cNvSpPr txBox="1"/>
          <p:nvPr/>
        </p:nvSpPr>
        <p:spPr>
          <a:xfrm>
            <a:off x="9794384" y="3241907"/>
            <a:ext cx="1390918" cy="584775"/>
          </a:xfrm>
          <a:prstGeom prst="rect">
            <a:avLst/>
          </a:prstGeom>
          <a:noFill/>
        </p:spPr>
        <p:txBody>
          <a:bodyPr wrap="square" rtlCol="0">
            <a:spAutoFit/>
          </a:bodyPr>
          <a:lstStyle/>
          <a:p>
            <a:r>
              <a:rPr lang="zh-CN" altLang="en-US" sz="3200">
                <a:latin typeface="隶书" panose="02010509060101010101" pitchFamily="49" charset="-122"/>
                <a:ea typeface="隶书" panose="02010509060101010101" pitchFamily="49" charset="-122"/>
              </a:rPr>
              <a:t>小结</a:t>
            </a:r>
          </a:p>
        </p:txBody>
      </p:sp>
      <p:sp>
        <p:nvSpPr>
          <p:cNvPr id="8" name="矩形 7"/>
          <p:cNvSpPr/>
          <p:nvPr/>
        </p:nvSpPr>
        <p:spPr>
          <a:xfrm>
            <a:off x="477876" y="825871"/>
            <a:ext cx="7932027" cy="4278094"/>
          </a:xfrm>
          <a:prstGeom prst="rect">
            <a:avLst/>
          </a:prstGeom>
        </p:spPr>
        <p:txBody>
          <a:bodyPr wrap="square">
            <a:spAutoFit/>
          </a:bodyPr>
          <a:lstStyle/>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通过对本小节的学习，我们了解到：</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使用</a:t>
            </a:r>
            <a:r>
              <a:rPr lang="en-US" altLang="zh-CN">
                <a:latin typeface="微软雅黑" panose="020B0503020204020204" charset="-122"/>
                <a:ea typeface="微软雅黑" panose="020B0503020204020204" charset="-122"/>
              </a:rPr>
              <a:t>skleanr.neighbors</a:t>
            </a:r>
            <a:r>
              <a:rPr lang="zh-CN" altLang="en-US">
                <a:latin typeface="微软雅黑" panose="020B0503020204020204" charset="-122"/>
                <a:ea typeface="微软雅黑" panose="020B0503020204020204" charset="-122"/>
              </a:rPr>
              <a:t>的</a:t>
            </a:r>
            <a:r>
              <a:rPr lang="en-US" altLang="zh-CN">
                <a:latin typeface="微软雅黑" panose="020B0503020204020204" charset="-122"/>
                <a:ea typeface="微软雅黑" panose="020B0503020204020204" charset="-122"/>
              </a:rPr>
              <a:t>KNeighborsClassifier</a:t>
            </a:r>
            <a:r>
              <a:rPr lang="zh-CN" altLang="en-US">
                <a:latin typeface="微软雅黑" panose="020B0503020204020204" charset="-122"/>
                <a:ea typeface="微软雅黑" panose="020B0503020204020204" charset="-122"/>
              </a:rPr>
              <a:t>类来构建</a:t>
            </a:r>
            <a:r>
              <a:rPr lang="en-US" altLang="zh-CN">
                <a:latin typeface="微软雅黑" panose="020B0503020204020204" charset="-122"/>
                <a:ea typeface="微软雅黑" panose="020B0503020204020204" charset="-122"/>
              </a:rPr>
              <a:t>KNN</a:t>
            </a:r>
            <a:r>
              <a:rPr lang="zh-CN" altLang="en-US">
                <a:latin typeface="微软雅黑" panose="020B0503020204020204" charset="-122"/>
                <a:ea typeface="微软雅黑" panose="020B0503020204020204" charset="-122"/>
              </a:rPr>
              <a:t>分类模型</a:t>
            </a:r>
          </a:p>
          <a:p>
            <a:pPr marL="742950" lvl="1" indent="-285750">
              <a:buFont typeface="Arial" panose="020B0604020202020204" pitchFamily="34" charset="0"/>
              <a:buChar char="•"/>
            </a:pPr>
            <a:r>
              <a:rPr lang="en-US" altLang="zh-CN">
                <a:latin typeface="微软雅黑" panose="020B0503020204020204" charset="-122"/>
                <a:ea typeface="微软雅黑" panose="020B0503020204020204" charset="-122"/>
              </a:rPr>
              <a:t>KNN</a:t>
            </a:r>
            <a:r>
              <a:rPr lang="zh-CN" altLang="en-US">
                <a:latin typeface="微软雅黑" panose="020B0503020204020204" charset="-122"/>
                <a:ea typeface="微软雅黑" panose="020B0503020204020204" charset="-122"/>
              </a:rPr>
              <a:t>模型构建的基本流程：</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先实例化模型：</a:t>
            </a:r>
            <a:r>
              <a:rPr lang="en-US" altLang="zh-CN">
                <a:latin typeface="微软雅黑" panose="020B0503020204020204" charset="-122"/>
                <a:ea typeface="微软雅黑" panose="020B0503020204020204" charset="-122"/>
              </a:rPr>
              <a:t>model= KNeighborsClassifier()</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训练模型：</a:t>
            </a:r>
            <a:r>
              <a:rPr lang="en-US" altLang="zh-CN">
                <a:latin typeface="微软雅黑" panose="020B0503020204020204" charset="-122"/>
                <a:ea typeface="微软雅黑" panose="020B0503020204020204" charset="-122"/>
              </a:rPr>
              <a:t>model.fit(X_train,y_train)</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对测试集预测：</a:t>
            </a:r>
            <a:r>
              <a:rPr lang="en-US" altLang="zh-CN">
                <a:latin typeface="微软雅黑" panose="020B0503020204020204" charset="-122"/>
                <a:ea typeface="微软雅黑" panose="020B0503020204020204" charset="-122"/>
              </a:rPr>
              <a:t>model.predict(X_test)</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model.predict_proba(X_test)</a:t>
            </a:r>
          </a:p>
          <a:p>
            <a:pPr marL="742950" lvl="1" indent="-285750">
              <a:buFont typeface="Arial" panose="020B0604020202020204" pitchFamily="34" charset="0"/>
              <a:buChar char="•"/>
            </a:pPr>
            <a:r>
              <a:rPr lang="zh-CN" altLang="en-US">
                <a:latin typeface="微软雅黑" panose="020B0503020204020204" charset="-122"/>
                <a:ea typeface="微软雅黑" panose="020B0503020204020204" charset="-122"/>
              </a:rPr>
              <a:t>评估模型准确度：</a:t>
            </a:r>
            <a:r>
              <a:rPr lang="en-US" altLang="zh-CN">
                <a:latin typeface="微软雅黑" panose="020B0503020204020204" charset="-122"/>
                <a:ea typeface="微软雅黑" panose="020B0503020204020204" charset="-122"/>
              </a:rPr>
              <a:t>model.score(X_test,y_test)</a:t>
            </a:r>
          </a:p>
          <a:p>
            <a:pPr marL="742950" lvl="1" indent="-285750">
              <a:buFont typeface="Arial" panose="020B0604020202020204" pitchFamily="34" charset="0"/>
              <a:buChar char="•"/>
            </a:pPr>
            <a:r>
              <a:rPr lang="en-US" altLang="zh-CN">
                <a:latin typeface="微软雅黑" panose="020B0503020204020204" charset="-122"/>
                <a:ea typeface="微软雅黑" panose="020B0503020204020204" charset="-122"/>
              </a:rPr>
              <a:t>KNN</a:t>
            </a:r>
            <a:r>
              <a:rPr lang="zh-CN" altLang="en-US">
                <a:latin typeface="微软雅黑" panose="020B0503020204020204" charset="-122"/>
                <a:ea typeface="微软雅黑" panose="020B0503020204020204" charset="-122"/>
              </a:rPr>
              <a:t>模型的决策边界不像逻辑回归，决策树之类的方法那么有明显的规律（线性划分或者垂直划分）</a:t>
            </a:r>
          </a:p>
          <a:p>
            <a:pPr marL="342900" indent="-342900">
              <a:buFont typeface="Arial" panose="020B0604020202020204" pitchFamily="34" charset="0"/>
              <a:buChar char="•"/>
            </a:pP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
          <p:cNvSpPr/>
          <p:nvPr/>
        </p:nvSpPr>
        <p:spPr>
          <a:xfrm>
            <a:off x="3388886" y="2493707"/>
            <a:ext cx="5995984" cy="1550259"/>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经典预测算法（三）</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Impact" panose="020B0806030902050204" pitchFamily="34" charset="0"/>
                <a:ea typeface="隶书" panose="02010509060101010101" pitchFamily="49" charset="-122"/>
              </a:rPr>
              <a:t>-- </a:t>
            </a:r>
            <a:r>
              <a:rPr lang="en-US" altLang="zh-CN" sz="2800" dirty="0" err="1">
                <a:latin typeface="Impact" panose="020B0806030902050204" pitchFamily="34" charset="0"/>
                <a:ea typeface="隶书" panose="02010509060101010101" pitchFamily="49" charset="-122"/>
              </a:rPr>
              <a:t>Kmeans</a:t>
            </a:r>
            <a:endParaRPr lang="en-US" altLang="zh-CN" sz="2800" dirty="0">
              <a:latin typeface="Impact" panose="020B0806030902050204" pitchFamily="34" charset="0"/>
              <a:ea typeface="隶书" panose="02010509060101010101" pitchFamily="49"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7823"/>
            <a:ext cx="2191779" cy="2602296"/>
          </a:xfrm>
          <a:prstGeom prst="rect">
            <a:avLst/>
          </a:prstGeom>
        </p:spPr>
      </p:pic>
      <p:sp>
        <p:nvSpPr>
          <p:cNvPr id="10" name="矩形 9"/>
          <p:cNvSpPr/>
          <p:nvPr/>
        </p:nvSpPr>
        <p:spPr>
          <a:xfrm>
            <a:off x="2086709" y="1912773"/>
            <a:ext cx="7137973" cy="43973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8" name="矩形 7"/>
          <p:cNvSpPr/>
          <p:nvPr/>
        </p:nvSpPr>
        <p:spPr>
          <a:xfrm>
            <a:off x="2967318" y="2438400"/>
            <a:ext cx="5651048" cy="2883225"/>
          </a:xfrm>
          <a:prstGeom prst="rect">
            <a:avLst/>
          </a:prstGeom>
        </p:spPr>
        <p:txBody>
          <a:bodyPr wrap="square">
            <a:spAutoFit/>
          </a:bodyPr>
          <a:lstStyle/>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n"/>
              <a:defRPr/>
            </a:pPr>
            <a:r>
              <a:rPr kumimoji="0" lang="zh-CN" altLang="en-US" sz="3200" b="0" i="0" u="none" strike="noStrike" kern="1200" cap="none" spc="0" normalizeH="0" baseline="0" noProof="0" dirty="0">
                <a:ln>
                  <a:noFill/>
                </a:ln>
                <a:solidFill>
                  <a:srgbClr val="5F5F5F"/>
                </a:solidFill>
                <a:effectLst/>
                <a:uLnTx/>
                <a:uFillTx/>
                <a:latin typeface="隶书" panose="02010509060101010101" pitchFamily="49" charset="-122"/>
                <a:ea typeface="隶书" panose="02010509060101010101" pitchFamily="49" charset="-122"/>
                <a:cs typeface="+mn-cs"/>
              </a:rPr>
              <a:t>何谓聚类分析</a:t>
            </a:r>
            <a:endParaRPr kumimoji="0" lang="en-US" altLang="zh-CN" sz="3200" b="0" i="0" u="none" strike="noStrike" kern="1200" cap="none" spc="0" normalizeH="0" baseline="0" noProof="0" dirty="0">
              <a:ln>
                <a:noFill/>
              </a:ln>
              <a:solidFill>
                <a:srgbClr val="5F5F5F"/>
              </a:solidFill>
              <a:effectLst/>
              <a:uLnTx/>
              <a:uFillTx/>
              <a:latin typeface="隶书" panose="02010509060101010101" pitchFamily="49" charset="-122"/>
              <a:ea typeface="隶书" panose="020105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n"/>
              <a:defRPr/>
            </a:pPr>
            <a:r>
              <a:rPr kumimoji="0" lang="en-US" altLang="zh-CN" sz="28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rPr>
              <a:t>K </a:t>
            </a:r>
            <a:r>
              <a:rPr kumimoji="0" lang="zh-CN" altLang="en-US" sz="32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rPr>
              <a:t>均值聚类分析原理</a:t>
            </a:r>
            <a:endParaRPr kumimoji="0" lang="en-US" altLang="zh-CN" sz="32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n"/>
              <a:defRPr/>
            </a:pPr>
            <a:r>
              <a:rPr kumimoji="0" lang="en-US" altLang="zh-CN" sz="28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rPr>
              <a:t>K </a:t>
            </a:r>
            <a:r>
              <a:rPr kumimoji="0" lang="zh-CN" altLang="en-US" sz="32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rPr>
              <a:t>均值聚类分析代码实现</a:t>
            </a:r>
            <a:endParaRPr kumimoji="0" lang="en-US" altLang="zh-CN" sz="3200" b="0" i="0" u="none" strike="noStrike" kern="1200" cap="none" spc="0" normalizeH="0" baseline="0" noProof="0" dirty="0">
              <a:ln>
                <a:noFill/>
              </a:ln>
              <a:solidFill>
                <a:srgbClr val="5F5F5F"/>
              </a:solidFill>
              <a:effectLst/>
              <a:uLnTx/>
              <a:uFillTx/>
              <a:latin typeface="Impact" panose="020B0806030902050204" pitchFamily="34" charset="0"/>
              <a:ea typeface="隶书" panose="02010509060101010101" pitchFamily="49"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对话气泡: 圆角矩形 130"/>
          <p:cNvSpPr/>
          <p:nvPr/>
        </p:nvSpPr>
        <p:spPr>
          <a:xfrm>
            <a:off x="2963190" y="1422172"/>
            <a:ext cx="8448541" cy="1706415"/>
          </a:xfrm>
          <a:prstGeom prst="wedgeRoundRectCallout">
            <a:avLst>
              <a:gd name="adj1" fmla="val -52693"/>
              <a:gd name="adj2" fmla="val 246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3254014" y="1512069"/>
            <a:ext cx="7866891"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聚类是一种把相似数据合并在一起的方法，就是我们常说的“人以群分，物以类聚”。聚类是一种“非监督的学习算法”</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事先并不需要有类别标注的样本来监督学习，而是直接从数据中学习模式。聚类是一种“数据探索”的分析方法，它帮助我们在大量的数据中探索发现数据结构。</a:t>
            </a:r>
            <a:endPar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a:ln>
                  <a:noFill/>
                </a:ln>
                <a:solidFill>
                  <a:prstClr val="white"/>
                </a:solidFill>
                <a:effectLst/>
                <a:uLnTx/>
                <a:uFillTx/>
                <a:latin typeface="Lato Light"/>
                <a:ea typeface="+mn-ea"/>
                <a:cs typeface="+mn-cs"/>
              </a:rPr>
              <a:t>什么是聚类分析</a:t>
            </a:r>
            <a:r>
              <a:rPr kumimoji="0" lang="zh-CN" altLang="en-US" sz="20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6" name="矩形 5"/>
          <p:cNvSpPr/>
          <p:nvPr/>
        </p:nvSpPr>
        <p:spPr>
          <a:xfrm>
            <a:off x="3431190" y="3370372"/>
            <a:ext cx="813194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分类与聚类的区别是：</a:t>
            </a:r>
            <a:endPar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分类问题中的类别标签是事先确定的，要解决的问题是对样本所属的标签进行预测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聚类问题中数据对应的类是未知的，我们事先并不知道数据中可能会包含多少个类，聚类要解决的问题正是通过算法来发现隐藏在数据中的这些类</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对话气泡: 圆角矩形 130"/>
          <p:cNvSpPr/>
          <p:nvPr/>
        </p:nvSpPr>
        <p:spPr>
          <a:xfrm>
            <a:off x="2963190" y="1422172"/>
            <a:ext cx="8448541" cy="4848194"/>
          </a:xfrm>
          <a:prstGeom prst="wedgeRoundRectCallout">
            <a:avLst>
              <a:gd name="adj1" fmla="val -52693"/>
              <a:gd name="adj2" fmla="val 246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3254014" y="1814743"/>
            <a:ext cx="80556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举个粟子：</a:t>
            </a:r>
            <a:endPar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下图中有规律的分布着一些数据，通过我们的肉眼观察，我们大概就能知道应该如何对这些数据进行分类</a:t>
            </a:r>
            <a:endPar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a:ln>
                  <a:noFill/>
                </a:ln>
                <a:solidFill>
                  <a:prstClr val="white"/>
                </a:solidFill>
                <a:effectLst/>
                <a:uLnTx/>
                <a:uFillTx/>
                <a:latin typeface="Lato Light"/>
                <a:ea typeface="+mn-ea"/>
                <a:cs typeface="+mn-cs"/>
              </a:rPr>
              <a:t>什么是聚类分析</a:t>
            </a:r>
            <a:r>
              <a:rPr kumimoji="0" lang="zh-CN" altLang="en-US" sz="20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pic>
        <p:nvPicPr>
          <p:cNvPr id="5" name="图片 4"/>
          <p:cNvPicPr>
            <a:picLocks noChangeAspect="1"/>
          </p:cNvPicPr>
          <p:nvPr/>
        </p:nvPicPr>
        <p:blipFill>
          <a:blip r:embed="rId3"/>
          <a:stretch>
            <a:fillRect/>
          </a:stretch>
        </p:blipFill>
        <p:spPr>
          <a:xfrm>
            <a:off x="3254014" y="2975309"/>
            <a:ext cx="3564449" cy="2392805"/>
          </a:xfrm>
          <a:prstGeom prst="rect">
            <a:avLst/>
          </a:prstGeom>
        </p:spPr>
      </p:pic>
      <p:sp>
        <p:nvSpPr>
          <p:cNvPr id="7" name="矩形 6"/>
          <p:cNvSpPr/>
          <p:nvPr/>
        </p:nvSpPr>
        <p:spPr>
          <a:xfrm>
            <a:off x="3545319" y="5650815"/>
            <a:ext cx="752329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聚类分析的目标就是通过算法把这些数据自动的聚为不同的类：</a:t>
            </a:r>
          </a:p>
        </p:txBody>
      </p:sp>
      <p:pic>
        <p:nvPicPr>
          <p:cNvPr id="8" name="图片 7"/>
          <p:cNvPicPr>
            <a:picLocks noChangeAspect="1"/>
          </p:cNvPicPr>
          <p:nvPr/>
        </p:nvPicPr>
        <p:blipFill>
          <a:blip r:embed="rId4"/>
          <a:stretch>
            <a:fillRect/>
          </a:stretch>
        </p:blipFill>
        <p:spPr>
          <a:xfrm>
            <a:off x="7510352" y="3389652"/>
            <a:ext cx="3799267" cy="1971358"/>
          </a:xfrm>
          <a:prstGeom prst="rect">
            <a:avLst/>
          </a:prstGeom>
        </p:spPr>
      </p:pic>
      <p:sp>
        <p:nvSpPr>
          <p:cNvPr id="9" name="箭头: 右 8"/>
          <p:cNvSpPr/>
          <p:nvPr/>
        </p:nvSpPr>
        <p:spPr>
          <a:xfrm>
            <a:off x="6878883" y="3954254"/>
            <a:ext cx="529357" cy="71773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Lato Light"/>
              <a:ea typeface="+mn-ea"/>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对话气泡: 圆角矩形 130"/>
          <p:cNvSpPr/>
          <p:nvPr/>
        </p:nvSpPr>
        <p:spPr>
          <a:xfrm>
            <a:off x="2963190" y="1422172"/>
            <a:ext cx="8448541" cy="4936980"/>
          </a:xfrm>
          <a:prstGeom prst="wedgeRoundRectCallout">
            <a:avLst>
              <a:gd name="adj1" fmla="val -52693"/>
              <a:gd name="adj2" fmla="val 246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3356126" y="1576798"/>
            <a:ext cx="805560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同一批数据，使用不同的算法或者聚类标准，得到的聚类结果是不同的，所以大家一定要记住：聚类是主观的！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如下图所示，我们对</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辛普森一家</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中的人物进行聚类，如果采用不同的分组标准，得到的结果就不一样。</a:t>
            </a: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Lato Light"/>
                <a:ea typeface="+mn-ea"/>
                <a:cs typeface="+mn-cs"/>
              </a:rPr>
              <a:t>聚类是主观的</a:t>
            </a:r>
            <a:endParaRPr kumimoji="0" lang="zh-CN" altLang="en-US" sz="20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endParaRP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pic>
        <p:nvPicPr>
          <p:cNvPr id="6" name="图片 5"/>
          <p:cNvPicPr>
            <a:picLocks noChangeAspect="1"/>
          </p:cNvPicPr>
          <p:nvPr/>
        </p:nvPicPr>
        <p:blipFill>
          <a:blip r:embed="rId3"/>
          <a:stretch>
            <a:fillRect/>
          </a:stretch>
        </p:blipFill>
        <p:spPr>
          <a:xfrm>
            <a:off x="4108361" y="3128588"/>
            <a:ext cx="6426557" cy="304039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对话气泡: 圆角矩形 130"/>
          <p:cNvSpPr/>
          <p:nvPr/>
        </p:nvSpPr>
        <p:spPr>
          <a:xfrm>
            <a:off x="2972970" y="1462463"/>
            <a:ext cx="8630895" cy="5051313"/>
          </a:xfrm>
          <a:prstGeom prst="wedgeRoundRectCallout">
            <a:avLst>
              <a:gd name="adj1" fmla="val -52693"/>
              <a:gd name="adj2" fmla="val 246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3356126" y="1576798"/>
            <a:ext cx="80556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聚类分析的核心原理是基于数据之间的相似度即距离来把相似的数据合并在一起，这与之前介绍的分类算法中的 </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K </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近邻的原理是比较类似的。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如何衡量两个数据点的相似性？</a:t>
            </a: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Lato Light"/>
                <a:ea typeface="+mn-ea"/>
                <a:cs typeface="+mn-cs"/>
              </a:rPr>
              <a:t>聚类的核心是</a:t>
            </a:r>
            <a:endParaRPr kumimoji="0" lang="en-US" altLang="zh-CN" sz="1800" b="1" i="0" u="none" strike="noStrike" kern="1200" cap="none" spc="0" normalizeH="0" baseline="0" noProof="0">
              <a:ln>
                <a:noFill/>
              </a:ln>
              <a:solidFill>
                <a:prstClr val="white"/>
              </a:solidFill>
              <a:effectLst/>
              <a:uLnTx/>
              <a:uFillTx/>
              <a:latin typeface="Lato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Lato Light"/>
                <a:ea typeface="+mn-ea"/>
                <a:cs typeface="+mn-cs"/>
              </a:rPr>
              <a:t>距离度量</a:t>
            </a:r>
            <a:endParaRPr kumimoji="0" lang="zh-CN" altLang="en-US" sz="20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endParaRP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pic>
        <p:nvPicPr>
          <p:cNvPr id="22" name="图片 21" descr="k近邻相似度"/>
          <p:cNvPicPr/>
          <p:nvPr/>
        </p:nvPicPr>
        <p:blipFill>
          <a:blip r:embed="rId3"/>
          <a:stretch>
            <a:fillRect/>
          </a:stretch>
        </p:blipFill>
        <p:spPr>
          <a:xfrm>
            <a:off x="4069518" y="2513612"/>
            <a:ext cx="6838888" cy="1604560"/>
          </a:xfrm>
          <a:prstGeom prst="rect">
            <a:avLst/>
          </a:prstGeom>
        </p:spPr>
      </p:pic>
      <p:sp>
        <p:nvSpPr>
          <p:cNvPr id="5" name="矩形 4"/>
          <p:cNvSpPr/>
          <p:nvPr/>
        </p:nvSpPr>
        <p:spPr>
          <a:xfrm>
            <a:off x="3671082" y="4500366"/>
            <a:ext cx="2065880"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a:t>
            </a:r>
            <a:r>
              <a:rPr kumimoji="0" lang="zh-CN"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在数学上我们可以用两点之间的距离来衡量相似度，距离越小说明越相似</a:t>
            </a:r>
          </a:p>
        </p:txBody>
      </p:sp>
      <p:pic>
        <p:nvPicPr>
          <p:cNvPr id="7" name="图片 6"/>
          <p:cNvPicPr>
            <a:picLocks noChangeAspect="1"/>
          </p:cNvPicPr>
          <p:nvPr/>
        </p:nvPicPr>
        <p:blipFill>
          <a:blip r:embed="rId4"/>
          <a:stretch>
            <a:fillRect/>
          </a:stretch>
        </p:blipFill>
        <p:spPr>
          <a:xfrm>
            <a:off x="6096000" y="4083399"/>
            <a:ext cx="4457751" cy="23956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Lato Light"/>
                <a:ea typeface="+mn-ea"/>
                <a:cs typeface="+mn-cs"/>
              </a:rPr>
              <a:t>有哪些距离度量？</a:t>
            </a:r>
            <a:endParaRPr kumimoji="0" lang="zh-CN" altLang="en-US" sz="20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endParaRP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pic>
        <p:nvPicPr>
          <p:cNvPr id="8" name="图片 7"/>
          <p:cNvPicPr>
            <a:picLocks noChangeAspect="1"/>
          </p:cNvPicPr>
          <p:nvPr/>
        </p:nvPicPr>
        <p:blipFill>
          <a:blip r:embed="rId3"/>
          <a:stretch>
            <a:fillRect/>
          </a:stretch>
        </p:blipFill>
        <p:spPr>
          <a:xfrm>
            <a:off x="3028743" y="1592097"/>
            <a:ext cx="5305425" cy="3990684"/>
          </a:xfrm>
          <a:prstGeom prst="rect">
            <a:avLst/>
          </a:prstGeom>
        </p:spPr>
        <p:style>
          <a:lnRef idx="2">
            <a:schemeClr val="dk1"/>
          </a:lnRef>
          <a:fillRef idx="1">
            <a:schemeClr val="lt1"/>
          </a:fillRef>
          <a:effectRef idx="0">
            <a:schemeClr val="dk1"/>
          </a:effectRef>
          <a:fontRef idx="minor">
            <a:schemeClr val="dk1"/>
          </a:fontRef>
        </p:style>
      </p:pic>
      <p:pic>
        <p:nvPicPr>
          <p:cNvPr id="10" name="图片 9"/>
          <p:cNvPicPr>
            <a:picLocks noChangeAspect="1"/>
          </p:cNvPicPr>
          <p:nvPr/>
        </p:nvPicPr>
        <p:blipFill>
          <a:blip r:embed="rId4"/>
          <a:stretch>
            <a:fillRect/>
          </a:stretch>
        </p:blipFill>
        <p:spPr>
          <a:xfrm>
            <a:off x="6118907" y="2460895"/>
            <a:ext cx="5775864" cy="3990684"/>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一、聚类分析概述</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613594" y="1373085"/>
            <a:ext cx="922965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F5F5F"/>
                </a:solidFill>
                <a:effectLst/>
                <a:uLnTx/>
                <a:uFillTx/>
                <a:latin typeface="方正大黑简体" pitchFamily="2" charset="-122"/>
                <a:ea typeface="方正大黑简体" pitchFamily="2" charset="-122"/>
                <a:cs typeface="+mn-cs"/>
              </a:rPr>
              <a:t>根据聚类算法的原理不同，</a:t>
            </a:r>
            <a:r>
              <a:rPr lang="zh-CN" altLang="en-US" sz="2400" dirty="0">
                <a:solidFill>
                  <a:srgbClr val="5F5F5F"/>
                </a:solidFill>
                <a:latin typeface="方正大黑简体" pitchFamily="2" charset="-122"/>
                <a:ea typeface="方正大黑简体" pitchFamily="2" charset="-122"/>
              </a:rPr>
              <a:t>需要对</a:t>
            </a:r>
            <a:r>
              <a:rPr kumimoji="0" lang="zh-CN" altLang="en-US" sz="2400" b="0" i="0" u="none" strike="noStrike" kern="1200" cap="none" spc="0" normalizeH="0" baseline="0" noProof="0" dirty="0">
                <a:ln>
                  <a:noFill/>
                </a:ln>
                <a:solidFill>
                  <a:srgbClr val="5F5F5F"/>
                </a:solidFill>
                <a:effectLst/>
                <a:uLnTx/>
                <a:uFillTx/>
                <a:latin typeface="方正大黑简体" pitchFamily="2" charset="-122"/>
                <a:ea typeface="方正大黑简体" pitchFamily="2" charset="-122"/>
                <a:cs typeface="+mn-cs"/>
              </a:rPr>
              <a:t>训练数据集特征进行如下处理：</a:t>
            </a: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Lato Light"/>
                <a:ea typeface="+mn-ea"/>
                <a:cs typeface="+mn-cs"/>
              </a:rPr>
              <a:t>变量标准化</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21" name="矩形 20"/>
          <p:cNvSpPr/>
          <p:nvPr/>
        </p:nvSpPr>
        <p:spPr>
          <a:xfrm>
            <a:off x="3093991" y="1984093"/>
            <a:ext cx="8559397"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005CB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标准化处理：把变量转换为均值为</a:t>
            </a:r>
            <a:r>
              <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0</a:t>
            </a:r>
            <a:r>
              <a:rPr kumimoji="0" lang="zh-CN" altLang="en-US"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方差为</a:t>
            </a:r>
            <a:r>
              <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1</a:t>
            </a:r>
          </a:p>
          <a:p>
            <a:pPr marL="342900" marR="0" lvl="0" indent="-342900" algn="l" defTabSz="914400" rtl="0" eaLnBrk="1" fontAlgn="auto" latinLnBrk="0" hangingPunct="1">
              <a:lnSpc>
                <a:spcPct val="100000"/>
              </a:lnSpc>
              <a:spcBef>
                <a:spcPts val="0"/>
              </a:spcBef>
              <a:spcAft>
                <a:spcPts val="0"/>
              </a:spcAft>
              <a:buClr>
                <a:srgbClr val="005CB0"/>
              </a:buClr>
              <a:buSzTx/>
              <a:buFont typeface="Wingdings" panose="05000000000000000000" pitchFamily="2" charset="2"/>
              <a:buChar char="n"/>
              <a:defRPr/>
            </a:pPr>
            <a:endPar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endParaRPr>
          </a:p>
          <a:p>
            <a:pPr marL="342900" marR="0" lvl="0" indent="-342900" algn="l" defTabSz="914400" rtl="0" eaLnBrk="1" fontAlgn="auto" latinLnBrk="0" hangingPunct="1">
              <a:lnSpc>
                <a:spcPct val="100000"/>
              </a:lnSpc>
              <a:spcBef>
                <a:spcPts val="0"/>
              </a:spcBef>
              <a:spcAft>
                <a:spcPts val="0"/>
              </a:spcAft>
              <a:buClr>
                <a:srgbClr val="005CB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归一化处理：把变量转换为最小值为</a:t>
            </a:r>
            <a:r>
              <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0</a:t>
            </a:r>
            <a:r>
              <a:rPr kumimoji="0" lang="zh-CN" altLang="en-US"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，最大值为</a:t>
            </a:r>
            <a:r>
              <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1</a:t>
            </a:r>
          </a:p>
          <a:p>
            <a:pPr marL="342900" marR="0" lvl="0" indent="-342900" algn="l" defTabSz="914400" rtl="0" eaLnBrk="1" fontAlgn="auto" latinLnBrk="0" hangingPunct="1">
              <a:lnSpc>
                <a:spcPct val="100000"/>
              </a:lnSpc>
              <a:spcBef>
                <a:spcPts val="0"/>
              </a:spcBef>
              <a:spcAft>
                <a:spcPts val="0"/>
              </a:spcAft>
              <a:buClr>
                <a:srgbClr val="005CB0"/>
              </a:buClr>
              <a:buSzTx/>
              <a:buFont typeface="Wingdings" panose="05000000000000000000" pitchFamily="2" charset="2"/>
              <a:buChar char="n"/>
              <a:defRPr/>
            </a:pPr>
            <a:endParaRPr kumimoji="0" lang="en-US" altLang="zh-CN"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endParaRPr>
          </a:p>
          <a:p>
            <a:pPr marL="342900" marR="0" lvl="0" indent="-342900" algn="l" defTabSz="914400" rtl="0" eaLnBrk="1" fontAlgn="auto" latinLnBrk="0" hangingPunct="1">
              <a:lnSpc>
                <a:spcPct val="100000"/>
              </a:lnSpc>
              <a:spcBef>
                <a:spcPts val="0"/>
              </a:spcBef>
              <a:spcAft>
                <a:spcPts val="0"/>
              </a:spcAft>
              <a:buClr>
                <a:srgbClr val="005CB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193067"/>
                </a:solidFill>
                <a:effectLst/>
                <a:uLnTx/>
                <a:uFillTx/>
                <a:latin typeface="黑体" panose="02010609060101010101" charset="-122"/>
                <a:ea typeface="黑体" panose="02010609060101010101" charset="-122"/>
                <a:cs typeface="+mn-cs"/>
              </a:rPr>
              <a:t>如果变量是类别型，例如性别，我们要把它用于距离计算，可以使用独热编码的方式先把变量转换为数值，然后再用上面的方面进行去量纲化处理。</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对话气泡: 圆角矩形 130"/>
          <p:cNvSpPr/>
          <p:nvPr/>
        </p:nvSpPr>
        <p:spPr>
          <a:xfrm>
            <a:off x="3168203" y="1622737"/>
            <a:ext cx="8242480" cy="3296993"/>
          </a:xfrm>
          <a:prstGeom prst="wedgeRoundRectCallout">
            <a:avLst>
              <a:gd name="adj1" fmla="val -52693"/>
              <a:gd name="adj2" fmla="val 246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F5F5F"/>
              </a:solidFill>
              <a:effectLst/>
              <a:uLnTx/>
              <a:uFillTx/>
              <a:latin typeface="Lato Light"/>
              <a:ea typeface="+mn-ea"/>
              <a:cs typeface="+mn-cs"/>
            </a:endParaRPr>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4" name="矩形 3"/>
          <p:cNvSpPr/>
          <p:nvPr/>
        </p:nvSpPr>
        <p:spPr>
          <a:xfrm>
            <a:off x="3408694" y="1873180"/>
            <a:ext cx="7790555"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    K</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均值算法，又叫 </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K-means</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，是基于划分（</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Partition</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）的聚类算法中的典型代表，也是最常用的一种聚类算法，它的算法核心思想是这样的：</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Step1</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：随机选择</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K</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个数据点作为“种子”</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Step2</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：根据数据点与“种子”的距离大小进行类分配</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Step3</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：更新类中心点的位置，以新的类中心点作为“种子”</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Step4</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：按照新的“种子”对数据归属的类进行重新分配</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Step5</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：更新类中心点（ </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step3 </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a:t>
            </a:r>
            <a:r>
              <a:rPr kumimoji="0" lang="en-US" altLang="zh-CN"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step4</a:t>
            </a:r>
            <a:r>
              <a:rPr kumimoji="0" lang="zh-CN" altLang="en-US" sz="2000" b="0" i="0" u="none" strike="noStrike" kern="1200" cap="none" spc="0" normalizeH="0" baseline="0" noProof="0">
                <a:ln>
                  <a:noFill/>
                </a:ln>
                <a:solidFill>
                  <a:srgbClr val="5F5F5F"/>
                </a:solidFill>
                <a:effectLst/>
                <a:uLnTx/>
                <a:uFillTx/>
                <a:latin typeface="Impact" panose="020B0806030902050204" pitchFamily="34" charset="0"/>
                <a:ea typeface="隶书" panose="02010509060101010101" pitchFamily="49" charset="-122"/>
                <a:cs typeface="+mn-cs"/>
              </a:rPr>
              <a:t>），不断迭代，直到类中心点变化很小</a:t>
            </a: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话气泡: 矩形 9"/>
          <p:cNvSpPr/>
          <p:nvPr/>
        </p:nvSpPr>
        <p:spPr>
          <a:xfrm>
            <a:off x="3027257" y="1826885"/>
            <a:ext cx="8221663" cy="3035414"/>
          </a:xfrm>
          <a:prstGeom prst="wedgeRectCallout">
            <a:avLst>
              <a:gd name="adj1" fmla="val -51901"/>
              <a:gd name="adj2" fmla="val 2542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隶书" panose="02010509060101010101" pitchFamily="49" charset="-122"/>
                <a:ea typeface="隶书" panose="02010509060101010101" pitchFamily="49" charset="-122"/>
              </a:rPr>
              <a:t>二、 经典预测算法</a:t>
            </a:r>
            <a:endParaRPr lang="en-US" altLang="zh-CN" sz="2800" dirty="0">
              <a:latin typeface="隶书" panose="02010509060101010101" pitchFamily="49" charset="-122"/>
              <a:ea typeface="隶书" panose="02010509060101010101" pitchFamily="49" charset="-122"/>
            </a:endParaRPr>
          </a:p>
        </p:txBody>
      </p:sp>
      <p:sp>
        <p:nvSpPr>
          <p:cNvPr id="9" name="矩形 8"/>
          <p:cNvSpPr/>
          <p:nvPr/>
        </p:nvSpPr>
        <p:spPr>
          <a:xfrm>
            <a:off x="3152140" y="2030934"/>
            <a:ext cx="7828168" cy="2831544"/>
          </a:xfrm>
          <a:prstGeom prst="rect">
            <a:avLst/>
          </a:prstGeom>
        </p:spPr>
        <p:txBody>
          <a:bodyPr wrap="square">
            <a:spAutoFit/>
          </a:bodyPr>
          <a:lstStyle/>
          <a:p>
            <a:r>
              <a:rPr lang="zh-CN" altLang="en-US" sz="1600">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回归建模之前，往往先要研究 </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 </a:t>
            </a:r>
            <a:r>
              <a:rPr lang="zh-CN" altLang="en-US">
                <a:latin typeface="微软雅黑" panose="020B0503020204020204" charset="-122"/>
                <a:ea typeface="微软雅黑" panose="020B0503020204020204" charset="-122"/>
              </a:rPr>
              <a:t>的相关性</a:t>
            </a:r>
            <a:r>
              <a:rPr lang="zh-CN" altLang="en-US" b="1">
                <a:latin typeface="微软雅黑" panose="020B0503020204020204" charset="-122"/>
                <a:ea typeface="微软雅黑" panose="020B0503020204020204" charset="-122"/>
              </a:rPr>
              <a:t>，</a:t>
            </a: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a:t>
            </a:r>
            <a:r>
              <a:rPr lang="zh-CN" altLang="en-US" b="1">
                <a:latin typeface="微软雅黑" panose="020B0503020204020204" charset="-122"/>
                <a:ea typeface="微软雅黑" panose="020B0503020204020204" charset="-122"/>
              </a:rPr>
              <a:t>具有相关性是进行回归建模的前提</a:t>
            </a:r>
            <a:r>
              <a:rPr lang="zh-CN" altLang="en-US">
                <a:latin typeface="微软雅黑" panose="020B0503020204020204" charset="-122"/>
                <a:ea typeface="微软雅黑" panose="020B0503020204020204" charset="-122"/>
              </a:rPr>
              <a:t>，相关系数是反映相关性强弱的量化指标。相关性包含 </a:t>
            </a:r>
            <a:r>
              <a:rPr lang="zh-CN" altLang="en-US" b="1">
                <a:latin typeface="微软雅黑" panose="020B0503020204020204" charset="-122"/>
                <a:ea typeface="微软雅黑" panose="020B0503020204020204" charset="-122"/>
              </a:rPr>
              <a:t>线性相关 </a:t>
            </a:r>
            <a:r>
              <a:rPr lang="zh-CN" altLang="en-US">
                <a:latin typeface="微软雅黑" panose="020B0503020204020204" charset="-122"/>
                <a:ea typeface="微软雅黑" panose="020B0503020204020204" charset="-122"/>
              </a:rPr>
              <a:t>和 </a:t>
            </a:r>
            <a:r>
              <a:rPr lang="zh-CN" altLang="en-US" b="1">
                <a:latin typeface="微软雅黑" panose="020B0503020204020204" charset="-122"/>
                <a:ea typeface="微软雅黑" panose="020B0503020204020204" charset="-122"/>
              </a:rPr>
              <a:t>非线性相关 </a:t>
            </a:r>
            <a:r>
              <a:rPr lang="zh-CN" altLang="en-US">
                <a:latin typeface="微软雅黑" panose="020B0503020204020204" charset="-122"/>
                <a:ea typeface="微软雅黑" panose="020B0503020204020204" charset="-122"/>
              </a:rPr>
              <a:t>，而且</a:t>
            </a:r>
            <a:r>
              <a:rPr lang="en-US" altLang="zh-CN">
                <a:latin typeface="微软雅黑" panose="020B0503020204020204" charset="-122"/>
                <a:ea typeface="微软雅黑" panose="020B0503020204020204" charset="-122"/>
              </a:rPr>
              <a:t>X</a:t>
            </a:r>
            <a:r>
              <a:rPr lang="zh-CN" altLang="en-US">
                <a:latin typeface="微软雅黑" panose="020B0503020204020204" charset="-122"/>
                <a:ea typeface="微软雅黑" panose="020B0503020204020204" charset="-122"/>
              </a:rPr>
              <a:t>和</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变量的类型不同，相关系数的计算方法也不同：</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a:t>
            </a:r>
            <a:r>
              <a:rPr lang="zh-CN" altLang="en-US" b="1">
                <a:latin typeface="微软雅黑" panose="020B0503020204020204" charset="-122"/>
                <a:ea typeface="微软雅黑" panose="020B0503020204020204" charset="-122"/>
              </a:rPr>
              <a:t>都是数值型变量 </a:t>
            </a:r>
            <a:r>
              <a:rPr lang="zh-CN" altLang="en-US">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皮尔逊相关系数 </a:t>
            </a:r>
            <a:r>
              <a:rPr lang="zh-CN" altLang="en-US">
                <a:latin typeface="微软雅黑" panose="020B0503020204020204" charset="-122"/>
                <a:ea typeface="微软雅黑" panose="020B0503020204020204" charset="-122"/>
              </a:rPr>
              <a:t>是衡量它们之间线性相关性的最佳选择</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a:t>
            </a:r>
            <a:r>
              <a:rPr lang="zh-CN" altLang="en-US" b="1">
                <a:latin typeface="微软雅黑" panose="020B0503020204020204" charset="-122"/>
                <a:ea typeface="微软雅黑" panose="020B0503020204020204" charset="-122"/>
              </a:rPr>
              <a:t>都是类别型变量： </a:t>
            </a:r>
            <a:r>
              <a:rPr lang="zh-CN" altLang="en-US">
                <a:latin typeface="微软雅黑" panose="020B0503020204020204" charset="-122"/>
                <a:ea typeface="微软雅黑" panose="020B0503020204020204" charset="-122"/>
              </a:rPr>
              <a:t>由于</a:t>
            </a:r>
            <a:r>
              <a:rPr lang="en-US" altLang="zh-CN">
                <a:latin typeface="微软雅黑" panose="020B0503020204020204" charset="-122"/>
                <a:ea typeface="微软雅黑" panose="020B0503020204020204" charset="-122"/>
              </a:rPr>
              <a:t>y</a:t>
            </a:r>
            <a:r>
              <a:rPr lang="zh-CN" altLang="en-US">
                <a:latin typeface="微软雅黑" panose="020B0503020204020204" charset="-122"/>
                <a:ea typeface="微软雅黑" panose="020B0503020204020204" charset="-122"/>
              </a:rPr>
              <a:t>是类别型变量，这个时候就是 </a:t>
            </a:r>
            <a:r>
              <a:rPr lang="zh-CN" altLang="en-US" b="1">
                <a:latin typeface="微软雅黑" panose="020B0503020204020204" charset="-122"/>
                <a:ea typeface="微软雅黑" panose="020B0503020204020204" charset="-122"/>
              </a:rPr>
              <a:t>分类问题 </a:t>
            </a:r>
            <a:r>
              <a:rPr lang="zh-CN" altLang="en-US">
                <a:latin typeface="微软雅黑" panose="020B0503020204020204" charset="-122"/>
                <a:ea typeface="微软雅黑" panose="020B0503020204020204" charset="-122"/>
              </a:rPr>
              <a:t>了，用 </a:t>
            </a:r>
            <a:r>
              <a:rPr lang="zh-CN" altLang="en-US" b="1">
                <a:latin typeface="微软雅黑" panose="020B0503020204020204" charset="-122"/>
                <a:ea typeface="微软雅黑" panose="020B0503020204020204" charset="-122"/>
              </a:rPr>
              <a:t>卡方值（</a:t>
            </a:r>
            <a:r>
              <a:rPr lang="en-US" altLang="zh-CN" b="1">
                <a:latin typeface="微软雅黑" panose="020B0503020204020204" charset="-122"/>
                <a:ea typeface="微软雅黑" panose="020B0503020204020204" charset="-122"/>
              </a:rPr>
              <a:t>chi-square</a:t>
            </a:r>
            <a:r>
              <a:rPr lang="zh-CN" altLang="en-US" b="1">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来衡量相关性</a:t>
            </a:r>
          </a:p>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a:t>
            </a:r>
            <a:r>
              <a:rPr lang="zh-CN" altLang="en-US" b="1">
                <a:latin typeface="微软雅黑" panose="020B0503020204020204" charset="-122"/>
                <a:ea typeface="微软雅黑" panose="020B0503020204020204" charset="-122"/>
              </a:rPr>
              <a:t>中一个数值变量，一个类别变量</a:t>
            </a:r>
            <a:r>
              <a:rPr lang="zh-CN" altLang="en-US">
                <a:latin typeface="微软雅黑" panose="020B0503020204020204" charset="-122"/>
                <a:ea typeface="微软雅黑" panose="020B0503020204020204" charset="-122"/>
              </a:rPr>
              <a:t>：可以考虑用 </a:t>
            </a:r>
            <a:r>
              <a:rPr lang="en-US" altLang="zh-CN" b="1">
                <a:latin typeface="微软雅黑" panose="020B0503020204020204" charset="-122"/>
                <a:ea typeface="微软雅黑" panose="020B0503020204020204" charset="-122"/>
              </a:rPr>
              <a:t>Spearman</a:t>
            </a:r>
            <a:r>
              <a:rPr lang="zh-CN" altLang="en-US" b="1">
                <a:latin typeface="微软雅黑" panose="020B0503020204020204" charset="-122"/>
                <a:ea typeface="微软雅黑" panose="020B0503020204020204" charset="-122"/>
              </a:rPr>
              <a:t>相关系数</a:t>
            </a:r>
          </a:p>
          <a:p>
            <a:endParaRPr lang="zh-CN" altLang="en-US" sz="1600">
              <a:latin typeface="微软雅黑" panose="020B0503020204020204" charset="-122"/>
              <a:ea typeface="微软雅黑" panose="020B0503020204020204" charset="-122"/>
            </a:endParaRPr>
          </a:p>
        </p:txBody>
      </p:sp>
      <p:grpSp>
        <p:nvGrpSpPr>
          <p:cNvPr id="7" name="组合 6"/>
          <p:cNvGrpSpPr/>
          <p:nvPr/>
        </p:nvGrpSpPr>
        <p:grpSpPr>
          <a:xfrm>
            <a:off x="603245" y="4249567"/>
            <a:ext cx="2152834" cy="2048202"/>
            <a:chOff x="660401" y="3586162"/>
            <a:chExt cx="2101849" cy="2632076"/>
          </a:xfrm>
        </p:grpSpPr>
        <p:sp>
          <p:nvSpPr>
            <p:cNvPr id="11" name="Freeform 218"/>
            <p:cNvSpPr/>
            <p:nvPr/>
          </p:nvSpPr>
          <p:spPr bwMode="auto">
            <a:xfrm>
              <a:off x="1592263" y="4429125"/>
              <a:ext cx="271462" cy="290513"/>
            </a:xfrm>
            <a:custGeom>
              <a:avLst/>
              <a:gdLst>
                <a:gd name="T0" fmla="*/ 55 w 72"/>
                <a:gd name="T1" fmla="*/ 10 h 77"/>
                <a:gd name="T2" fmla="*/ 41 w 72"/>
                <a:gd name="T3" fmla="*/ 4 h 77"/>
                <a:gd name="T4" fmla="*/ 13 w 72"/>
                <a:gd name="T5" fmla="*/ 17 h 77"/>
                <a:gd name="T6" fmla="*/ 4 w 72"/>
                <a:gd name="T7" fmla="*/ 40 h 77"/>
                <a:gd name="T8" fmla="*/ 17 w 72"/>
                <a:gd name="T9" fmla="*/ 68 h 77"/>
                <a:gd name="T10" fmla="*/ 32 w 72"/>
                <a:gd name="T11" fmla="*/ 73 h 77"/>
                <a:gd name="T12" fmla="*/ 59 w 72"/>
                <a:gd name="T13" fmla="*/ 60 h 77"/>
                <a:gd name="T14" fmla="*/ 68 w 72"/>
                <a:gd name="T15" fmla="*/ 37 h 77"/>
                <a:gd name="T16" fmla="*/ 55 w 72"/>
                <a:gd name="T1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55" y="10"/>
                  </a:moveTo>
                  <a:cubicBezTo>
                    <a:pt x="41" y="4"/>
                    <a:pt x="41" y="4"/>
                    <a:pt x="41" y="4"/>
                  </a:cubicBezTo>
                  <a:cubicBezTo>
                    <a:pt x="29" y="0"/>
                    <a:pt x="17" y="6"/>
                    <a:pt x="13" y="17"/>
                  </a:cubicBezTo>
                  <a:cubicBezTo>
                    <a:pt x="4" y="40"/>
                    <a:pt x="4" y="40"/>
                    <a:pt x="4" y="40"/>
                  </a:cubicBezTo>
                  <a:cubicBezTo>
                    <a:pt x="0" y="51"/>
                    <a:pt x="6" y="63"/>
                    <a:pt x="17" y="68"/>
                  </a:cubicBezTo>
                  <a:cubicBezTo>
                    <a:pt x="32" y="73"/>
                    <a:pt x="32" y="73"/>
                    <a:pt x="32" y="73"/>
                  </a:cubicBezTo>
                  <a:cubicBezTo>
                    <a:pt x="43" y="77"/>
                    <a:pt x="55" y="71"/>
                    <a:pt x="59" y="60"/>
                  </a:cubicBezTo>
                  <a:cubicBezTo>
                    <a:pt x="68" y="37"/>
                    <a:pt x="68" y="37"/>
                    <a:pt x="68" y="37"/>
                  </a:cubicBezTo>
                  <a:cubicBezTo>
                    <a:pt x="72" y="26"/>
                    <a:pt x="66" y="14"/>
                    <a:pt x="55" y="10"/>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2" name="Freeform 219"/>
            <p:cNvSpPr/>
            <p:nvPr/>
          </p:nvSpPr>
          <p:spPr bwMode="auto">
            <a:xfrm>
              <a:off x="1630363" y="4456113"/>
              <a:ext cx="200025" cy="214313"/>
            </a:xfrm>
            <a:custGeom>
              <a:avLst/>
              <a:gdLst>
                <a:gd name="T0" fmla="*/ 40 w 53"/>
                <a:gd name="T1" fmla="*/ 7 h 57"/>
                <a:gd name="T2" fmla="*/ 30 w 53"/>
                <a:gd name="T3" fmla="*/ 3 h 57"/>
                <a:gd name="T4" fmla="*/ 9 w 53"/>
                <a:gd name="T5" fmla="*/ 13 h 57"/>
                <a:gd name="T6" fmla="*/ 3 w 53"/>
                <a:gd name="T7" fmla="*/ 29 h 57"/>
                <a:gd name="T8" fmla="*/ 13 w 53"/>
                <a:gd name="T9" fmla="*/ 50 h 57"/>
                <a:gd name="T10" fmla="*/ 23 w 53"/>
                <a:gd name="T11" fmla="*/ 54 h 57"/>
                <a:gd name="T12" fmla="*/ 44 w 53"/>
                <a:gd name="T13" fmla="*/ 44 h 57"/>
                <a:gd name="T14" fmla="*/ 50 w 53"/>
                <a:gd name="T15" fmla="*/ 28 h 57"/>
                <a:gd name="T16" fmla="*/ 40 w 53"/>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7">
                  <a:moveTo>
                    <a:pt x="40" y="7"/>
                  </a:moveTo>
                  <a:cubicBezTo>
                    <a:pt x="30" y="3"/>
                    <a:pt x="30" y="3"/>
                    <a:pt x="30" y="3"/>
                  </a:cubicBezTo>
                  <a:cubicBezTo>
                    <a:pt x="22" y="0"/>
                    <a:pt x="12" y="4"/>
                    <a:pt x="9" y="13"/>
                  </a:cubicBezTo>
                  <a:cubicBezTo>
                    <a:pt x="3" y="29"/>
                    <a:pt x="3" y="29"/>
                    <a:pt x="3" y="29"/>
                  </a:cubicBezTo>
                  <a:cubicBezTo>
                    <a:pt x="0" y="38"/>
                    <a:pt x="4" y="47"/>
                    <a:pt x="13" y="50"/>
                  </a:cubicBezTo>
                  <a:cubicBezTo>
                    <a:pt x="23" y="54"/>
                    <a:pt x="23" y="54"/>
                    <a:pt x="23" y="54"/>
                  </a:cubicBezTo>
                  <a:cubicBezTo>
                    <a:pt x="31" y="57"/>
                    <a:pt x="41" y="52"/>
                    <a:pt x="44" y="44"/>
                  </a:cubicBezTo>
                  <a:cubicBezTo>
                    <a:pt x="50" y="28"/>
                    <a:pt x="50" y="28"/>
                    <a:pt x="50" y="28"/>
                  </a:cubicBezTo>
                  <a:cubicBezTo>
                    <a:pt x="53" y="19"/>
                    <a:pt x="49" y="10"/>
                    <a:pt x="40" y="7"/>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3" name="Freeform 220"/>
            <p:cNvSpPr/>
            <p:nvPr/>
          </p:nvSpPr>
          <p:spPr bwMode="auto">
            <a:xfrm>
              <a:off x="660401" y="4346575"/>
              <a:ext cx="249237" cy="274638"/>
            </a:xfrm>
            <a:custGeom>
              <a:avLst/>
              <a:gdLst>
                <a:gd name="T0" fmla="*/ 20 w 66"/>
                <a:gd name="T1" fmla="*/ 5 h 73"/>
                <a:gd name="T2" fmla="*/ 35 w 66"/>
                <a:gd name="T3" fmla="*/ 2 h 73"/>
                <a:gd name="T4" fmla="*/ 60 w 66"/>
                <a:gd name="T5" fmla="*/ 20 h 73"/>
                <a:gd name="T6" fmla="*/ 64 w 66"/>
                <a:gd name="T7" fmla="*/ 44 h 73"/>
                <a:gd name="T8" fmla="*/ 46 w 66"/>
                <a:gd name="T9" fmla="*/ 69 h 73"/>
                <a:gd name="T10" fmla="*/ 31 w 66"/>
                <a:gd name="T11" fmla="*/ 71 h 73"/>
                <a:gd name="T12" fmla="*/ 6 w 66"/>
                <a:gd name="T13" fmla="*/ 53 h 73"/>
                <a:gd name="T14" fmla="*/ 2 w 66"/>
                <a:gd name="T15" fmla="*/ 29 h 73"/>
                <a:gd name="T16" fmla="*/ 20 w 66"/>
                <a:gd name="T17"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3">
                  <a:moveTo>
                    <a:pt x="20" y="5"/>
                  </a:moveTo>
                  <a:cubicBezTo>
                    <a:pt x="35" y="2"/>
                    <a:pt x="35" y="2"/>
                    <a:pt x="35" y="2"/>
                  </a:cubicBezTo>
                  <a:cubicBezTo>
                    <a:pt x="47" y="0"/>
                    <a:pt x="58" y="8"/>
                    <a:pt x="60" y="20"/>
                  </a:cubicBezTo>
                  <a:cubicBezTo>
                    <a:pt x="64" y="44"/>
                    <a:pt x="64" y="44"/>
                    <a:pt x="64" y="44"/>
                  </a:cubicBezTo>
                  <a:cubicBezTo>
                    <a:pt x="66" y="56"/>
                    <a:pt x="58" y="67"/>
                    <a:pt x="46" y="69"/>
                  </a:cubicBezTo>
                  <a:cubicBezTo>
                    <a:pt x="31" y="71"/>
                    <a:pt x="31" y="71"/>
                    <a:pt x="31" y="71"/>
                  </a:cubicBezTo>
                  <a:cubicBezTo>
                    <a:pt x="19" y="73"/>
                    <a:pt x="8" y="65"/>
                    <a:pt x="6" y="53"/>
                  </a:cubicBezTo>
                  <a:cubicBezTo>
                    <a:pt x="2" y="29"/>
                    <a:pt x="2" y="29"/>
                    <a:pt x="2" y="29"/>
                  </a:cubicBezTo>
                  <a:cubicBezTo>
                    <a:pt x="0" y="18"/>
                    <a:pt x="8" y="7"/>
                    <a:pt x="20" y="5"/>
                  </a:cubicBez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221"/>
            <p:cNvSpPr/>
            <p:nvPr/>
          </p:nvSpPr>
          <p:spPr bwMode="auto">
            <a:xfrm>
              <a:off x="693738" y="4373563"/>
              <a:ext cx="180975" cy="200025"/>
            </a:xfrm>
            <a:custGeom>
              <a:avLst/>
              <a:gdLst>
                <a:gd name="T0" fmla="*/ 15 w 48"/>
                <a:gd name="T1" fmla="*/ 3 h 53"/>
                <a:gd name="T2" fmla="*/ 26 w 48"/>
                <a:gd name="T3" fmla="*/ 1 h 53"/>
                <a:gd name="T4" fmla="*/ 44 w 48"/>
                <a:gd name="T5" fmla="*/ 14 h 53"/>
                <a:gd name="T6" fmla="*/ 47 w 48"/>
                <a:gd name="T7" fmla="*/ 32 h 53"/>
                <a:gd name="T8" fmla="*/ 34 w 48"/>
                <a:gd name="T9" fmla="*/ 50 h 53"/>
                <a:gd name="T10" fmla="*/ 23 w 48"/>
                <a:gd name="T11" fmla="*/ 52 h 53"/>
                <a:gd name="T12" fmla="*/ 4 w 48"/>
                <a:gd name="T13" fmla="*/ 39 h 53"/>
                <a:gd name="T14" fmla="*/ 1 w 48"/>
                <a:gd name="T15" fmla="*/ 21 h 53"/>
                <a:gd name="T16" fmla="*/ 15 w 48"/>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3">
                  <a:moveTo>
                    <a:pt x="15" y="3"/>
                  </a:moveTo>
                  <a:cubicBezTo>
                    <a:pt x="26" y="1"/>
                    <a:pt x="26" y="1"/>
                    <a:pt x="26" y="1"/>
                  </a:cubicBezTo>
                  <a:cubicBezTo>
                    <a:pt x="34" y="0"/>
                    <a:pt x="43" y="6"/>
                    <a:pt x="44" y="14"/>
                  </a:cubicBezTo>
                  <a:cubicBezTo>
                    <a:pt x="47" y="32"/>
                    <a:pt x="47" y="32"/>
                    <a:pt x="47" y="32"/>
                  </a:cubicBezTo>
                  <a:cubicBezTo>
                    <a:pt x="48" y="41"/>
                    <a:pt x="42" y="49"/>
                    <a:pt x="34" y="50"/>
                  </a:cubicBezTo>
                  <a:cubicBezTo>
                    <a:pt x="23" y="52"/>
                    <a:pt x="23" y="52"/>
                    <a:pt x="23" y="52"/>
                  </a:cubicBezTo>
                  <a:cubicBezTo>
                    <a:pt x="14" y="53"/>
                    <a:pt x="6" y="47"/>
                    <a:pt x="4" y="39"/>
                  </a:cubicBezTo>
                  <a:cubicBezTo>
                    <a:pt x="1" y="21"/>
                    <a:pt x="1" y="21"/>
                    <a:pt x="1" y="21"/>
                  </a:cubicBezTo>
                  <a:cubicBezTo>
                    <a:pt x="0" y="13"/>
                    <a:pt x="6" y="4"/>
                    <a:pt x="15" y="3"/>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222"/>
            <p:cNvSpPr/>
            <p:nvPr/>
          </p:nvSpPr>
          <p:spPr bwMode="auto">
            <a:xfrm>
              <a:off x="1008063" y="6113463"/>
              <a:ext cx="192087" cy="104775"/>
            </a:xfrm>
            <a:custGeom>
              <a:avLst/>
              <a:gdLst>
                <a:gd name="T0" fmla="*/ 30 w 51"/>
                <a:gd name="T1" fmla="*/ 3 h 28"/>
                <a:gd name="T2" fmla="*/ 32 w 51"/>
                <a:gd name="T3" fmla="*/ 12 h 28"/>
                <a:gd name="T4" fmla="*/ 0 w 51"/>
                <a:gd name="T5" fmla="*/ 28 h 28"/>
                <a:gd name="T6" fmla="*/ 51 w 51"/>
                <a:gd name="T7" fmla="*/ 28 h 28"/>
                <a:gd name="T8" fmla="*/ 51 w 51"/>
                <a:gd name="T9" fmla="*/ 9 h 28"/>
                <a:gd name="T10" fmla="*/ 39 w 51"/>
                <a:gd name="T11" fmla="*/ 0 h 28"/>
                <a:gd name="T12" fmla="*/ 30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30" y="3"/>
                  </a:moveTo>
                  <a:cubicBezTo>
                    <a:pt x="30" y="3"/>
                    <a:pt x="33" y="11"/>
                    <a:pt x="32" y="12"/>
                  </a:cubicBezTo>
                  <a:cubicBezTo>
                    <a:pt x="30" y="15"/>
                    <a:pt x="1" y="15"/>
                    <a:pt x="0" y="28"/>
                  </a:cubicBezTo>
                  <a:cubicBezTo>
                    <a:pt x="51" y="28"/>
                    <a:pt x="51" y="28"/>
                    <a:pt x="51" y="28"/>
                  </a:cubicBezTo>
                  <a:cubicBezTo>
                    <a:pt x="51" y="9"/>
                    <a:pt x="51" y="9"/>
                    <a:pt x="51" y="9"/>
                  </a:cubicBezTo>
                  <a:cubicBezTo>
                    <a:pt x="39" y="0"/>
                    <a:pt x="39" y="0"/>
                    <a:pt x="39" y="0"/>
                  </a:cubicBezTo>
                  <a:lnTo>
                    <a:pt x="30"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223"/>
            <p:cNvSpPr/>
            <p:nvPr/>
          </p:nvSpPr>
          <p:spPr bwMode="auto">
            <a:xfrm>
              <a:off x="1252538" y="6113463"/>
              <a:ext cx="192087" cy="104775"/>
            </a:xfrm>
            <a:custGeom>
              <a:avLst/>
              <a:gdLst>
                <a:gd name="T0" fmla="*/ 21 w 51"/>
                <a:gd name="T1" fmla="*/ 3 h 28"/>
                <a:gd name="T2" fmla="*/ 19 w 51"/>
                <a:gd name="T3" fmla="*/ 12 h 28"/>
                <a:gd name="T4" fmla="*/ 51 w 51"/>
                <a:gd name="T5" fmla="*/ 28 h 28"/>
                <a:gd name="T6" fmla="*/ 0 w 51"/>
                <a:gd name="T7" fmla="*/ 28 h 28"/>
                <a:gd name="T8" fmla="*/ 0 w 51"/>
                <a:gd name="T9" fmla="*/ 9 h 28"/>
                <a:gd name="T10" fmla="*/ 13 w 51"/>
                <a:gd name="T11" fmla="*/ 0 h 28"/>
                <a:gd name="T12" fmla="*/ 21 w 51"/>
                <a:gd name="T13" fmla="*/ 3 h 28"/>
              </a:gdLst>
              <a:ahLst/>
              <a:cxnLst>
                <a:cxn ang="0">
                  <a:pos x="T0" y="T1"/>
                </a:cxn>
                <a:cxn ang="0">
                  <a:pos x="T2" y="T3"/>
                </a:cxn>
                <a:cxn ang="0">
                  <a:pos x="T4" y="T5"/>
                </a:cxn>
                <a:cxn ang="0">
                  <a:pos x="T6" y="T7"/>
                </a:cxn>
                <a:cxn ang="0">
                  <a:pos x="T8" y="T9"/>
                </a:cxn>
                <a:cxn ang="0">
                  <a:pos x="T10" y="T11"/>
                </a:cxn>
                <a:cxn ang="0">
                  <a:pos x="T12" y="T13"/>
                </a:cxn>
              </a:cxnLst>
              <a:rect l="0" t="0" r="r" b="b"/>
              <a:pathLst>
                <a:path w="51" h="28">
                  <a:moveTo>
                    <a:pt x="21" y="3"/>
                  </a:moveTo>
                  <a:cubicBezTo>
                    <a:pt x="21" y="3"/>
                    <a:pt x="18" y="11"/>
                    <a:pt x="19" y="12"/>
                  </a:cubicBezTo>
                  <a:cubicBezTo>
                    <a:pt x="22" y="15"/>
                    <a:pt x="50" y="15"/>
                    <a:pt x="51" y="28"/>
                  </a:cubicBezTo>
                  <a:cubicBezTo>
                    <a:pt x="0" y="28"/>
                    <a:pt x="0" y="28"/>
                    <a:pt x="0" y="28"/>
                  </a:cubicBezTo>
                  <a:cubicBezTo>
                    <a:pt x="0" y="9"/>
                    <a:pt x="0" y="9"/>
                    <a:pt x="0" y="9"/>
                  </a:cubicBezTo>
                  <a:cubicBezTo>
                    <a:pt x="13" y="0"/>
                    <a:pt x="13" y="0"/>
                    <a:pt x="13" y="0"/>
                  </a:cubicBezTo>
                  <a:lnTo>
                    <a:pt x="21" y="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224"/>
            <p:cNvSpPr/>
            <p:nvPr/>
          </p:nvSpPr>
          <p:spPr bwMode="auto">
            <a:xfrm>
              <a:off x="1244600" y="5710238"/>
              <a:ext cx="188912" cy="444500"/>
            </a:xfrm>
            <a:custGeom>
              <a:avLst/>
              <a:gdLst>
                <a:gd name="T0" fmla="*/ 47 w 50"/>
                <a:gd name="T1" fmla="*/ 4 h 118"/>
                <a:gd name="T2" fmla="*/ 27 w 50"/>
                <a:gd name="T3" fmla="*/ 118 h 118"/>
                <a:gd name="T4" fmla="*/ 0 w 50"/>
                <a:gd name="T5" fmla="*/ 118 h 118"/>
                <a:gd name="T6" fmla="*/ 5 w 50"/>
                <a:gd name="T7" fmla="*/ 0 h 118"/>
                <a:gd name="T8" fmla="*/ 47 w 50"/>
                <a:gd name="T9" fmla="*/ 4 h 118"/>
              </a:gdLst>
              <a:ahLst/>
              <a:cxnLst>
                <a:cxn ang="0">
                  <a:pos x="T0" y="T1"/>
                </a:cxn>
                <a:cxn ang="0">
                  <a:pos x="T2" y="T3"/>
                </a:cxn>
                <a:cxn ang="0">
                  <a:pos x="T4" y="T5"/>
                </a:cxn>
                <a:cxn ang="0">
                  <a:pos x="T6" y="T7"/>
                </a:cxn>
                <a:cxn ang="0">
                  <a:pos x="T8" y="T9"/>
                </a:cxn>
              </a:cxnLst>
              <a:rect l="0" t="0" r="r" b="b"/>
              <a:pathLst>
                <a:path w="50" h="118">
                  <a:moveTo>
                    <a:pt x="47" y="4"/>
                  </a:moveTo>
                  <a:cubicBezTo>
                    <a:pt x="49" y="46"/>
                    <a:pt x="50" y="90"/>
                    <a:pt x="27" y="118"/>
                  </a:cubicBezTo>
                  <a:cubicBezTo>
                    <a:pt x="18" y="118"/>
                    <a:pt x="9" y="118"/>
                    <a:pt x="0" y="118"/>
                  </a:cubicBezTo>
                  <a:cubicBezTo>
                    <a:pt x="21" y="81"/>
                    <a:pt x="16" y="42"/>
                    <a:pt x="5" y="0"/>
                  </a:cubicBezTo>
                  <a:cubicBezTo>
                    <a:pt x="19" y="1"/>
                    <a:pt x="33" y="3"/>
                    <a:pt x="47"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Rectangle 225"/>
            <p:cNvSpPr>
              <a:spLocks noChangeArrowheads="1"/>
            </p:cNvSpPr>
            <p:nvPr/>
          </p:nvSpPr>
          <p:spPr bwMode="auto">
            <a:xfrm>
              <a:off x="1025525" y="5040313"/>
              <a:ext cx="404812" cy="571500"/>
            </a:xfrm>
            <a:prstGeom prst="rect">
              <a:avLst/>
            </a:prstGeom>
            <a:solidFill>
              <a:srgbClr val="FFFFFF"/>
            </a:solidFill>
            <a:ln w="7938" cap="flat">
              <a:solidFill>
                <a:srgbClr val="000000"/>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226"/>
            <p:cNvSpPr/>
            <p:nvPr/>
          </p:nvSpPr>
          <p:spPr bwMode="auto">
            <a:xfrm>
              <a:off x="1962150" y="4746625"/>
              <a:ext cx="800100" cy="979488"/>
            </a:xfrm>
            <a:custGeom>
              <a:avLst/>
              <a:gdLst>
                <a:gd name="T0" fmla="*/ 14 w 212"/>
                <a:gd name="T1" fmla="*/ 0 h 260"/>
                <a:gd name="T2" fmla="*/ 197 w 212"/>
                <a:gd name="T3" fmla="*/ 0 h 260"/>
                <a:gd name="T4" fmla="*/ 212 w 212"/>
                <a:gd name="T5" fmla="*/ 14 h 260"/>
                <a:gd name="T6" fmla="*/ 212 w 212"/>
                <a:gd name="T7" fmla="*/ 245 h 260"/>
                <a:gd name="T8" fmla="*/ 197 w 212"/>
                <a:gd name="T9" fmla="*/ 260 h 260"/>
                <a:gd name="T10" fmla="*/ 14 w 212"/>
                <a:gd name="T11" fmla="*/ 260 h 260"/>
                <a:gd name="T12" fmla="*/ 0 w 212"/>
                <a:gd name="T13" fmla="*/ 245 h 260"/>
                <a:gd name="T14" fmla="*/ 0 w 212"/>
                <a:gd name="T15" fmla="*/ 14 h 260"/>
                <a:gd name="T16" fmla="*/ 14 w 212"/>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0">
                  <a:moveTo>
                    <a:pt x="14" y="0"/>
                  </a:moveTo>
                  <a:cubicBezTo>
                    <a:pt x="197" y="0"/>
                    <a:pt x="197" y="0"/>
                    <a:pt x="197" y="0"/>
                  </a:cubicBezTo>
                  <a:cubicBezTo>
                    <a:pt x="205" y="0"/>
                    <a:pt x="212" y="6"/>
                    <a:pt x="212" y="14"/>
                  </a:cubicBezTo>
                  <a:cubicBezTo>
                    <a:pt x="212" y="245"/>
                    <a:pt x="212" y="245"/>
                    <a:pt x="212" y="245"/>
                  </a:cubicBezTo>
                  <a:cubicBezTo>
                    <a:pt x="212" y="253"/>
                    <a:pt x="205" y="260"/>
                    <a:pt x="197" y="260"/>
                  </a:cubicBezTo>
                  <a:cubicBezTo>
                    <a:pt x="14" y="260"/>
                    <a:pt x="14" y="260"/>
                    <a:pt x="14" y="260"/>
                  </a:cubicBezTo>
                  <a:cubicBezTo>
                    <a:pt x="7" y="260"/>
                    <a:pt x="0" y="253"/>
                    <a:pt x="0" y="245"/>
                  </a:cubicBezTo>
                  <a:cubicBezTo>
                    <a:pt x="0" y="14"/>
                    <a:pt x="0" y="14"/>
                    <a:pt x="0" y="14"/>
                  </a:cubicBezTo>
                  <a:cubicBezTo>
                    <a:pt x="0" y="6"/>
                    <a:pt x="7" y="0"/>
                    <a:pt x="14" y="0"/>
                  </a:cubicBezTo>
                  <a:close/>
                </a:path>
              </a:pathLst>
            </a:custGeom>
            <a:solidFill>
              <a:srgbClr val="701B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Rectangle 227"/>
            <p:cNvSpPr>
              <a:spLocks noChangeArrowheads="1"/>
            </p:cNvSpPr>
            <p:nvPr/>
          </p:nvSpPr>
          <p:spPr bwMode="auto">
            <a:xfrm>
              <a:off x="2052638" y="4840288"/>
              <a:ext cx="622300" cy="771525"/>
            </a:xfrm>
            <a:prstGeom prst="rect">
              <a:avLst/>
            </a:prstGeom>
            <a:solidFill>
              <a:srgbClr val="EDE6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228"/>
            <p:cNvSpPr>
              <a:spLocks noEditPoints="1"/>
            </p:cNvSpPr>
            <p:nvPr/>
          </p:nvSpPr>
          <p:spPr bwMode="auto">
            <a:xfrm>
              <a:off x="2206625" y="5126038"/>
              <a:ext cx="339725" cy="339725"/>
            </a:xfrm>
            <a:custGeom>
              <a:avLst/>
              <a:gdLst>
                <a:gd name="T0" fmla="*/ 10 w 214"/>
                <a:gd name="T1" fmla="*/ 0 h 214"/>
                <a:gd name="T2" fmla="*/ 205 w 214"/>
                <a:gd name="T3" fmla="*/ 0 h 214"/>
                <a:gd name="T4" fmla="*/ 214 w 214"/>
                <a:gd name="T5" fmla="*/ 0 h 214"/>
                <a:gd name="T6" fmla="*/ 214 w 214"/>
                <a:gd name="T7" fmla="*/ 10 h 214"/>
                <a:gd name="T8" fmla="*/ 214 w 214"/>
                <a:gd name="T9" fmla="*/ 207 h 214"/>
                <a:gd name="T10" fmla="*/ 214 w 214"/>
                <a:gd name="T11" fmla="*/ 214 h 214"/>
                <a:gd name="T12" fmla="*/ 205 w 214"/>
                <a:gd name="T13" fmla="*/ 214 h 214"/>
                <a:gd name="T14" fmla="*/ 10 w 214"/>
                <a:gd name="T15" fmla="*/ 214 h 214"/>
                <a:gd name="T16" fmla="*/ 0 w 214"/>
                <a:gd name="T17" fmla="*/ 214 h 214"/>
                <a:gd name="T18" fmla="*/ 0 w 214"/>
                <a:gd name="T19" fmla="*/ 207 h 214"/>
                <a:gd name="T20" fmla="*/ 0 w 214"/>
                <a:gd name="T21" fmla="*/ 10 h 214"/>
                <a:gd name="T22" fmla="*/ 0 w 214"/>
                <a:gd name="T23" fmla="*/ 0 h 214"/>
                <a:gd name="T24" fmla="*/ 10 w 214"/>
                <a:gd name="T25" fmla="*/ 0 h 214"/>
                <a:gd name="T26" fmla="*/ 10 w 214"/>
                <a:gd name="T27" fmla="*/ 0 h 214"/>
                <a:gd name="T28" fmla="*/ 197 w 214"/>
                <a:gd name="T29" fmla="*/ 17 h 214"/>
                <a:gd name="T30" fmla="*/ 17 w 214"/>
                <a:gd name="T31" fmla="*/ 17 h 214"/>
                <a:gd name="T32" fmla="*/ 17 w 214"/>
                <a:gd name="T33" fmla="*/ 197 h 214"/>
                <a:gd name="T34" fmla="*/ 197 w 214"/>
                <a:gd name="T35" fmla="*/ 197 h 214"/>
                <a:gd name="T36" fmla="*/ 197 w 214"/>
                <a:gd name="T37"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10" y="0"/>
                  </a:moveTo>
                  <a:lnTo>
                    <a:pt x="205" y="0"/>
                  </a:lnTo>
                  <a:lnTo>
                    <a:pt x="214" y="0"/>
                  </a:lnTo>
                  <a:lnTo>
                    <a:pt x="214" y="10"/>
                  </a:lnTo>
                  <a:lnTo>
                    <a:pt x="214" y="207"/>
                  </a:lnTo>
                  <a:lnTo>
                    <a:pt x="214" y="214"/>
                  </a:lnTo>
                  <a:lnTo>
                    <a:pt x="205" y="214"/>
                  </a:lnTo>
                  <a:lnTo>
                    <a:pt x="10" y="214"/>
                  </a:lnTo>
                  <a:lnTo>
                    <a:pt x="0" y="214"/>
                  </a:lnTo>
                  <a:lnTo>
                    <a:pt x="0" y="207"/>
                  </a:lnTo>
                  <a:lnTo>
                    <a:pt x="0" y="10"/>
                  </a:lnTo>
                  <a:lnTo>
                    <a:pt x="0" y="0"/>
                  </a:lnTo>
                  <a:lnTo>
                    <a:pt x="10" y="0"/>
                  </a:lnTo>
                  <a:lnTo>
                    <a:pt x="10" y="0"/>
                  </a:lnTo>
                  <a:close/>
                  <a:moveTo>
                    <a:pt x="197" y="17"/>
                  </a:moveTo>
                  <a:lnTo>
                    <a:pt x="17" y="17"/>
                  </a:lnTo>
                  <a:lnTo>
                    <a:pt x="17" y="197"/>
                  </a:lnTo>
                  <a:lnTo>
                    <a:pt x="197" y="197"/>
                  </a:lnTo>
                  <a:lnTo>
                    <a:pt x="197" y="17"/>
                  </a:lnTo>
                  <a:close/>
                </a:path>
              </a:pathLst>
            </a:custGeom>
            <a:solidFill>
              <a:srgbClr val="9C90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2" name="Freeform 229"/>
            <p:cNvSpPr/>
            <p:nvPr/>
          </p:nvSpPr>
          <p:spPr bwMode="auto">
            <a:xfrm>
              <a:off x="2211388" y="4678363"/>
              <a:ext cx="307975" cy="225425"/>
            </a:xfrm>
            <a:custGeom>
              <a:avLst/>
              <a:gdLst>
                <a:gd name="T0" fmla="*/ 0 w 194"/>
                <a:gd name="T1" fmla="*/ 59 h 142"/>
                <a:gd name="T2" fmla="*/ 35 w 194"/>
                <a:gd name="T3" fmla="*/ 59 h 142"/>
                <a:gd name="T4" fmla="*/ 28 w 194"/>
                <a:gd name="T5" fmla="*/ 14 h 142"/>
                <a:gd name="T6" fmla="*/ 42 w 194"/>
                <a:gd name="T7" fmla="*/ 0 h 142"/>
                <a:gd name="T8" fmla="*/ 90 w 194"/>
                <a:gd name="T9" fmla="*/ 0 h 142"/>
                <a:gd name="T10" fmla="*/ 109 w 194"/>
                <a:gd name="T11" fmla="*/ 0 h 142"/>
                <a:gd name="T12" fmla="*/ 159 w 194"/>
                <a:gd name="T13" fmla="*/ 0 h 142"/>
                <a:gd name="T14" fmla="*/ 173 w 194"/>
                <a:gd name="T15" fmla="*/ 14 h 142"/>
                <a:gd name="T16" fmla="*/ 166 w 194"/>
                <a:gd name="T17" fmla="*/ 59 h 142"/>
                <a:gd name="T18" fmla="*/ 194 w 194"/>
                <a:gd name="T19" fmla="*/ 59 h 142"/>
                <a:gd name="T20" fmla="*/ 194 w 194"/>
                <a:gd name="T21" fmla="*/ 142 h 142"/>
                <a:gd name="T22" fmla="*/ 0 w 194"/>
                <a:gd name="T23" fmla="*/ 142 h 142"/>
                <a:gd name="T24" fmla="*/ 0 w 194"/>
                <a:gd name="T25" fmla="*/ 5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42">
                  <a:moveTo>
                    <a:pt x="0" y="59"/>
                  </a:moveTo>
                  <a:lnTo>
                    <a:pt x="35" y="59"/>
                  </a:lnTo>
                  <a:lnTo>
                    <a:pt x="28" y="14"/>
                  </a:lnTo>
                  <a:lnTo>
                    <a:pt x="42" y="0"/>
                  </a:lnTo>
                  <a:lnTo>
                    <a:pt x="90" y="0"/>
                  </a:lnTo>
                  <a:lnTo>
                    <a:pt x="109" y="0"/>
                  </a:lnTo>
                  <a:lnTo>
                    <a:pt x="159" y="0"/>
                  </a:lnTo>
                  <a:lnTo>
                    <a:pt x="173" y="14"/>
                  </a:lnTo>
                  <a:lnTo>
                    <a:pt x="166" y="59"/>
                  </a:lnTo>
                  <a:lnTo>
                    <a:pt x="194" y="59"/>
                  </a:lnTo>
                  <a:lnTo>
                    <a:pt x="194" y="142"/>
                  </a:lnTo>
                  <a:lnTo>
                    <a:pt x="0" y="142"/>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3" name="Freeform 230"/>
            <p:cNvSpPr/>
            <p:nvPr/>
          </p:nvSpPr>
          <p:spPr bwMode="auto">
            <a:xfrm>
              <a:off x="1765300" y="4949825"/>
              <a:ext cx="271462" cy="236538"/>
            </a:xfrm>
            <a:custGeom>
              <a:avLst/>
              <a:gdLst>
                <a:gd name="T0" fmla="*/ 0 w 72"/>
                <a:gd name="T1" fmla="*/ 43 h 63"/>
                <a:gd name="T2" fmla="*/ 35 w 72"/>
                <a:gd name="T3" fmla="*/ 23 h 63"/>
                <a:gd name="T4" fmla="*/ 64 w 72"/>
                <a:gd name="T5" fmla="*/ 0 h 63"/>
                <a:gd name="T6" fmla="*/ 72 w 72"/>
                <a:gd name="T7" fmla="*/ 7 h 63"/>
                <a:gd name="T8" fmla="*/ 52 w 72"/>
                <a:gd name="T9" fmla="*/ 20 h 63"/>
                <a:gd name="T10" fmla="*/ 52 w 72"/>
                <a:gd name="T11" fmla="*/ 52 h 63"/>
                <a:gd name="T12" fmla="*/ 14 w 72"/>
                <a:gd name="T13" fmla="*/ 63 h 63"/>
                <a:gd name="T14" fmla="*/ 0 w 72"/>
                <a:gd name="T15" fmla="*/ 4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3">
                  <a:moveTo>
                    <a:pt x="0" y="43"/>
                  </a:moveTo>
                  <a:cubicBezTo>
                    <a:pt x="0" y="43"/>
                    <a:pt x="32" y="29"/>
                    <a:pt x="35" y="23"/>
                  </a:cubicBezTo>
                  <a:cubicBezTo>
                    <a:pt x="39" y="18"/>
                    <a:pt x="57" y="1"/>
                    <a:pt x="64" y="0"/>
                  </a:cubicBezTo>
                  <a:cubicBezTo>
                    <a:pt x="70" y="0"/>
                    <a:pt x="72" y="7"/>
                    <a:pt x="72" y="7"/>
                  </a:cubicBezTo>
                  <a:cubicBezTo>
                    <a:pt x="52" y="20"/>
                    <a:pt x="52" y="20"/>
                    <a:pt x="52" y="20"/>
                  </a:cubicBezTo>
                  <a:cubicBezTo>
                    <a:pt x="52" y="52"/>
                    <a:pt x="52" y="52"/>
                    <a:pt x="52" y="52"/>
                  </a:cubicBezTo>
                  <a:cubicBezTo>
                    <a:pt x="14" y="63"/>
                    <a:pt x="14" y="63"/>
                    <a:pt x="14" y="63"/>
                  </a:cubicBezTo>
                  <a:lnTo>
                    <a:pt x="0" y="43"/>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4" name="Freeform 231"/>
            <p:cNvSpPr/>
            <p:nvPr/>
          </p:nvSpPr>
          <p:spPr bwMode="auto">
            <a:xfrm>
              <a:off x="1931988" y="5024438"/>
              <a:ext cx="30162" cy="128588"/>
            </a:xfrm>
            <a:custGeom>
              <a:avLst/>
              <a:gdLst>
                <a:gd name="T0" fmla="*/ 8 w 8"/>
                <a:gd name="T1" fmla="*/ 0 h 34"/>
                <a:gd name="T2" fmla="*/ 8 w 8"/>
                <a:gd name="T3" fmla="*/ 32 h 34"/>
                <a:gd name="T4" fmla="*/ 2 w 8"/>
                <a:gd name="T5" fmla="*/ 34 h 34"/>
                <a:gd name="T6" fmla="*/ 1 w 8"/>
                <a:gd name="T7" fmla="*/ 18 h 34"/>
                <a:gd name="T8" fmla="*/ 8 w 8"/>
                <a:gd name="T9" fmla="*/ 0 h 34"/>
              </a:gdLst>
              <a:ahLst/>
              <a:cxnLst>
                <a:cxn ang="0">
                  <a:pos x="T0" y="T1"/>
                </a:cxn>
                <a:cxn ang="0">
                  <a:pos x="T2" y="T3"/>
                </a:cxn>
                <a:cxn ang="0">
                  <a:pos x="T4" y="T5"/>
                </a:cxn>
                <a:cxn ang="0">
                  <a:pos x="T6" y="T7"/>
                </a:cxn>
                <a:cxn ang="0">
                  <a:pos x="T8" y="T9"/>
                </a:cxn>
              </a:cxnLst>
              <a:rect l="0" t="0" r="r" b="b"/>
              <a:pathLst>
                <a:path w="8" h="34">
                  <a:moveTo>
                    <a:pt x="8" y="0"/>
                  </a:moveTo>
                  <a:cubicBezTo>
                    <a:pt x="8" y="32"/>
                    <a:pt x="8" y="32"/>
                    <a:pt x="8" y="32"/>
                  </a:cubicBezTo>
                  <a:cubicBezTo>
                    <a:pt x="2" y="34"/>
                    <a:pt x="2" y="34"/>
                    <a:pt x="2" y="34"/>
                  </a:cubicBezTo>
                  <a:cubicBezTo>
                    <a:pt x="1" y="30"/>
                    <a:pt x="0" y="24"/>
                    <a:pt x="1" y="18"/>
                  </a:cubicBezTo>
                  <a:cubicBezTo>
                    <a:pt x="2" y="7"/>
                    <a:pt x="8" y="0"/>
                    <a:pt x="8" y="0"/>
                  </a:cubicBezTo>
                  <a:close/>
                </a:path>
              </a:pathLst>
            </a:custGeom>
            <a:solidFill>
              <a:srgbClr val="CDA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Freeform 232"/>
            <p:cNvSpPr/>
            <p:nvPr/>
          </p:nvSpPr>
          <p:spPr bwMode="auto">
            <a:xfrm>
              <a:off x="1463675" y="5018088"/>
              <a:ext cx="407987" cy="247650"/>
            </a:xfrm>
            <a:custGeom>
              <a:avLst/>
              <a:gdLst>
                <a:gd name="T0" fmla="*/ 0 w 108"/>
                <a:gd name="T1" fmla="*/ 0 h 66"/>
                <a:gd name="T2" fmla="*/ 51 w 108"/>
                <a:gd name="T3" fmla="*/ 31 h 66"/>
                <a:gd name="T4" fmla="*/ 94 w 108"/>
                <a:gd name="T5" fmla="*/ 16 h 66"/>
                <a:gd name="T6" fmla="*/ 108 w 108"/>
                <a:gd name="T7" fmla="*/ 49 h 66"/>
                <a:gd name="T8" fmla="*/ 52 w 108"/>
                <a:gd name="T9" fmla="*/ 66 h 66"/>
                <a:gd name="T10" fmla="*/ 1 w 108"/>
                <a:gd name="T11" fmla="*/ 51 h 66"/>
                <a:gd name="T12" fmla="*/ 0 w 10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8" h="66">
                  <a:moveTo>
                    <a:pt x="0" y="0"/>
                  </a:moveTo>
                  <a:cubicBezTo>
                    <a:pt x="0" y="0"/>
                    <a:pt x="38" y="34"/>
                    <a:pt x="51" y="31"/>
                  </a:cubicBezTo>
                  <a:cubicBezTo>
                    <a:pt x="64" y="28"/>
                    <a:pt x="87" y="19"/>
                    <a:pt x="94" y="16"/>
                  </a:cubicBezTo>
                  <a:cubicBezTo>
                    <a:pt x="96" y="26"/>
                    <a:pt x="108" y="49"/>
                    <a:pt x="108" y="49"/>
                  </a:cubicBezTo>
                  <a:cubicBezTo>
                    <a:pt x="108" y="49"/>
                    <a:pt x="69" y="65"/>
                    <a:pt x="52" y="66"/>
                  </a:cubicBezTo>
                  <a:cubicBezTo>
                    <a:pt x="34" y="66"/>
                    <a:pt x="1" y="51"/>
                    <a:pt x="1" y="5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6" name="Rectangle 233"/>
            <p:cNvSpPr>
              <a:spLocks noChangeArrowheads="1"/>
            </p:cNvSpPr>
            <p:nvPr/>
          </p:nvSpPr>
          <p:spPr bwMode="auto">
            <a:xfrm>
              <a:off x="1033463" y="5570538"/>
              <a:ext cx="388937"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7" name="Rectangle 234"/>
            <p:cNvSpPr>
              <a:spLocks noChangeArrowheads="1"/>
            </p:cNvSpPr>
            <p:nvPr/>
          </p:nvSpPr>
          <p:spPr bwMode="auto">
            <a:xfrm>
              <a:off x="1079500" y="4862513"/>
              <a:ext cx="327025" cy="219075"/>
            </a:xfrm>
            <a:prstGeom prst="rect">
              <a:avLst/>
            </a:prstGeom>
            <a:solidFill>
              <a:srgbClr val="CDA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 name="Freeform 235"/>
            <p:cNvSpPr/>
            <p:nvPr/>
          </p:nvSpPr>
          <p:spPr bwMode="auto">
            <a:xfrm>
              <a:off x="852488" y="4957763"/>
              <a:ext cx="282575" cy="711200"/>
            </a:xfrm>
            <a:custGeom>
              <a:avLst/>
              <a:gdLst>
                <a:gd name="T0" fmla="*/ 72 w 75"/>
                <a:gd name="T1" fmla="*/ 3 h 189"/>
                <a:gd name="T2" fmla="*/ 63 w 75"/>
                <a:gd name="T3" fmla="*/ 189 h 189"/>
                <a:gd name="T4" fmla="*/ 0 w 75"/>
                <a:gd name="T5" fmla="*/ 174 h 189"/>
                <a:gd name="T6" fmla="*/ 40 w 75"/>
                <a:gd name="T7" fmla="*/ 9 h 189"/>
                <a:gd name="T8" fmla="*/ 72 w 75"/>
                <a:gd name="T9" fmla="*/ 3 h 189"/>
              </a:gdLst>
              <a:ahLst/>
              <a:cxnLst>
                <a:cxn ang="0">
                  <a:pos x="T0" y="T1"/>
                </a:cxn>
                <a:cxn ang="0">
                  <a:pos x="T2" y="T3"/>
                </a:cxn>
                <a:cxn ang="0">
                  <a:pos x="T4" y="T5"/>
                </a:cxn>
                <a:cxn ang="0">
                  <a:pos x="T6" y="T7"/>
                </a:cxn>
                <a:cxn ang="0">
                  <a:pos x="T8" y="T9"/>
                </a:cxn>
              </a:cxnLst>
              <a:rect l="0" t="0" r="r" b="b"/>
              <a:pathLst>
                <a:path w="75" h="189">
                  <a:moveTo>
                    <a:pt x="72" y="3"/>
                  </a:moveTo>
                  <a:cubicBezTo>
                    <a:pt x="75" y="73"/>
                    <a:pt x="71" y="145"/>
                    <a:pt x="63" y="189"/>
                  </a:cubicBezTo>
                  <a:cubicBezTo>
                    <a:pt x="42" y="184"/>
                    <a:pt x="21" y="179"/>
                    <a:pt x="0" y="174"/>
                  </a:cubicBezTo>
                  <a:cubicBezTo>
                    <a:pt x="19" y="128"/>
                    <a:pt x="34" y="75"/>
                    <a:pt x="40" y="9"/>
                  </a:cubicBezTo>
                  <a:cubicBezTo>
                    <a:pt x="48" y="7"/>
                    <a:pt x="62" y="0"/>
                    <a:pt x="72" y="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 name="Freeform 236"/>
            <p:cNvSpPr/>
            <p:nvPr/>
          </p:nvSpPr>
          <p:spPr bwMode="auto">
            <a:xfrm>
              <a:off x="1346200" y="4972050"/>
              <a:ext cx="284162" cy="696913"/>
            </a:xfrm>
            <a:custGeom>
              <a:avLst/>
              <a:gdLst>
                <a:gd name="T0" fmla="*/ 3 w 75"/>
                <a:gd name="T1" fmla="*/ 2 h 185"/>
                <a:gd name="T2" fmla="*/ 12 w 75"/>
                <a:gd name="T3" fmla="*/ 185 h 185"/>
                <a:gd name="T4" fmla="*/ 75 w 75"/>
                <a:gd name="T5" fmla="*/ 170 h 185"/>
                <a:gd name="T6" fmla="*/ 35 w 75"/>
                <a:gd name="T7" fmla="*/ 5 h 185"/>
                <a:gd name="T8" fmla="*/ 3 w 75"/>
                <a:gd name="T9" fmla="*/ 2 h 185"/>
              </a:gdLst>
              <a:ahLst/>
              <a:cxnLst>
                <a:cxn ang="0">
                  <a:pos x="T0" y="T1"/>
                </a:cxn>
                <a:cxn ang="0">
                  <a:pos x="T2" y="T3"/>
                </a:cxn>
                <a:cxn ang="0">
                  <a:pos x="T4" y="T5"/>
                </a:cxn>
                <a:cxn ang="0">
                  <a:pos x="T6" y="T7"/>
                </a:cxn>
                <a:cxn ang="0">
                  <a:pos x="T8" y="T9"/>
                </a:cxn>
              </a:cxnLst>
              <a:rect l="0" t="0" r="r" b="b"/>
              <a:pathLst>
                <a:path w="75" h="185">
                  <a:moveTo>
                    <a:pt x="3" y="2"/>
                  </a:moveTo>
                  <a:cubicBezTo>
                    <a:pt x="0" y="72"/>
                    <a:pt x="3" y="141"/>
                    <a:pt x="12" y="185"/>
                  </a:cubicBezTo>
                  <a:cubicBezTo>
                    <a:pt x="33" y="180"/>
                    <a:pt x="54" y="175"/>
                    <a:pt x="75" y="170"/>
                  </a:cubicBezTo>
                  <a:cubicBezTo>
                    <a:pt x="56" y="124"/>
                    <a:pt x="41" y="71"/>
                    <a:pt x="35" y="5"/>
                  </a:cubicBezTo>
                  <a:cubicBezTo>
                    <a:pt x="24" y="5"/>
                    <a:pt x="14" y="0"/>
                    <a:pt x="3" y="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Freeform 237"/>
            <p:cNvSpPr/>
            <p:nvPr/>
          </p:nvSpPr>
          <p:spPr bwMode="auto">
            <a:xfrm>
              <a:off x="1169988" y="5048250"/>
              <a:ext cx="150812" cy="450850"/>
            </a:xfrm>
            <a:custGeom>
              <a:avLst/>
              <a:gdLst>
                <a:gd name="T0" fmla="*/ 31 w 95"/>
                <a:gd name="T1" fmla="*/ 0 h 284"/>
                <a:gd name="T2" fmla="*/ 7 w 95"/>
                <a:gd name="T3" fmla="*/ 47 h 284"/>
                <a:gd name="T4" fmla="*/ 31 w 95"/>
                <a:gd name="T5" fmla="*/ 73 h 284"/>
                <a:gd name="T6" fmla="*/ 0 w 95"/>
                <a:gd name="T7" fmla="*/ 237 h 284"/>
                <a:gd name="T8" fmla="*/ 47 w 95"/>
                <a:gd name="T9" fmla="*/ 282 h 284"/>
                <a:gd name="T10" fmla="*/ 47 w 95"/>
                <a:gd name="T11" fmla="*/ 284 h 284"/>
                <a:gd name="T12" fmla="*/ 47 w 95"/>
                <a:gd name="T13" fmla="*/ 282 h 284"/>
                <a:gd name="T14" fmla="*/ 50 w 95"/>
                <a:gd name="T15" fmla="*/ 284 h 284"/>
                <a:gd name="T16" fmla="*/ 50 w 95"/>
                <a:gd name="T17" fmla="*/ 282 h 284"/>
                <a:gd name="T18" fmla="*/ 95 w 95"/>
                <a:gd name="T19" fmla="*/ 237 h 284"/>
                <a:gd name="T20" fmla="*/ 66 w 95"/>
                <a:gd name="T21" fmla="*/ 73 h 284"/>
                <a:gd name="T22" fmla="*/ 90 w 95"/>
                <a:gd name="T23" fmla="*/ 47 h 284"/>
                <a:gd name="T24" fmla="*/ 66 w 95"/>
                <a:gd name="T25" fmla="*/ 0 h 284"/>
                <a:gd name="T26" fmla="*/ 47 w 95"/>
                <a:gd name="T27" fmla="*/ 2 h 284"/>
                <a:gd name="T28" fmla="*/ 31 w 95"/>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284">
                  <a:moveTo>
                    <a:pt x="31" y="0"/>
                  </a:moveTo>
                  <a:lnTo>
                    <a:pt x="7" y="47"/>
                  </a:lnTo>
                  <a:lnTo>
                    <a:pt x="31" y="73"/>
                  </a:lnTo>
                  <a:lnTo>
                    <a:pt x="0" y="237"/>
                  </a:lnTo>
                  <a:lnTo>
                    <a:pt x="47" y="282"/>
                  </a:lnTo>
                  <a:lnTo>
                    <a:pt x="47" y="284"/>
                  </a:lnTo>
                  <a:lnTo>
                    <a:pt x="47" y="282"/>
                  </a:lnTo>
                  <a:lnTo>
                    <a:pt x="50" y="284"/>
                  </a:lnTo>
                  <a:lnTo>
                    <a:pt x="50" y="282"/>
                  </a:lnTo>
                  <a:lnTo>
                    <a:pt x="95" y="237"/>
                  </a:lnTo>
                  <a:lnTo>
                    <a:pt x="66" y="73"/>
                  </a:lnTo>
                  <a:lnTo>
                    <a:pt x="90" y="47"/>
                  </a:lnTo>
                  <a:lnTo>
                    <a:pt x="66" y="0"/>
                  </a:lnTo>
                  <a:lnTo>
                    <a:pt x="47" y="2"/>
                  </a:lnTo>
                  <a:lnTo>
                    <a:pt x="31" y="0"/>
                  </a:lnTo>
                  <a:close/>
                </a:path>
              </a:pathLst>
            </a:custGeom>
            <a:solidFill>
              <a:srgbClr val="D10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238"/>
            <p:cNvSpPr/>
            <p:nvPr/>
          </p:nvSpPr>
          <p:spPr bwMode="auto">
            <a:xfrm>
              <a:off x="1241425" y="4900613"/>
              <a:ext cx="207962" cy="241300"/>
            </a:xfrm>
            <a:custGeom>
              <a:avLst/>
              <a:gdLst>
                <a:gd name="T0" fmla="*/ 46 w 55"/>
                <a:gd name="T1" fmla="*/ 0 h 64"/>
                <a:gd name="T2" fmla="*/ 0 w 55"/>
                <a:gd name="T3" fmla="*/ 40 h 64"/>
                <a:gd name="T4" fmla="*/ 17 w 55"/>
                <a:gd name="T5" fmla="*/ 63 h 64"/>
                <a:gd name="T6" fmla="*/ 55 w 55"/>
                <a:gd name="T7" fmla="*/ 9 h 64"/>
                <a:gd name="T8" fmla="*/ 46 w 55"/>
                <a:gd name="T9" fmla="*/ 0 h 64"/>
              </a:gdLst>
              <a:ahLst/>
              <a:cxnLst>
                <a:cxn ang="0">
                  <a:pos x="T0" y="T1"/>
                </a:cxn>
                <a:cxn ang="0">
                  <a:pos x="T2" y="T3"/>
                </a:cxn>
                <a:cxn ang="0">
                  <a:pos x="T4" y="T5"/>
                </a:cxn>
                <a:cxn ang="0">
                  <a:pos x="T6" y="T7"/>
                </a:cxn>
                <a:cxn ang="0">
                  <a:pos x="T8" y="T9"/>
                </a:cxn>
              </a:cxnLst>
              <a:rect l="0" t="0" r="r" b="b"/>
              <a:pathLst>
                <a:path w="55" h="64">
                  <a:moveTo>
                    <a:pt x="46" y="0"/>
                  </a:moveTo>
                  <a:cubicBezTo>
                    <a:pt x="31" y="13"/>
                    <a:pt x="18" y="33"/>
                    <a:pt x="0" y="40"/>
                  </a:cubicBezTo>
                  <a:cubicBezTo>
                    <a:pt x="17" y="63"/>
                    <a:pt x="17" y="63"/>
                    <a:pt x="17" y="63"/>
                  </a:cubicBezTo>
                  <a:cubicBezTo>
                    <a:pt x="50" y="64"/>
                    <a:pt x="49" y="41"/>
                    <a:pt x="55" y="9"/>
                  </a:cubicBezTo>
                  <a:lnTo>
                    <a:pt x="46"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2" name="Freeform 239"/>
            <p:cNvSpPr/>
            <p:nvPr/>
          </p:nvSpPr>
          <p:spPr bwMode="auto">
            <a:xfrm>
              <a:off x="1041400" y="4900613"/>
              <a:ext cx="211137" cy="241300"/>
            </a:xfrm>
            <a:custGeom>
              <a:avLst/>
              <a:gdLst>
                <a:gd name="T0" fmla="*/ 10 w 56"/>
                <a:gd name="T1" fmla="*/ 0 h 64"/>
                <a:gd name="T2" fmla="*/ 56 w 56"/>
                <a:gd name="T3" fmla="*/ 40 h 64"/>
                <a:gd name="T4" fmla="*/ 38 w 56"/>
                <a:gd name="T5" fmla="*/ 63 h 64"/>
                <a:gd name="T6" fmla="*/ 0 w 56"/>
                <a:gd name="T7" fmla="*/ 9 h 64"/>
                <a:gd name="T8" fmla="*/ 10 w 56"/>
                <a:gd name="T9" fmla="*/ 0 h 64"/>
              </a:gdLst>
              <a:ahLst/>
              <a:cxnLst>
                <a:cxn ang="0">
                  <a:pos x="T0" y="T1"/>
                </a:cxn>
                <a:cxn ang="0">
                  <a:pos x="T2" y="T3"/>
                </a:cxn>
                <a:cxn ang="0">
                  <a:pos x="T4" y="T5"/>
                </a:cxn>
                <a:cxn ang="0">
                  <a:pos x="T6" y="T7"/>
                </a:cxn>
                <a:cxn ang="0">
                  <a:pos x="T8" y="T9"/>
                </a:cxn>
              </a:cxnLst>
              <a:rect l="0" t="0" r="r" b="b"/>
              <a:pathLst>
                <a:path w="56" h="64">
                  <a:moveTo>
                    <a:pt x="10" y="0"/>
                  </a:moveTo>
                  <a:cubicBezTo>
                    <a:pt x="25" y="13"/>
                    <a:pt x="38" y="33"/>
                    <a:pt x="56" y="40"/>
                  </a:cubicBezTo>
                  <a:cubicBezTo>
                    <a:pt x="38" y="63"/>
                    <a:pt x="38" y="63"/>
                    <a:pt x="38" y="63"/>
                  </a:cubicBezTo>
                  <a:cubicBezTo>
                    <a:pt x="5" y="64"/>
                    <a:pt x="6" y="41"/>
                    <a:pt x="0" y="9"/>
                  </a:cubicBezTo>
                  <a:lnTo>
                    <a:pt x="1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Freeform 240"/>
            <p:cNvSpPr/>
            <p:nvPr/>
          </p:nvSpPr>
          <p:spPr bwMode="auto">
            <a:xfrm>
              <a:off x="712788" y="3992563"/>
              <a:ext cx="1117600" cy="1047750"/>
            </a:xfrm>
            <a:custGeom>
              <a:avLst/>
              <a:gdLst>
                <a:gd name="T0" fmla="*/ 15 w 296"/>
                <a:gd name="T1" fmla="*/ 14 h 278"/>
                <a:gd name="T2" fmla="*/ 31 w 296"/>
                <a:gd name="T3" fmla="*/ 224 h 278"/>
                <a:gd name="T4" fmla="*/ 241 w 296"/>
                <a:gd name="T5" fmla="*/ 244 h 278"/>
                <a:gd name="T6" fmla="*/ 296 w 296"/>
                <a:gd name="T7" fmla="*/ 41 h 278"/>
                <a:gd name="T8" fmla="*/ 175 w 296"/>
                <a:gd name="T9" fmla="*/ 9 h 278"/>
                <a:gd name="T10" fmla="*/ 175 w 296"/>
                <a:gd name="T11" fmla="*/ 4 h 278"/>
                <a:gd name="T12" fmla="*/ 158 w 296"/>
                <a:gd name="T13" fmla="*/ 5 h 278"/>
                <a:gd name="T14" fmla="*/ 140 w 296"/>
                <a:gd name="T15" fmla="*/ 0 h 278"/>
                <a:gd name="T16" fmla="*/ 140 w 296"/>
                <a:gd name="T17" fmla="*/ 6 h 278"/>
                <a:gd name="T18" fmla="*/ 15 w 296"/>
                <a:gd name="T19"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78">
                  <a:moveTo>
                    <a:pt x="15" y="14"/>
                  </a:moveTo>
                  <a:cubicBezTo>
                    <a:pt x="15" y="14"/>
                    <a:pt x="0" y="185"/>
                    <a:pt x="31" y="224"/>
                  </a:cubicBezTo>
                  <a:cubicBezTo>
                    <a:pt x="63" y="265"/>
                    <a:pt x="202" y="278"/>
                    <a:pt x="241" y="244"/>
                  </a:cubicBezTo>
                  <a:cubicBezTo>
                    <a:pt x="278" y="212"/>
                    <a:pt x="296" y="41"/>
                    <a:pt x="296" y="41"/>
                  </a:cubicBezTo>
                  <a:cubicBezTo>
                    <a:pt x="175" y="9"/>
                    <a:pt x="175" y="9"/>
                    <a:pt x="175" y="9"/>
                  </a:cubicBezTo>
                  <a:cubicBezTo>
                    <a:pt x="175" y="4"/>
                    <a:pt x="175" y="4"/>
                    <a:pt x="175" y="4"/>
                  </a:cubicBezTo>
                  <a:cubicBezTo>
                    <a:pt x="158" y="5"/>
                    <a:pt x="158" y="5"/>
                    <a:pt x="158" y="5"/>
                  </a:cubicBezTo>
                  <a:cubicBezTo>
                    <a:pt x="140" y="0"/>
                    <a:pt x="140" y="0"/>
                    <a:pt x="140" y="0"/>
                  </a:cubicBezTo>
                  <a:cubicBezTo>
                    <a:pt x="140" y="6"/>
                    <a:pt x="140" y="6"/>
                    <a:pt x="140" y="6"/>
                  </a:cubicBezTo>
                  <a:lnTo>
                    <a:pt x="15" y="14"/>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Freeform 241"/>
            <p:cNvSpPr/>
            <p:nvPr/>
          </p:nvSpPr>
          <p:spPr bwMode="auto">
            <a:xfrm>
              <a:off x="769938" y="3932238"/>
              <a:ext cx="1025525" cy="614363"/>
            </a:xfrm>
            <a:custGeom>
              <a:avLst/>
              <a:gdLst>
                <a:gd name="T0" fmla="*/ 0 w 272"/>
                <a:gd name="T1" fmla="*/ 138 h 163"/>
                <a:gd name="T2" fmla="*/ 85 w 272"/>
                <a:gd name="T3" fmla="*/ 57 h 163"/>
                <a:gd name="T4" fmla="*/ 197 w 272"/>
                <a:gd name="T5" fmla="*/ 68 h 163"/>
                <a:gd name="T6" fmla="*/ 265 w 272"/>
                <a:gd name="T7" fmla="*/ 163 h 163"/>
                <a:gd name="T8" fmla="*/ 271 w 272"/>
                <a:gd name="T9" fmla="*/ 46 h 163"/>
                <a:gd name="T10" fmla="*/ 272 w 272"/>
                <a:gd name="T11" fmla="*/ 25 h 163"/>
                <a:gd name="T12" fmla="*/ 241 w 272"/>
                <a:gd name="T13" fmla="*/ 18 h 163"/>
                <a:gd name="T14" fmla="*/ 144 w 272"/>
                <a:gd name="T15" fmla="*/ 37 h 163"/>
                <a:gd name="T16" fmla="*/ 51 w 272"/>
                <a:gd name="T17" fmla="*/ 0 h 163"/>
                <a:gd name="T18" fmla="*/ 19 w 272"/>
                <a:gd name="T19" fmla="*/ 1 h 163"/>
                <a:gd name="T20" fmla="*/ 17 w 272"/>
                <a:gd name="T21" fmla="*/ 22 h 163"/>
                <a:gd name="T22" fmla="*/ 0 w 272"/>
                <a:gd name="T2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63">
                  <a:moveTo>
                    <a:pt x="0" y="138"/>
                  </a:moveTo>
                  <a:cubicBezTo>
                    <a:pt x="12" y="93"/>
                    <a:pt x="33" y="20"/>
                    <a:pt x="85" y="57"/>
                  </a:cubicBezTo>
                  <a:cubicBezTo>
                    <a:pt x="103" y="70"/>
                    <a:pt x="179" y="76"/>
                    <a:pt x="197" y="68"/>
                  </a:cubicBezTo>
                  <a:cubicBezTo>
                    <a:pt x="251" y="41"/>
                    <a:pt x="261" y="117"/>
                    <a:pt x="265" y="163"/>
                  </a:cubicBezTo>
                  <a:cubicBezTo>
                    <a:pt x="265" y="163"/>
                    <a:pt x="272" y="56"/>
                    <a:pt x="271" y="46"/>
                  </a:cubicBezTo>
                  <a:cubicBezTo>
                    <a:pt x="270" y="36"/>
                    <a:pt x="272" y="25"/>
                    <a:pt x="272" y="25"/>
                  </a:cubicBezTo>
                  <a:cubicBezTo>
                    <a:pt x="241" y="18"/>
                    <a:pt x="241" y="18"/>
                    <a:pt x="241" y="18"/>
                  </a:cubicBezTo>
                  <a:cubicBezTo>
                    <a:pt x="144" y="37"/>
                    <a:pt x="144" y="37"/>
                    <a:pt x="144" y="37"/>
                  </a:cubicBezTo>
                  <a:cubicBezTo>
                    <a:pt x="51" y="0"/>
                    <a:pt x="51" y="0"/>
                    <a:pt x="51" y="0"/>
                  </a:cubicBezTo>
                  <a:cubicBezTo>
                    <a:pt x="19" y="1"/>
                    <a:pt x="19" y="1"/>
                    <a:pt x="19" y="1"/>
                  </a:cubicBezTo>
                  <a:cubicBezTo>
                    <a:pt x="19" y="1"/>
                    <a:pt x="20" y="12"/>
                    <a:pt x="17" y="22"/>
                  </a:cubicBezTo>
                  <a:cubicBezTo>
                    <a:pt x="14" y="32"/>
                    <a:pt x="0" y="138"/>
                    <a:pt x="0" y="138"/>
                  </a:cubicBezTo>
                  <a:close/>
                </a:path>
              </a:pathLst>
            </a:custGeom>
            <a:solidFill>
              <a:srgbClr val="E4B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5" name="Freeform 242"/>
            <p:cNvSpPr/>
            <p:nvPr/>
          </p:nvSpPr>
          <p:spPr bwMode="auto">
            <a:xfrm>
              <a:off x="690563" y="3586162"/>
              <a:ext cx="1282700" cy="960438"/>
            </a:xfrm>
            <a:custGeom>
              <a:avLst/>
              <a:gdLst>
                <a:gd name="T0" fmla="*/ 12 w 340"/>
                <a:gd name="T1" fmla="*/ 228 h 255"/>
                <a:gd name="T2" fmla="*/ 24 w 340"/>
                <a:gd name="T3" fmla="*/ 231 h 255"/>
                <a:gd name="T4" fmla="*/ 55 w 340"/>
                <a:gd name="T5" fmla="*/ 133 h 255"/>
                <a:gd name="T6" fmla="*/ 123 w 340"/>
                <a:gd name="T7" fmla="*/ 141 h 255"/>
                <a:gd name="T8" fmla="*/ 203 w 340"/>
                <a:gd name="T9" fmla="*/ 148 h 255"/>
                <a:gd name="T10" fmla="*/ 271 w 340"/>
                <a:gd name="T11" fmla="*/ 153 h 255"/>
                <a:gd name="T12" fmla="*/ 283 w 340"/>
                <a:gd name="T13" fmla="*/ 255 h 255"/>
                <a:gd name="T14" fmla="*/ 295 w 340"/>
                <a:gd name="T15" fmla="*/ 255 h 255"/>
                <a:gd name="T16" fmla="*/ 327 w 340"/>
                <a:gd name="T17" fmla="*/ 141 h 255"/>
                <a:gd name="T18" fmla="*/ 2 w 340"/>
                <a:gd name="T19" fmla="*/ 110 h 255"/>
                <a:gd name="T20" fmla="*/ 12 w 340"/>
                <a:gd name="T21"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55">
                  <a:moveTo>
                    <a:pt x="12" y="228"/>
                  </a:moveTo>
                  <a:cubicBezTo>
                    <a:pt x="24" y="231"/>
                    <a:pt x="24" y="231"/>
                    <a:pt x="24" y="231"/>
                  </a:cubicBezTo>
                  <a:cubicBezTo>
                    <a:pt x="24" y="231"/>
                    <a:pt x="30" y="156"/>
                    <a:pt x="55" y="133"/>
                  </a:cubicBezTo>
                  <a:cubicBezTo>
                    <a:pt x="81" y="109"/>
                    <a:pt x="107" y="128"/>
                    <a:pt x="123" y="141"/>
                  </a:cubicBezTo>
                  <a:cubicBezTo>
                    <a:pt x="137" y="152"/>
                    <a:pt x="186" y="157"/>
                    <a:pt x="203" y="148"/>
                  </a:cubicBezTo>
                  <a:cubicBezTo>
                    <a:pt x="221" y="139"/>
                    <a:pt x="250" y="125"/>
                    <a:pt x="271" y="153"/>
                  </a:cubicBezTo>
                  <a:cubicBezTo>
                    <a:pt x="291" y="181"/>
                    <a:pt x="283" y="255"/>
                    <a:pt x="283" y="255"/>
                  </a:cubicBezTo>
                  <a:cubicBezTo>
                    <a:pt x="295" y="255"/>
                    <a:pt x="295" y="255"/>
                    <a:pt x="295" y="255"/>
                  </a:cubicBezTo>
                  <a:cubicBezTo>
                    <a:pt x="295" y="255"/>
                    <a:pt x="323" y="173"/>
                    <a:pt x="327" y="141"/>
                  </a:cubicBezTo>
                  <a:cubicBezTo>
                    <a:pt x="340" y="32"/>
                    <a:pt x="10" y="0"/>
                    <a:pt x="2" y="110"/>
                  </a:cubicBezTo>
                  <a:cubicBezTo>
                    <a:pt x="0" y="142"/>
                    <a:pt x="12" y="228"/>
                    <a:pt x="12" y="228"/>
                  </a:cubicBez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6" name="Freeform 243"/>
            <p:cNvSpPr/>
            <p:nvPr/>
          </p:nvSpPr>
          <p:spPr bwMode="auto">
            <a:xfrm>
              <a:off x="1104900" y="4700588"/>
              <a:ext cx="388937" cy="203200"/>
            </a:xfrm>
            <a:custGeom>
              <a:avLst/>
              <a:gdLst>
                <a:gd name="T0" fmla="*/ 4 w 103"/>
                <a:gd name="T1" fmla="*/ 20 h 54"/>
                <a:gd name="T2" fmla="*/ 102 w 103"/>
                <a:gd name="T3" fmla="*/ 0 h 54"/>
                <a:gd name="T4" fmla="*/ 86 w 103"/>
                <a:gd name="T5" fmla="*/ 45 h 54"/>
                <a:gd name="T6" fmla="*/ 16 w 103"/>
                <a:gd name="T7" fmla="*/ 43 h 54"/>
                <a:gd name="T8" fmla="*/ 4 w 103"/>
                <a:gd name="T9" fmla="*/ 20 h 54"/>
              </a:gdLst>
              <a:ahLst/>
              <a:cxnLst>
                <a:cxn ang="0">
                  <a:pos x="T0" y="T1"/>
                </a:cxn>
                <a:cxn ang="0">
                  <a:pos x="T2" y="T3"/>
                </a:cxn>
                <a:cxn ang="0">
                  <a:pos x="T4" y="T5"/>
                </a:cxn>
                <a:cxn ang="0">
                  <a:pos x="T6" y="T7"/>
                </a:cxn>
                <a:cxn ang="0">
                  <a:pos x="T8" y="T9"/>
                </a:cxn>
              </a:cxnLst>
              <a:rect l="0" t="0" r="r" b="b"/>
              <a:pathLst>
                <a:path w="103" h="54">
                  <a:moveTo>
                    <a:pt x="4" y="20"/>
                  </a:moveTo>
                  <a:cubicBezTo>
                    <a:pt x="35" y="20"/>
                    <a:pt x="75" y="17"/>
                    <a:pt x="102" y="0"/>
                  </a:cubicBezTo>
                  <a:cubicBezTo>
                    <a:pt x="102" y="0"/>
                    <a:pt x="103" y="37"/>
                    <a:pt x="86" y="45"/>
                  </a:cubicBezTo>
                  <a:cubicBezTo>
                    <a:pt x="69" y="54"/>
                    <a:pt x="31" y="52"/>
                    <a:pt x="16" y="43"/>
                  </a:cubicBezTo>
                  <a:cubicBezTo>
                    <a:pt x="0" y="34"/>
                    <a:pt x="4" y="20"/>
                    <a:pt x="4" y="20"/>
                  </a:cubicBezTo>
                  <a:close/>
                </a:path>
              </a:pathLst>
            </a:custGeom>
            <a:solidFill>
              <a:srgbClr val="E48C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7" name="Freeform 244"/>
            <p:cNvSpPr/>
            <p:nvPr/>
          </p:nvSpPr>
          <p:spPr bwMode="auto">
            <a:xfrm>
              <a:off x="1219200" y="4854575"/>
              <a:ext cx="150812" cy="38100"/>
            </a:xfrm>
            <a:custGeom>
              <a:avLst/>
              <a:gdLst>
                <a:gd name="T0" fmla="*/ 40 w 40"/>
                <a:gd name="T1" fmla="*/ 9 h 10"/>
                <a:gd name="T2" fmla="*/ 0 w 40"/>
                <a:gd name="T3" fmla="*/ 7 h 10"/>
                <a:gd name="T4" fmla="*/ 11 w 40"/>
                <a:gd name="T5" fmla="*/ 1 h 10"/>
                <a:gd name="T6" fmla="*/ 17 w 40"/>
                <a:gd name="T7" fmla="*/ 3 h 10"/>
                <a:gd name="T8" fmla="*/ 27 w 40"/>
                <a:gd name="T9" fmla="*/ 0 h 10"/>
                <a:gd name="T10" fmla="*/ 40 w 40"/>
                <a:gd name="T11" fmla="*/ 9 h 10"/>
              </a:gdLst>
              <a:ahLst/>
              <a:cxnLst>
                <a:cxn ang="0">
                  <a:pos x="T0" y="T1"/>
                </a:cxn>
                <a:cxn ang="0">
                  <a:pos x="T2" y="T3"/>
                </a:cxn>
                <a:cxn ang="0">
                  <a:pos x="T4" y="T5"/>
                </a:cxn>
                <a:cxn ang="0">
                  <a:pos x="T6" y="T7"/>
                </a:cxn>
                <a:cxn ang="0">
                  <a:pos x="T8" y="T9"/>
                </a:cxn>
                <a:cxn ang="0">
                  <a:pos x="T10" y="T11"/>
                </a:cxn>
              </a:cxnLst>
              <a:rect l="0" t="0" r="r" b="b"/>
              <a:pathLst>
                <a:path w="40" h="10">
                  <a:moveTo>
                    <a:pt x="40" y="9"/>
                  </a:moveTo>
                  <a:cubicBezTo>
                    <a:pt x="27" y="10"/>
                    <a:pt x="12" y="10"/>
                    <a:pt x="0" y="7"/>
                  </a:cubicBezTo>
                  <a:cubicBezTo>
                    <a:pt x="3" y="4"/>
                    <a:pt x="9" y="0"/>
                    <a:pt x="11" y="1"/>
                  </a:cubicBezTo>
                  <a:cubicBezTo>
                    <a:pt x="15" y="2"/>
                    <a:pt x="17" y="3"/>
                    <a:pt x="17" y="3"/>
                  </a:cubicBezTo>
                  <a:cubicBezTo>
                    <a:pt x="17" y="3"/>
                    <a:pt x="21" y="0"/>
                    <a:pt x="27" y="0"/>
                  </a:cubicBezTo>
                  <a:cubicBezTo>
                    <a:pt x="31" y="0"/>
                    <a:pt x="37" y="5"/>
                    <a:pt x="40" y="9"/>
                  </a:cubicBezTo>
                  <a:close/>
                </a:path>
              </a:pathLst>
            </a:custGeom>
            <a:solidFill>
              <a:srgbClr val="EB66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8" name="Freeform 245"/>
            <p:cNvSpPr/>
            <p:nvPr/>
          </p:nvSpPr>
          <p:spPr bwMode="auto">
            <a:xfrm>
              <a:off x="1116013" y="4700588"/>
              <a:ext cx="374650" cy="117475"/>
            </a:xfrm>
            <a:custGeom>
              <a:avLst/>
              <a:gdLst>
                <a:gd name="T0" fmla="*/ 1 w 99"/>
                <a:gd name="T1" fmla="*/ 20 h 31"/>
                <a:gd name="T2" fmla="*/ 99 w 99"/>
                <a:gd name="T3" fmla="*/ 0 h 31"/>
                <a:gd name="T4" fmla="*/ 97 w 99"/>
                <a:gd name="T5" fmla="*/ 22 h 31"/>
                <a:gd name="T6" fmla="*/ 67 w 99"/>
                <a:gd name="T7" fmla="*/ 28 h 31"/>
                <a:gd name="T8" fmla="*/ 1 w 99"/>
                <a:gd name="T9" fmla="*/ 28 h 31"/>
                <a:gd name="T10" fmla="*/ 1 w 99"/>
                <a:gd name="T11" fmla="*/ 20 h 31"/>
              </a:gdLst>
              <a:ahLst/>
              <a:cxnLst>
                <a:cxn ang="0">
                  <a:pos x="T0" y="T1"/>
                </a:cxn>
                <a:cxn ang="0">
                  <a:pos x="T2" y="T3"/>
                </a:cxn>
                <a:cxn ang="0">
                  <a:pos x="T4" y="T5"/>
                </a:cxn>
                <a:cxn ang="0">
                  <a:pos x="T6" y="T7"/>
                </a:cxn>
                <a:cxn ang="0">
                  <a:pos x="T8" y="T9"/>
                </a:cxn>
                <a:cxn ang="0">
                  <a:pos x="T10" y="T11"/>
                </a:cxn>
              </a:cxnLst>
              <a:rect l="0" t="0" r="r" b="b"/>
              <a:pathLst>
                <a:path w="99" h="31">
                  <a:moveTo>
                    <a:pt x="1" y="20"/>
                  </a:moveTo>
                  <a:cubicBezTo>
                    <a:pt x="32" y="20"/>
                    <a:pt x="72" y="17"/>
                    <a:pt x="99" y="0"/>
                  </a:cubicBezTo>
                  <a:cubicBezTo>
                    <a:pt x="99" y="0"/>
                    <a:pt x="99" y="11"/>
                    <a:pt x="97" y="22"/>
                  </a:cubicBezTo>
                  <a:cubicBezTo>
                    <a:pt x="89" y="25"/>
                    <a:pt x="78" y="27"/>
                    <a:pt x="67" y="28"/>
                  </a:cubicBezTo>
                  <a:cubicBezTo>
                    <a:pt x="44" y="31"/>
                    <a:pt x="14" y="29"/>
                    <a:pt x="1" y="28"/>
                  </a:cubicBezTo>
                  <a:cubicBezTo>
                    <a:pt x="0" y="23"/>
                    <a:pt x="1" y="2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246"/>
            <p:cNvSpPr>
              <a:spLocks noEditPoints="1"/>
            </p:cNvSpPr>
            <p:nvPr/>
          </p:nvSpPr>
          <p:spPr bwMode="auto">
            <a:xfrm>
              <a:off x="992188" y="4283075"/>
              <a:ext cx="588962" cy="252413"/>
            </a:xfrm>
            <a:custGeom>
              <a:avLst/>
              <a:gdLst>
                <a:gd name="T0" fmla="*/ 150 w 156"/>
                <a:gd name="T1" fmla="*/ 67 h 67"/>
                <a:gd name="T2" fmla="*/ 100 w 156"/>
                <a:gd name="T3" fmla="*/ 57 h 67"/>
                <a:gd name="T4" fmla="*/ 117 w 156"/>
                <a:gd name="T5" fmla="*/ 13 h 67"/>
                <a:gd name="T6" fmla="*/ 153 w 156"/>
                <a:gd name="T7" fmla="*/ 29 h 67"/>
                <a:gd name="T8" fmla="*/ 150 w 156"/>
                <a:gd name="T9" fmla="*/ 67 h 67"/>
                <a:gd name="T10" fmla="*/ 1 w 156"/>
                <a:gd name="T11" fmla="*/ 53 h 67"/>
                <a:gd name="T12" fmla="*/ 53 w 156"/>
                <a:gd name="T13" fmla="*/ 53 h 67"/>
                <a:gd name="T14" fmla="*/ 44 w 156"/>
                <a:gd name="T15" fmla="*/ 6 h 67"/>
                <a:gd name="T16" fmla="*/ 6 w 156"/>
                <a:gd name="T17" fmla="*/ 15 h 67"/>
                <a:gd name="T18" fmla="*/ 1 w 156"/>
                <a:gd name="T19"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67">
                  <a:moveTo>
                    <a:pt x="150" y="67"/>
                  </a:moveTo>
                  <a:cubicBezTo>
                    <a:pt x="100" y="57"/>
                    <a:pt x="100" y="57"/>
                    <a:pt x="100" y="57"/>
                  </a:cubicBezTo>
                  <a:cubicBezTo>
                    <a:pt x="100" y="57"/>
                    <a:pt x="105" y="17"/>
                    <a:pt x="117" y="13"/>
                  </a:cubicBezTo>
                  <a:cubicBezTo>
                    <a:pt x="129" y="9"/>
                    <a:pt x="150" y="17"/>
                    <a:pt x="153" y="29"/>
                  </a:cubicBezTo>
                  <a:cubicBezTo>
                    <a:pt x="156" y="41"/>
                    <a:pt x="150" y="67"/>
                    <a:pt x="150" y="67"/>
                  </a:cubicBezTo>
                  <a:close/>
                  <a:moveTo>
                    <a:pt x="1" y="53"/>
                  </a:moveTo>
                  <a:cubicBezTo>
                    <a:pt x="53" y="53"/>
                    <a:pt x="53" y="53"/>
                    <a:pt x="53" y="53"/>
                  </a:cubicBezTo>
                  <a:cubicBezTo>
                    <a:pt x="53" y="53"/>
                    <a:pt x="55" y="12"/>
                    <a:pt x="44" y="6"/>
                  </a:cubicBezTo>
                  <a:cubicBezTo>
                    <a:pt x="33" y="0"/>
                    <a:pt x="11" y="4"/>
                    <a:pt x="6" y="15"/>
                  </a:cubicBezTo>
                  <a:cubicBezTo>
                    <a:pt x="0" y="26"/>
                    <a:pt x="1" y="53"/>
                    <a:pt x="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247"/>
            <p:cNvSpPr>
              <a:spLocks noEditPoints="1"/>
            </p:cNvSpPr>
            <p:nvPr/>
          </p:nvSpPr>
          <p:spPr bwMode="auto">
            <a:xfrm>
              <a:off x="1033463" y="4343400"/>
              <a:ext cx="506412" cy="184150"/>
            </a:xfrm>
            <a:custGeom>
              <a:avLst/>
              <a:gdLst>
                <a:gd name="T0" fmla="*/ 126 w 134"/>
                <a:gd name="T1" fmla="*/ 49 h 49"/>
                <a:gd name="T2" fmla="*/ 103 w 134"/>
                <a:gd name="T3" fmla="*/ 44 h 49"/>
                <a:gd name="T4" fmla="*/ 101 w 134"/>
                <a:gd name="T5" fmla="*/ 30 h 49"/>
                <a:gd name="T6" fmla="*/ 119 w 134"/>
                <a:gd name="T7" fmla="*/ 10 h 49"/>
                <a:gd name="T8" fmla="*/ 133 w 134"/>
                <a:gd name="T9" fmla="*/ 33 h 49"/>
                <a:gd name="T10" fmla="*/ 126 w 134"/>
                <a:gd name="T11" fmla="*/ 49 h 49"/>
                <a:gd name="T12" fmla="*/ 18 w 134"/>
                <a:gd name="T13" fmla="*/ 0 h 49"/>
                <a:gd name="T14" fmla="*/ 33 w 134"/>
                <a:gd name="T15" fmla="*/ 23 h 49"/>
                <a:gd name="T16" fmla="*/ 28 w 134"/>
                <a:gd name="T17" fmla="*/ 37 h 49"/>
                <a:gd name="T18" fmla="*/ 4 w 134"/>
                <a:gd name="T19" fmla="*/ 37 h 49"/>
                <a:gd name="T20" fmla="*/ 0 w 134"/>
                <a:gd name="T21" fmla="*/ 20 h 49"/>
                <a:gd name="T22" fmla="*/ 18 w 134"/>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9">
                  <a:moveTo>
                    <a:pt x="126" y="49"/>
                  </a:moveTo>
                  <a:cubicBezTo>
                    <a:pt x="103" y="44"/>
                    <a:pt x="103" y="44"/>
                    <a:pt x="103" y="44"/>
                  </a:cubicBezTo>
                  <a:cubicBezTo>
                    <a:pt x="101" y="40"/>
                    <a:pt x="100" y="35"/>
                    <a:pt x="101" y="30"/>
                  </a:cubicBezTo>
                  <a:cubicBezTo>
                    <a:pt x="102" y="18"/>
                    <a:pt x="110" y="9"/>
                    <a:pt x="119" y="10"/>
                  </a:cubicBezTo>
                  <a:cubicBezTo>
                    <a:pt x="128" y="11"/>
                    <a:pt x="134" y="21"/>
                    <a:pt x="133" y="33"/>
                  </a:cubicBezTo>
                  <a:cubicBezTo>
                    <a:pt x="133" y="39"/>
                    <a:pt x="130" y="45"/>
                    <a:pt x="126" y="49"/>
                  </a:cubicBezTo>
                  <a:close/>
                  <a:moveTo>
                    <a:pt x="18" y="0"/>
                  </a:moveTo>
                  <a:cubicBezTo>
                    <a:pt x="27" y="1"/>
                    <a:pt x="34" y="12"/>
                    <a:pt x="33" y="23"/>
                  </a:cubicBezTo>
                  <a:cubicBezTo>
                    <a:pt x="32" y="29"/>
                    <a:pt x="30" y="33"/>
                    <a:pt x="28" y="37"/>
                  </a:cubicBezTo>
                  <a:cubicBezTo>
                    <a:pt x="4" y="37"/>
                    <a:pt x="4" y="37"/>
                    <a:pt x="4" y="37"/>
                  </a:cubicBezTo>
                  <a:cubicBezTo>
                    <a:pt x="1" y="33"/>
                    <a:pt x="0" y="27"/>
                    <a:pt x="0" y="20"/>
                  </a:cubicBezTo>
                  <a:cubicBezTo>
                    <a:pt x="1" y="9"/>
                    <a:pt x="9"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Freeform 248"/>
            <p:cNvSpPr/>
            <p:nvPr/>
          </p:nvSpPr>
          <p:spPr bwMode="auto">
            <a:xfrm>
              <a:off x="1290638" y="3800475"/>
              <a:ext cx="644525" cy="331788"/>
            </a:xfrm>
            <a:custGeom>
              <a:avLst/>
              <a:gdLst>
                <a:gd name="T0" fmla="*/ 0 w 171"/>
                <a:gd name="T1" fmla="*/ 0 h 88"/>
                <a:gd name="T2" fmla="*/ 146 w 171"/>
                <a:gd name="T3" fmla="*/ 88 h 88"/>
                <a:gd name="T4" fmla="*/ 98 w 171"/>
                <a:gd name="T5" fmla="*/ 38 h 88"/>
                <a:gd name="T6" fmla="*/ 0 w 171"/>
                <a:gd name="T7" fmla="*/ 0 h 88"/>
              </a:gdLst>
              <a:ahLst/>
              <a:cxnLst>
                <a:cxn ang="0">
                  <a:pos x="T0" y="T1"/>
                </a:cxn>
                <a:cxn ang="0">
                  <a:pos x="T2" y="T3"/>
                </a:cxn>
                <a:cxn ang="0">
                  <a:pos x="T4" y="T5"/>
                </a:cxn>
                <a:cxn ang="0">
                  <a:pos x="T6" y="T7"/>
                </a:cxn>
              </a:cxnLst>
              <a:rect l="0" t="0" r="r" b="b"/>
              <a:pathLst>
                <a:path w="171" h="88">
                  <a:moveTo>
                    <a:pt x="0" y="0"/>
                  </a:moveTo>
                  <a:cubicBezTo>
                    <a:pt x="19" y="0"/>
                    <a:pt x="171" y="25"/>
                    <a:pt x="146" y="88"/>
                  </a:cubicBezTo>
                  <a:cubicBezTo>
                    <a:pt x="146" y="88"/>
                    <a:pt x="133" y="58"/>
                    <a:pt x="98" y="38"/>
                  </a:cubicBezTo>
                  <a:cubicBezTo>
                    <a:pt x="63" y="19"/>
                    <a:pt x="0" y="0"/>
                    <a:pt x="0" y="0"/>
                  </a:cubicBezTo>
                  <a:close/>
                </a:path>
              </a:pathLst>
            </a:custGeom>
            <a:solidFill>
              <a:srgbClr val="6E63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2" name="Freeform 249"/>
            <p:cNvSpPr/>
            <p:nvPr/>
          </p:nvSpPr>
          <p:spPr bwMode="auto">
            <a:xfrm>
              <a:off x="1022350" y="5710238"/>
              <a:ext cx="188912" cy="444500"/>
            </a:xfrm>
            <a:custGeom>
              <a:avLst/>
              <a:gdLst>
                <a:gd name="T0" fmla="*/ 3 w 50"/>
                <a:gd name="T1" fmla="*/ 4 h 118"/>
                <a:gd name="T2" fmla="*/ 24 w 50"/>
                <a:gd name="T3" fmla="*/ 118 h 118"/>
                <a:gd name="T4" fmla="*/ 50 w 50"/>
                <a:gd name="T5" fmla="*/ 118 h 118"/>
                <a:gd name="T6" fmla="*/ 45 w 50"/>
                <a:gd name="T7" fmla="*/ 0 h 118"/>
                <a:gd name="T8" fmla="*/ 3 w 50"/>
                <a:gd name="T9" fmla="*/ 4 h 118"/>
              </a:gdLst>
              <a:ahLst/>
              <a:cxnLst>
                <a:cxn ang="0">
                  <a:pos x="T0" y="T1"/>
                </a:cxn>
                <a:cxn ang="0">
                  <a:pos x="T2" y="T3"/>
                </a:cxn>
                <a:cxn ang="0">
                  <a:pos x="T4" y="T5"/>
                </a:cxn>
                <a:cxn ang="0">
                  <a:pos x="T6" y="T7"/>
                </a:cxn>
                <a:cxn ang="0">
                  <a:pos x="T8" y="T9"/>
                </a:cxn>
              </a:cxnLst>
              <a:rect l="0" t="0" r="r" b="b"/>
              <a:pathLst>
                <a:path w="50" h="118">
                  <a:moveTo>
                    <a:pt x="3" y="4"/>
                  </a:moveTo>
                  <a:cubicBezTo>
                    <a:pt x="2" y="46"/>
                    <a:pt x="0" y="90"/>
                    <a:pt x="24" y="118"/>
                  </a:cubicBezTo>
                  <a:cubicBezTo>
                    <a:pt x="32" y="118"/>
                    <a:pt x="41" y="118"/>
                    <a:pt x="50" y="118"/>
                  </a:cubicBezTo>
                  <a:cubicBezTo>
                    <a:pt x="29" y="81"/>
                    <a:pt x="34" y="42"/>
                    <a:pt x="45" y="0"/>
                  </a:cubicBezTo>
                  <a:cubicBezTo>
                    <a:pt x="31" y="1"/>
                    <a:pt x="17" y="3"/>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3" name="Freeform 250"/>
            <p:cNvSpPr/>
            <p:nvPr/>
          </p:nvSpPr>
          <p:spPr bwMode="auto">
            <a:xfrm>
              <a:off x="1014413" y="4376738"/>
              <a:ext cx="71437" cy="41275"/>
            </a:xfrm>
            <a:custGeom>
              <a:avLst/>
              <a:gdLst>
                <a:gd name="T0" fmla="*/ 1 w 19"/>
                <a:gd name="T1" fmla="*/ 1 h 11"/>
                <a:gd name="T2" fmla="*/ 19 w 19"/>
                <a:gd name="T3" fmla="*/ 3 h 11"/>
                <a:gd name="T4" fmla="*/ 18 w 19"/>
                <a:gd name="T5" fmla="*/ 11 h 11"/>
                <a:gd name="T6" fmla="*/ 0 w 19"/>
                <a:gd name="T7" fmla="*/ 9 h 11"/>
                <a:gd name="T8" fmla="*/ 1 w 19"/>
                <a:gd name="T9" fmla="*/ 1 h 11"/>
              </a:gdLst>
              <a:ahLst/>
              <a:cxnLst>
                <a:cxn ang="0">
                  <a:pos x="T0" y="T1"/>
                </a:cxn>
                <a:cxn ang="0">
                  <a:pos x="T2" y="T3"/>
                </a:cxn>
                <a:cxn ang="0">
                  <a:pos x="T4" y="T5"/>
                </a:cxn>
                <a:cxn ang="0">
                  <a:pos x="T6" y="T7"/>
                </a:cxn>
                <a:cxn ang="0">
                  <a:pos x="T8" y="T9"/>
                </a:cxn>
              </a:cxnLst>
              <a:rect l="0" t="0" r="r" b="b"/>
              <a:pathLst>
                <a:path w="19" h="11">
                  <a:moveTo>
                    <a:pt x="1" y="1"/>
                  </a:moveTo>
                  <a:cubicBezTo>
                    <a:pt x="8" y="0"/>
                    <a:pt x="14" y="0"/>
                    <a:pt x="19" y="3"/>
                  </a:cubicBezTo>
                  <a:cubicBezTo>
                    <a:pt x="19" y="5"/>
                    <a:pt x="19" y="8"/>
                    <a:pt x="18" y="11"/>
                  </a:cubicBezTo>
                  <a:cubicBezTo>
                    <a:pt x="11" y="8"/>
                    <a:pt x="5" y="7"/>
                    <a:pt x="0" y="9"/>
                  </a:cubicBezTo>
                  <a:cubicBezTo>
                    <a:pt x="0" y="6"/>
                    <a:pt x="1"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4" name="Freeform 251"/>
            <p:cNvSpPr/>
            <p:nvPr/>
          </p:nvSpPr>
          <p:spPr bwMode="auto">
            <a:xfrm>
              <a:off x="1392238" y="4414838"/>
              <a:ext cx="71437" cy="41275"/>
            </a:xfrm>
            <a:custGeom>
              <a:avLst/>
              <a:gdLst>
                <a:gd name="T0" fmla="*/ 0 w 19"/>
                <a:gd name="T1" fmla="*/ 2 h 11"/>
                <a:gd name="T2" fmla="*/ 19 w 19"/>
                <a:gd name="T3" fmla="*/ 3 h 11"/>
                <a:gd name="T4" fmla="*/ 18 w 19"/>
                <a:gd name="T5" fmla="*/ 11 h 11"/>
                <a:gd name="T6" fmla="*/ 0 w 19"/>
                <a:gd name="T7" fmla="*/ 9 h 11"/>
                <a:gd name="T8" fmla="*/ 0 w 19"/>
                <a:gd name="T9" fmla="*/ 2 h 11"/>
              </a:gdLst>
              <a:ahLst/>
              <a:cxnLst>
                <a:cxn ang="0">
                  <a:pos x="T0" y="T1"/>
                </a:cxn>
                <a:cxn ang="0">
                  <a:pos x="T2" y="T3"/>
                </a:cxn>
                <a:cxn ang="0">
                  <a:pos x="T4" y="T5"/>
                </a:cxn>
                <a:cxn ang="0">
                  <a:pos x="T6" y="T7"/>
                </a:cxn>
                <a:cxn ang="0">
                  <a:pos x="T8" y="T9"/>
                </a:cxn>
              </a:cxnLst>
              <a:rect l="0" t="0" r="r" b="b"/>
              <a:pathLst>
                <a:path w="19" h="11">
                  <a:moveTo>
                    <a:pt x="0" y="2"/>
                  </a:moveTo>
                  <a:cubicBezTo>
                    <a:pt x="7" y="1"/>
                    <a:pt x="14" y="0"/>
                    <a:pt x="19" y="3"/>
                  </a:cubicBezTo>
                  <a:cubicBezTo>
                    <a:pt x="18" y="6"/>
                    <a:pt x="18" y="9"/>
                    <a:pt x="18" y="11"/>
                  </a:cubicBezTo>
                  <a:cubicBezTo>
                    <a:pt x="11" y="8"/>
                    <a:pt x="5" y="8"/>
                    <a:pt x="0" y="9"/>
                  </a:cubicBezTo>
                  <a:cubicBezTo>
                    <a:pt x="0" y="7"/>
                    <a:pt x="0" y="4"/>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5" name="Freeform 252"/>
            <p:cNvSpPr/>
            <p:nvPr/>
          </p:nvSpPr>
          <p:spPr bwMode="auto">
            <a:xfrm>
              <a:off x="1211263" y="4573588"/>
              <a:ext cx="33337" cy="41275"/>
            </a:xfrm>
            <a:custGeom>
              <a:avLst/>
              <a:gdLst>
                <a:gd name="T0" fmla="*/ 5 w 9"/>
                <a:gd name="T1" fmla="*/ 0 h 11"/>
                <a:gd name="T2" fmla="*/ 9 w 9"/>
                <a:gd name="T3" fmla="*/ 6 h 11"/>
                <a:gd name="T4" fmla="*/ 4 w 9"/>
                <a:gd name="T5" fmla="*/ 11 h 11"/>
                <a:gd name="T6" fmla="*/ 1 w 9"/>
                <a:gd name="T7" fmla="*/ 5 h 11"/>
                <a:gd name="T8" fmla="*/ 5 w 9"/>
                <a:gd name="T9" fmla="*/ 0 h 11"/>
              </a:gdLst>
              <a:ahLst/>
              <a:cxnLst>
                <a:cxn ang="0">
                  <a:pos x="T0" y="T1"/>
                </a:cxn>
                <a:cxn ang="0">
                  <a:pos x="T2" y="T3"/>
                </a:cxn>
                <a:cxn ang="0">
                  <a:pos x="T4" y="T5"/>
                </a:cxn>
                <a:cxn ang="0">
                  <a:pos x="T6" y="T7"/>
                </a:cxn>
                <a:cxn ang="0">
                  <a:pos x="T8" y="T9"/>
                </a:cxn>
              </a:cxnLst>
              <a:rect l="0" t="0" r="r" b="b"/>
              <a:pathLst>
                <a:path w="9" h="11">
                  <a:moveTo>
                    <a:pt x="5" y="0"/>
                  </a:moveTo>
                  <a:cubicBezTo>
                    <a:pt x="8" y="0"/>
                    <a:pt x="9" y="3"/>
                    <a:pt x="9" y="6"/>
                  </a:cubicBezTo>
                  <a:cubicBezTo>
                    <a:pt x="9" y="9"/>
                    <a:pt x="7" y="11"/>
                    <a:pt x="4" y="11"/>
                  </a:cubicBezTo>
                  <a:cubicBezTo>
                    <a:pt x="2" y="11"/>
                    <a:pt x="0" y="8"/>
                    <a:pt x="1" y="5"/>
                  </a:cubicBezTo>
                  <a:cubicBezTo>
                    <a:pt x="1" y="2"/>
                    <a:pt x="3" y="0"/>
                    <a:pt x="5" y="0"/>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6" name="Freeform 253"/>
            <p:cNvSpPr/>
            <p:nvPr/>
          </p:nvSpPr>
          <p:spPr bwMode="auto">
            <a:xfrm>
              <a:off x="1285875" y="4576763"/>
              <a:ext cx="34925" cy="44450"/>
            </a:xfrm>
            <a:custGeom>
              <a:avLst/>
              <a:gdLst>
                <a:gd name="T0" fmla="*/ 5 w 9"/>
                <a:gd name="T1" fmla="*/ 1 h 12"/>
                <a:gd name="T2" fmla="*/ 8 w 9"/>
                <a:gd name="T3" fmla="*/ 6 h 12"/>
                <a:gd name="T4" fmla="*/ 4 w 9"/>
                <a:gd name="T5" fmla="*/ 12 h 12"/>
                <a:gd name="T6" fmla="*/ 0 w 9"/>
                <a:gd name="T7" fmla="*/ 6 h 12"/>
                <a:gd name="T8" fmla="*/ 5 w 9"/>
                <a:gd name="T9" fmla="*/ 1 h 12"/>
              </a:gdLst>
              <a:ahLst/>
              <a:cxnLst>
                <a:cxn ang="0">
                  <a:pos x="T0" y="T1"/>
                </a:cxn>
                <a:cxn ang="0">
                  <a:pos x="T2" y="T3"/>
                </a:cxn>
                <a:cxn ang="0">
                  <a:pos x="T4" y="T5"/>
                </a:cxn>
                <a:cxn ang="0">
                  <a:pos x="T6" y="T7"/>
                </a:cxn>
                <a:cxn ang="0">
                  <a:pos x="T8" y="T9"/>
                </a:cxn>
              </a:cxnLst>
              <a:rect l="0" t="0" r="r" b="b"/>
              <a:pathLst>
                <a:path w="9" h="12">
                  <a:moveTo>
                    <a:pt x="5" y="1"/>
                  </a:moveTo>
                  <a:cubicBezTo>
                    <a:pt x="7" y="1"/>
                    <a:pt x="9" y="3"/>
                    <a:pt x="8" y="6"/>
                  </a:cubicBezTo>
                  <a:cubicBezTo>
                    <a:pt x="8" y="10"/>
                    <a:pt x="6" y="12"/>
                    <a:pt x="4" y="12"/>
                  </a:cubicBezTo>
                  <a:cubicBezTo>
                    <a:pt x="1" y="11"/>
                    <a:pt x="0" y="9"/>
                    <a:pt x="0" y="6"/>
                  </a:cubicBezTo>
                  <a:cubicBezTo>
                    <a:pt x="0" y="3"/>
                    <a:pt x="2" y="0"/>
                    <a:pt x="5" y="1"/>
                  </a:cubicBezTo>
                  <a:close/>
                </a:path>
              </a:pathLst>
            </a:custGeom>
            <a:solidFill>
              <a:srgbClr val="B97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7" name="Freeform 254"/>
            <p:cNvSpPr/>
            <p:nvPr/>
          </p:nvSpPr>
          <p:spPr bwMode="auto">
            <a:xfrm>
              <a:off x="904875" y="5405438"/>
              <a:ext cx="144462" cy="128588"/>
            </a:xfrm>
            <a:custGeom>
              <a:avLst/>
              <a:gdLst>
                <a:gd name="T0" fmla="*/ 27 w 91"/>
                <a:gd name="T1" fmla="*/ 0 h 81"/>
                <a:gd name="T2" fmla="*/ 91 w 91"/>
                <a:gd name="T3" fmla="*/ 81 h 81"/>
                <a:gd name="T4" fmla="*/ 41 w 91"/>
                <a:gd name="T5" fmla="*/ 81 h 81"/>
                <a:gd name="T6" fmla="*/ 0 w 91"/>
                <a:gd name="T7" fmla="*/ 38 h 81"/>
                <a:gd name="T8" fmla="*/ 27 w 91"/>
                <a:gd name="T9" fmla="*/ 0 h 81"/>
              </a:gdLst>
              <a:ahLst/>
              <a:cxnLst>
                <a:cxn ang="0">
                  <a:pos x="T0" y="T1"/>
                </a:cxn>
                <a:cxn ang="0">
                  <a:pos x="T2" y="T3"/>
                </a:cxn>
                <a:cxn ang="0">
                  <a:pos x="T4" y="T5"/>
                </a:cxn>
                <a:cxn ang="0">
                  <a:pos x="T6" y="T7"/>
                </a:cxn>
                <a:cxn ang="0">
                  <a:pos x="T8" y="T9"/>
                </a:cxn>
              </a:cxnLst>
              <a:rect l="0" t="0" r="r" b="b"/>
              <a:pathLst>
                <a:path w="91" h="81">
                  <a:moveTo>
                    <a:pt x="27" y="0"/>
                  </a:moveTo>
                  <a:lnTo>
                    <a:pt x="91" y="81"/>
                  </a:lnTo>
                  <a:lnTo>
                    <a:pt x="41" y="81"/>
                  </a:lnTo>
                  <a:lnTo>
                    <a:pt x="0" y="38"/>
                  </a:lnTo>
                  <a:lnTo>
                    <a:pt x="27" y="0"/>
                  </a:lnTo>
                  <a:close/>
                </a:path>
              </a:pathLst>
            </a:custGeom>
            <a:solidFill>
              <a:srgbClr val="FDC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Freeform 255"/>
            <p:cNvSpPr/>
            <p:nvPr/>
          </p:nvSpPr>
          <p:spPr bwMode="auto">
            <a:xfrm>
              <a:off x="917575" y="5514975"/>
              <a:ext cx="142875" cy="74613"/>
            </a:xfrm>
            <a:custGeom>
              <a:avLst/>
              <a:gdLst>
                <a:gd name="T0" fmla="*/ 11 w 90"/>
                <a:gd name="T1" fmla="*/ 7 h 47"/>
                <a:gd name="T2" fmla="*/ 0 w 90"/>
                <a:gd name="T3" fmla="*/ 33 h 47"/>
                <a:gd name="T4" fmla="*/ 90 w 90"/>
                <a:gd name="T5" fmla="*/ 47 h 47"/>
                <a:gd name="T6" fmla="*/ 85 w 90"/>
                <a:gd name="T7" fmla="*/ 0 h 47"/>
                <a:gd name="T8" fmla="*/ 11 w 90"/>
                <a:gd name="T9" fmla="*/ 7 h 47"/>
              </a:gdLst>
              <a:ahLst/>
              <a:cxnLst>
                <a:cxn ang="0">
                  <a:pos x="T0" y="T1"/>
                </a:cxn>
                <a:cxn ang="0">
                  <a:pos x="T2" y="T3"/>
                </a:cxn>
                <a:cxn ang="0">
                  <a:pos x="T4" y="T5"/>
                </a:cxn>
                <a:cxn ang="0">
                  <a:pos x="T6" y="T7"/>
                </a:cxn>
                <a:cxn ang="0">
                  <a:pos x="T8" y="T9"/>
                </a:cxn>
              </a:cxnLst>
              <a:rect l="0" t="0" r="r" b="b"/>
              <a:pathLst>
                <a:path w="90" h="47">
                  <a:moveTo>
                    <a:pt x="11" y="7"/>
                  </a:moveTo>
                  <a:lnTo>
                    <a:pt x="0" y="33"/>
                  </a:lnTo>
                  <a:lnTo>
                    <a:pt x="90" y="47"/>
                  </a:lnTo>
                  <a:lnTo>
                    <a:pt x="85" y="0"/>
                  </a:ln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9" name="Freeform 256"/>
            <p:cNvSpPr/>
            <p:nvPr/>
          </p:nvSpPr>
          <p:spPr bwMode="auto">
            <a:xfrm>
              <a:off x="750888" y="5010150"/>
              <a:ext cx="282575" cy="504825"/>
            </a:xfrm>
            <a:custGeom>
              <a:avLst/>
              <a:gdLst>
                <a:gd name="T0" fmla="*/ 67 w 75"/>
                <a:gd name="T1" fmla="*/ 0 h 134"/>
                <a:gd name="T2" fmla="*/ 46 w 75"/>
                <a:gd name="T3" fmla="*/ 134 h 134"/>
                <a:gd name="T4" fmla="*/ 60 w 75"/>
                <a:gd name="T5" fmla="*/ 108 h 134"/>
                <a:gd name="T6" fmla="*/ 69 w 75"/>
                <a:gd name="T7" fmla="*/ 38 h 134"/>
                <a:gd name="T8" fmla="*/ 67 w 75"/>
                <a:gd name="T9" fmla="*/ 0 h 134"/>
              </a:gdLst>
              <a:ahLst/>
              <a:cxnLst>
                <a:cxn ang="0">
                  <a:pos x="T0" y="T1"/>
                </a:cxn>
                <a:cxn ang="0">
                  <a:pos x="T2" y="T3"/>
                </a:cxn>
                <a:cxn ang="0">
                  <a:pos x="T4" y="T5"/>
                </a:cxn>
                <a:cxn ang="0">
                  <a:pos x="T6" y="T7"/>
                </a:cxn>
                <a:cxn ang="0">
                  <a:pos x="T8" y="T9"/>
                </a:cxn>
              </a:cxnLst>
              <a:rect l="0" t="0" r="r" b="b"/>
              <a:pathLst>
                <a:path w="75" h="134">
                  <a:moveTo>
                    <a:pt x="67" y="0"/>
                  </a:moveTo>
                  <a:cubicBezTo>
                    <a:pt x="3" y="40"/>
                    <a:pt x="0" y="106"/>
                    <a:pt x="46" y="134"/>
                  </a:cubicBezTo>
                  <a:cubicBezTo>
                    <a:pt x="51" y="126"/>
                    <a:pt x="56" y="117"/>
                    <a:pt x="60" y="108"/>
                  </a:cubicBezTo>
                  <a:cubicBezTo>
                    <a:pt x="42" y="86"/>
                    <a:pt x="47" y="54"/>
                    <a:pt x="69" y="38"/>
                  </a:cubicBezTo>
                  <a:cubicBezTo>
                    <a:pt x="75" y="23"/>
                    <a:pt x="75" y="10"/>
                    <a:pt x="6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0" name="Freeform 257"/>
            <p:cNvSpPr/>
            <p:nvPr/>
          </p:nvSpPr>
          <p:spPr bwMode="auto">
            <a:xfrm>
              <a:off x="1482725" y="5476875"/>
              <a:ext cx="139700" cy="74613"/>
            </a:xfrm>
            <a:custGeom>
              <a:avLst/>
              <a:gdLst>
                <a:gd name="T0" fmla="*/ 76 w 88"/>
                <a:gd name="T1" fmla="*/ 38 h 47"/>
                <a:gd name="T2" fmla="*/ 88 w 88"/>
                <a:gd name="T3" fmla="*/ 12 h 47"/>
                <a:gd name="T4" fmla="*/ 0 w 88"/>
                <a:gd name="T5" fmla="*/ 0 h 47"/>
                <a:gd name="T6" fmla="*/ 5 w 88"/>
                <a:gd name="T7" fmla="*/ 47 h 47"/>
                <a:gd name="T8" fmla="*/ 76 w 88"/>
                <a:gd name="T9" fmla="*/ 38 h 47"/>
              </a:gdLst>
              <a:ahLst/>
              <a:cxnLst>
                <a:cxn ang="0">
                  <a:pos x="T0" y="T1"/>
                </a:cxn>
                <a:cxn ang="0">
                  <a:pos x="T2" y="T3"/>
                </a:cxn>
                <a:cxn ang="0">
                  <a:pos x="T4" y="T5"/>
                </a:cxn>
                <a:cxn ang="0">
                  <a:pos x="T6" y="T7"/>
                </a:cxn>
                <a:cxn ang="0">
                  <a:pos x="T8" y="T9"/>
                </a:cxn>
              </a:cxnLst>
              <a:rect l="0" t="0" r="r" b="b"/>
              <a:pathLst>
                <a:path w="88" h="47">
                  <a:moveTo>
                    <a:pt x="76" y="38"/>
                  </a:moveTo>
                  <a:lnTo>
                    <a:pt x="88" y="12"/>
                  </a:lnTo>
                  <a:lnTo>
                    <a:pt x="0" y="0"/>
                  </a:lnTo>
                  <a:lnTo>
                    <a:pt x="5" y="47"/>
                  </a:lnTo>
                  <a:lnTo>
                    <a:pt x="7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1" name="Freeform 258"/>
            <p:cNvSpPr/>
            <p:nvPr/>
          </p:nvSpPr>
          <p:spPr bwMode="auto">
            <a:xfrm>
              <a:off x="2112963" y="4953000"/>
              <a:ext cx="520700" cy="436563"/>
            </a:xfrm>
            <a:custGeom>
              <a:avLst/>
              <a:gdLst>
                <a:gd name="T0" fmla="*/ 0 w 138"/>
                <a:gd name="T1" fmla="*/ 59 h 116"/>
                <a:gd name="T2" fmla="*/ 57 w 138"/>
                <a:gd name="T3" fmla="*/ 116 h 116"/>
                <a:gd name="T4" fmla="*/ 83 w 138"/>
                <a:gd name="T5" fmla="*/ 114 h 116"/>
                <a:gd name="T6" fmla="*/ 138 w 138"/>
                <a:gd name="T7" fmla="*/ 4 h 116"/>
                <a:gd name="T8" fmla="*/ 133 w 138"/>
                <a:gd name="T9" fmla="*/ 0 h 116"/>
                <a:gd name="T10" fmla="*/ 64 w 138"/>
                <a:gd name="T11" fmla="*/ 81 h 116"/>
                <a:gd name="T12" fmla="*/ 9 w 138"/>
                <a:gd name="T13" fmla="*/ 51 h 116"/>
                <a:gd name="T14" fmla="*/ 0 w 138"/>
                <a:gd name="T15" fmla="*/ 5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16">
                  <a:moveTo>
                    <a:pt x="0" y="59"/>
                  </a:moveTo>
                  <a:cubicBezTo>
                    <a:pt x="22" y="72"/>
                    <a:pt x="47" y="91"/>
                    <a:pt x="57" y="116"/>
                  </a:cubicBezTo>
                  <a:cubicBezTo>
                    <a:pt x="65" y="115"/>
                    <a:pt x="74" y="115"/>
                    <a:pt x="83" y="114"/>
                  </a:cubicBezTo>
                  <a:cubicBezTo>
                    <a:pt x="95" y="66"/>
                    <a:pt x="108" y="42"/>
                    <a:pt x="138" y="4"/>
                  </a:cubicBezTo>
                  <a:cubicBezTo>
                    <a:pt x="136" y="3"/>
                    <a:pt x="134" y="2"/>
                    <a:pt x="133" y="0"/>
                  </a:cubicBezTo>
                  <a:cubicBezTo>
                    <a:pt x="100" y="13"/>
                    <a:pt x="73" y="57"/>
                    <a:pt x="64" y="81"/>
                  </a:cubicBezTo>
                  <a:cubicBezTo>
                    <a:pt x="48" y="62"/>
                    <a:pt x="30" y="54"/>
                    <a:pt x="9" y="51"/>
                  </a:cubicBezTo>
                  <a:cubicBezTo>
                    <a:pt x="6" y="54"/>
                    <a:pt x="3" y="56"/>
                    <a:pt x="0" y="59"/>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2" name="Freeform 259"/>
            <p:cNvSpPr/>
            <p:nvPr/>
          </p:nvSpPr>
          <p:spPr bwMode="auto">
            <a:xfrm>
              <a:off x="992188" y="4165600"/>
              <a:ext cx="200025" cy="90488"/>
            </a:xfrm>
            <a:custGeom>
              <a:avLst/>
              <a:gdLst>
                <a:gd name="T0" fmla="*/ 0 w 53"/>
                <a:gd name="T1" fmla="*/ 18 h 24"/>
                <a:gd name="T2" fmla="*/ 53 w 53"/>
                <a:gd name="T3" fmla="*/ 23 h 24"/>
                <a:gd name="T4" fmla="*/ 49 w 53"/>
                <a:gd name="T5" fmla="*/ 24 h 24"/>
                <a:gd name="T6" fmla="*/ 3 w 53"/>
                <a:gd name="T7" fmla="*/ 21 h 24"/>
                <a:gd name="T8" fmla="*/ 0 w 53"/>
                <a:gd name="T9" fmla="*/ 18 h 24"/>
              </a:gdLst>
              <a:ahLst/>
              <a:cxnLst>
                <a:cxn ang="0">
                  <a:pos x="T0" y="T1"/>
                </a:cxn>
                <a:cxn ang="0">
                  <a:pos x="T2" y="T3"/>
                </a:cxn>
                <a:cxn ang="0">
                  <a:pos x="T4" y="T5"/>
                </a:cxn>
                <a:cxn ang="0">
                  <a:pos x="T6" y="T7"/>
                </a:cxn>
                <a:cxn ang="0">
                  <a:pos x="T8" y="T9"/>
                </a:cxn>
              </a:cxnLst>
              <a:rect l="0" t="0" r="r" b="b"/>
              <a:pathLst>
                <a:path w="53" h="24">
                  <a:moveTo>
                    <a:pt x="0" y="18"/>
                  </a:moveTo>
                  <a:cubicBezTo>
                    <a:pt x="12" y="0"/>
                    <a:pt x="44" y="3"/>
                    <a:pt x="53" y="23"/>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3" name="Freeform 260"/>
            <p:cNvSpPr/>
            <p:nvPr/>
          </p:nvSpPr>
          <p:spPr bwMode="auto">
            <a:xfrm>
              <a:off x="1376363" y="4203700"/>
              <a:ext cx="196850" cy="90488"/>
            </a:xfrm>
            <a:custGeom>
              <a:avLst/>
              <a:gdLst>
                <a:gd name="T0" fmla="*/ 0 w 52"/>
                <a:gd name="T1" fmla="*/ 18 h 24"/>
                <a:gd name="T2" fmla="*/ 52 w 52"/>
                <a:gd name="T3" fmla="*/ 22 h 24"/>
                <a:gd name="T4" fmla="*/ 49 w 52"/>
                <a:gd name="T5" fmla="*/ 24 h 24"/>
                <a:gd name="T6" fmla="*/ 3 w 52"/>
                <a:gd name="T7" fmla="*/ 21 h 24"/>
                <a:gd name="T8" fmla="*/ 0 w 52"/>
                <a:gd name="T9" fmla="*/ 18 h 24"/>
              </a:gdLst>
              <a:ahLst/>
              <a:cxnLst>
                <a:cxn ang="0">
                  <a:pos x="T0" y="T1"/>
                </a:cxn>
                <a:cxn ang="0">
                  <a:pos x="T2" y="T3"/>
                </a:cxn>
                <a:cxn ang="0">
                  <a:pos x="T4" y="T5"/>
                </a:cxn>
                <a:cxn ang="0">
                  <a:pos x="T6" y="T7"/>
                </a:cxn>
                <a:cxn ang="0">
                  <a:pos x="T8" y="T9"/>
                </a:cxn>
              </a:cxnLst>
              <a:rect l="0" t="0" r="r" b="b"/>
              <a:pathLst>
                <a:path w="52" h="24">
                  <a:moveTo>
                    <a:pt x="0" y="18"/>
                  </a:moveTo>
                  <a:cubicBezTo>
                    <a:pt x="12" y="0"/>
                    <a:pt x="44" y="3"/>
                    <a:pt x="52" y="22"/>
                  </a:cubicBezTo>
                  <a:cubicBezTo>
                    <a:pt x="49" y="24"/>
                    <a:pt x="49" y="24"/>
                    <a:pt x="49" y="24"/>
                  </a:cubicBezTo>
                  <a:cubicBezTo>
                    <a:pt x="43" y="10"/>
                    <a:pt x="14" y="7"/>
                    <a:pt x="3" y="21"/>
                  </a:cubicBezTo>
                  <a:lnTo>
                    <a:pt x="0" y="18"/>
                  </a:lnTo>
                  <a:close/>
                </a:path>
              </a:pathLst>
            </a:custGeom>
            <a:solidFill>
              <a:srgbClr val="422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 name="对话气泡: 矩形 1"/>
          <p:cNvSpPr/>
          <p:nvPr/>
        </p:nvSpPr>
        <p:spPr>
          <a:xfrm>
            <a:off x="452078" y="2915584"/>
            <a:ext cx="2170918" cy="941771"/>
          </a:xfrm>
          <a:prstGeom prst="wedgeRectCallout">
            <a:avLst>
              <a:gd name="adj1" fmla="val -26456"/>
              <a:gd name="adj2" fmla="val 7896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09356" y="3070690"/>
            <a:ext cx="1958498" cy="646331"/>
          </a:xfrm>
          <a:prstGeom prst="rect">
            <a:avLst/>
          </a:prstGeom>
          <a:noFill/>
        </p:spPr>
        <p:txBody>
          <a:bodyPr wrap="square" rtlCol="0">
            <a:spAutoFit/>
          </a:bodyPr>
          <a:lstStyle/>
          <a:p>
            <a:pPr algn="ctr"/>
            <a:r>
              <a:rPr lang="en-US" altLang="zh-CN" b="1">
                <a:latin typeface="微软雅黑" panose="020B0503020204020204" charset="-122"/>
                <a:ea typeface="微软雅黑" panose="020B0503020204020204" charset="-122"/>
              </a:rPr>
              <a:t>X</a:t>
            </a:r>
            <a:r>
              <a:rPr lang="zh-CN" altLang="en-US" b="1">
                <a:latin typeface="微软雅黑" panose="020B0503020204020204" charset="-122"/>
                <a:ea typeface="微软雅黑" panose="020B0503020204020204" charset="-122"/>
              </a:rPr>
              <a:t>和</a:t>
            </a:r>
            <a:r>
              <a:rPr lang="en-US" altLang="zh-CN" b="1">
                <a:latin typeface="微软雅黑" panose="020B0503020204020204" charset="-122"/>
                <a:ea typeface="微软雅黑" panose="020B0503020204020204" charset="-122"/>
              </a:rPr>
              <a:t>y </a:t>
            </a:r>
            <a:r>
              <a:rPr lang="zh-CN" altLang="en-US" b="1">
                <a:latin typeface="微软雅黑" panose="020B0503020204020204" charset="-122"/>
                <a:ea typeface="微软雅黑" panose="020B0503020204020204" charset="-122"/>
              </a:rPr>
              <a:t>的</a:t>
            </a:r>
            <a:endParaRPr lang="en-US" altLang="zh-CN" b="1">
              <a:latin typeface="微软雅黑" panose="020B0503020204020204" charset="-122"/>
              <a:ea typeface="微软雅黑" panose="020B0503020204020204" charset="-122"/>
            </a:endParaRPr>
          </a:p>
          <a:p>
            <a:pPr algn="ctr"/>
            <a:r>
              <a:rPr lang="zh-CN" altLang="en-US" b="1">
                <a:latin typeface="微软雅黑" panose="020B0503020204020204" charset="-122"/>
                <a:ea typeface="微软雅黑" panose="020B0503020204020204" charset="-122"/>
              </a:rPr>
              <a:t>相关性</a:t>
            </a:r>
          </a:p>
        </p:txBody>
      </p:sp>
      <p:sp>
        <p:nvSpPr>
          <p:cNvPr id="8" name="矩形 7"/>
          <p:cNvSpPr/>
          <p:nvPr/>
        </p:nvSpPr>
        <p:spPr>
          <a:xfrm>
            <a:off x="189880" y="1204481"/>
            <a:ext cx="4265911" cy="369332"/>
          </a:xfrm>
          <a:prstGeom prst="rect">
            <a:avLst/>
          </a:prstGeom>
        </p:spPr>
        <p:txBody>
          <a:bodyPr wrap="none">
            <a:spAutoFit/>
          </a:bodyPr>
          <a:lstStyle/>
          <a:p>
            <a:pPr marL="285750" indent="-285750">
              <a:buFont typeface="Arial" panose="020B0604020202020204" pitchFamily="34" charset="0"/>
              <a:buChar char="•"/>
            </a:pPr>
            <a:r>
              <a:rPr lang="en-US" altLang="zh-CN" b="1">
                <a:latin typeface="微软雅黑" panose="020B0503020204020204" charset="-122"/>
                <a:ea typeface="微软雅黑" panose="020B0503020204020204" charset="-122"/>
              </a:rPr>
              <a:t>2.1.1 </a:t>
            </a:r>
            <a:r>
              <a:rPr lang="zh-CN" altLang="en-US" b="1">
                <a:latin typeface="微软雅黑" panose="020B0503020204020204" charset="-122"/>
                <a:ea typeface="微软雅黑" panose="020B0503020204020204" charset="-122"/>
              </a:rPr>
              <a:t>线性回归算法核心原理（</a:t>
            </a:r>
            <a:r>
              <a:rPr lang="en-US" altLang="zh-CN" b="1">
                <a:latin typeface="微软雅黑" panose="020B0503020204020204" charset="-122"/>
                <a:ea typeface="微软雅黑" panose="020B0503020204020204" charset="-122"/>
              </a:rPr>
              <a:t>2/8</a:t>
            </a:r>
            <a:r>
              <a:rPr lang="zh-CN" altLang="en-US" b="1">
                <a:latin typeface="微软雅黑" panose="020B0503020204020204" charset="-122"/>
                <a:ea typeface="微软雅黑" panose="020B0503020204020204" charset="-122"/>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3464308" y="1801900"/>
            <a:ext cx="58785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Step1</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：随机选择</a:t>
            </a: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K</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个数据点作为“种子” </a:t>
            </a:r>
          </a:p>
        </p:txBody>
      </p:sp>
      <p:pic>
        <p:nvPicPr>
          <p:cNvPr id="6" name="图片 5"/>
          <p:cNvPicPr>
            <a:picLocks noChangeAspect="1"/>
          </p:cNvPicPr>
          <p:nvPr/>
        </p:nvPicPr>
        <p:blipFill>
          <a:blip r:embed="rId3"/>
          <a:stretch>
            <a:fillRect/>
          </a:stretch>
        </p:blipFill>
        <p:spPr>
          <a:xfrm>
            <a:off x="4615593" y="2508791"/>
            <a:ext cx="5196025" cy="3644749"/>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2704563" y="1785816"/>
            <a:ext cx="75713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Step2</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：根据数据点与“种子”的距离大小进行类分配 </a:t>
            </a:r>
          </a:p>
        </p:txBody>
      </p:sp>
      <p:pic>
        <p:nvPicPr>
          <p:cNvPr id="4" name="图片 3"/>
          <p:cNvPicPr>
            <a:picLocks noChangeAspect="1"/>
          </p:cNvPicPr>
          <p:nvPr/>
        </p:nvPicPr>
        <p:blipFill>
          <a:blip r:embed="rId3"/>
          <a:stretch>
            <a:fillRect/>
          </a:stretch>
        </p:blipFill>
        <p:spPr>
          <a:xfrm>
            <a:off x="5431245" y="2768385"/>
            <a:ext cx="4511914" cy="318165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2704563" y="1785816"/>
            <a:ext cx="849463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Step3</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：更新类中心点的位置，以新的类中心点作为“种子” </a:t>
            </a:r>
          </a:p>
        </p:txBody>
      </p:sp>
      <p:pic>
        <p:nvPicPr>
          <p:cNvPr id="6" name="图片 5"/>
          <p:cNvPicPr>
            <a:picLocks noChangeAspect="1"/>
          </p:cNvPicPr>
          <p:nvPr/>
        </p:nvPicPr>
        <p:blipFill>
          <a:blip r:embed="rId3"/>
          <a:stretch>
            <a:fillRect/>
          </a:stretch>
        </p:blipFill>
        <p:spPr>
          <a:xfrm>
            <a:off x="4713669" y="2660836"/>
            <a:ext cx="4848806" cy="344374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2704563" y="1785816"/>
            <a:ext cx="78790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Step4</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：按照新的“种子”对数据归属的类进行重新分配 </a:t>
            </a:r>
          </a:p>
        </p:txBody>
      </p:sp>
      <p:pic>
        <p:nvPicPr>
          <p:cNvPr id="4" name="图片 3"/>
          <p:cNvPicPr>
            <a:picLocks noChangeAspect="1"/>
          </p:cNvPicPr>
          <p:nvPr/>
        </p:nvPicPr>
        <p:blipFill>
          <a:blip r:embed="rId3"/>
          <a:stretch>
            <a:fillRect/>
          </a:stretch>
        </p:blipFill>
        <p:spPr>
          <a:xfrm>
            <a:off x="4569662" y="2712679"/>
            <a:ext cx="4588403" cy="3325303"/>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2704563" y="1785816"/>
            <a:ext cx="78790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Step5</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：更新类中心点（</a:t>
            </a: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-&gt;step3 -&gt;step4</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），不断迭代 </a:t>
            </a:r>
          </a:p>
        </p:txBody>
      </p:sp>
      <p:pic>
        <p:nvPicPr>
          <p:cNvPr id="6" name="图片 5"/>
          <p:cNvPicPr>
            <a:picLocks noChangeAspect="1"/>
          </p:cNvPicPr>
          <p:nvPr/>
        </p:nvPicPr>
        <p:blipFill>
          <a:blip r:embed="rId3"/>
          <a:stretch>
            <a:fillRect/>
          </a:stretch>
        </p:blipFill>
        <p:spPr>
          <a:xfrm>
            <a:off x="4367709" y="2628718"/>
            <a:ext cx="5052672" cy="365220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62374" y="587634"/>
            <a:ext cx="5995984" cy="574415"/>
          </a:xfrm>
          <a:prstGeom prst="roundRect">
            <a:avLst/>
          </a:prstGeom>
          <a:solidFill>
            <a:srgbClr val="19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二、</a:t>
            </a:r>
            <a:r>
              <a:rPr kumimoji="0" lang="en-US" altLang="zh-CN" sz="2400" b="0" i="0" u="none" strike="noStrike" kern="1200" cap="none" spc="0" normalizeH="0" baseline="0" noProof="0">
                <a:ln>
                  <a:noFill/>
                </a:ln>
                <a:solidFill>
                  <a:prstClr val="white"/>
                </a:solidFill>
                <a:effectLst/>
                <a:uLnTx/>
                <a:uFillTx/>
                <a:latin typeface="Impact" panose="020B0806030902050204" pitchFamily="34" charset="0"/>
                <a:ea typeface="隶书" panose="02010509060101010101" pitchFamily="49" charset="-122"/>
                <a:cs typeface="+mn-cs"/>
              </a:rPr>
              <a:t>K </a:t>
            </a:r>
            <a:r>
              <a:rPr kumimoji="0" lang="zh-CN" altLang="en-US" sz="2800" b="0" i="0" u="none" strike="noStrike" kern="1200" cap="none" spc="0" normalizeH="0" baseline="0" noProof="0">
                <a:ln>
                  <a:noFill/>
                </a:ln>
                <a:solidFill>
                  <a:prstClr val="white"/>
                </a:solidFill>
                <a:effectLst/>
                <a:uLnTx/>
                <a:uFillTx/>
                <a:latin typeface="隶书" panose="02010509060101010101" pitchFamily="49" charset="-122"/>
                <a:ea typeface="隶书" panose="02010509060101010101" pitchFamily="49" charset="-122"/>
                <a:cs typeface="+mn-cs"/>
              </a:rPr>
              <a:t>均值聚类算法原理</a:t>
            </a:r>
            <a:endParaRPr kumimoji="0" lang="en-US" altLang="zh-CN" sz="28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cs typeface="+mn-cs"/>
            </a:endParaRPr>
          </a:p>
        </p:txBody>
      </p:sp>
      <p:sp>
        <p:nvSpPr>
          <p:cNvPr id="2" name="对话气泡: 矩形 1"/>
          <p:cNvSpPr/>
          <p:nvPr/>
        </p:nvSpPr>
        <p:spPr>
          <a:xfrm>
            <a:off x="297229" y="3128587"/>
            <a:ext cx="2407334" cy="794498"/>
          </a:xfrm>
          <a:prstGeom prst="wedgeRectCallout">
            <a:avLst>
              <a:gd name="adj1" fmla="val -504"/>
              <a:gd name="adj2" fmla="val 738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prstClr val="white"/>
                </a:solidFill>
                <a:effectLst/>
                <a:uLnTx/>
                <a:uFillTx/>
                <a:latin typeface="Lato Light"/>
                <a:ea typeface="+mn-ea"/>
                <a:cs typeface="+mn-cs"/>
              </a:rPr>
              <a:t>K </a:t>
            </a:r>
            <a:r>
              <a:rPr kumimoji="0" lang="zh-CN" altLang="en-US" sz="1800" b="1" i="0" u="none" strike="noStrike" kern="1200" cap="none" spc="0" normalizeH="0" baseline="0" noProof="0">
                <a:ln>
                  <a:noFill/>
                </a:ln>
                <a:solidFill>
                  <a:prstClr val="white"/>
                </a:solidFill>
                <a:effectLst/>
                <a:uLnTx/>
                <a:uFillTx/>
                <a:latin typeface="Lato Light"/>
                <a:ea typeface="+mn-ea"/>
                <a:cs typeface="+mn-cs"/>
              </a:rPr>
              <a:t>均值算法优缺点</a:t>
            </a:r>
          </a:p>
        </p:txBody>
      </p:sp>
      <p:grpSp>
        <p:nvGrpSpPr>
          <p:cNvPr id="64" name="组合 63"/>
          <p:cNvGrpSpPr/>
          <p:nvPr/>
        </p:nvGrpSpPr>
        <p:grpSpPr>
          <a:xfrm>
            <a:off x="825712" y="4240490"/>
            <a:ext cx="1878851" cy="1556812"/>
            <a:chOff x="4297363" y="4305300"/>
            <a:chExt cx="855663" cy="1008062"/>
          </a:xfrm>
          <a:solidFill>
            <a:srgbClr val="424953"/>
          </a:solidFill>
        </p:grpSpPr>
        <p:sp>
          <p:nvSpPr>
            <p:cNvPr id="65" name="Freeform 38"/>
            <p:cNvSpPr/>
            <p:nvPr/>
          </p:nvSpPr>
          <p:spPr bwMode="auto">
            <a:xfrm>
              <a:off x="4876801" y="4605337"/>
              <a:ext cx="276225" cy="530225"/>
            </a:xfrm>
            <a:custGeom>
              <a:avLst/>
              <a:gdLst>
                <a:gd name="T0" fmla="*/ 71 w 159"/>
                <a:gd name="T1" fmla="*/ 304 h 304"/>
                <a:gd name="T2" fmla="*/ 75 w 159"/>
                <a:gd name="T3" fmla="*/ 303 h 304"/>
                <a:gd name="T4" fmla="*/ 98 w 159"/>
                <a:gd name="T5" fmla="*/ 303 h 304"/>
                <a:gd name="T6" fmla="*/ 98 w 159"/>
                <a:gd name="T7" fmla="*/ 304 h 304"/>
                <a:gd name="T8" fmla="*/ 107 w 159"/>
                <a:gd name="T9" fmla="*/ 189 h 304"/>
                <a:gd name="T10" fmla="*/ 108 w 159"/>
                <a:gd name="T11" fmla="*/ 188 h 304"/>
                <a:gd name="T12" fmla="*/ 114 w 159"/>
                <a:gd name="T13" fmla="*/ 169 h 304"/>
                <a:gd name="T14" fmla="*/ 117 w 159"/>
                <a:gd name="T15" fmla="*/ 136 h 304"/>
                <a:gd name="T16" fmla="*/ 122 w 159"/>
                <a:gd name="T17" fmla="*/ 62 h 304"/>
                <a:gd name="T18" fmla="*/ 123 w 159"/>
                <a:gd name="T19" fmla="*/ 61 h 304"/>
                <a:gd name="T20" fmla="*/ 126 w 159"/>
                <a:gd name="T21" fmla="*/ 57 h 304"/>
                <a:gd name="T22" fmla="*/ 126 w 159"/>
                <a:gd name="T23" fmla="*/ 163 h 304"/>
                <a:gd name="T24" fmla="*/ 143 w 159"/>
                <a:gd name="T25" fmla="*/ 160 h 304"/>
                <a:gd name="T26" fmla="*/ 145 w 159"/>
                <a:gd name="T27" fmla="*/ 160 h 304"/>
                <a:gd name="T28" fmla="*/ 147 w 159"/>
                <a:gd name="T29" fmla="*/ 160 h 304"/>
                <a:gd name="T30" fmla="*/ 158 w 159"/>
                <a:gd name="T31" fmla="*/ 32 h 304"/>
                <a:gd name="T32" fmla="*/ 92 w 159"/>
                <a:gd name="T33" fmla="*/ 3 h 304"/>
                <a:gd name="T34" fmla="*/ 86 w 159"/>
                <a:gd name="T35" fmla="*/ 9 h 304"/>
                <a:gd name="T36" fmla="*/ 72 w 159"/>
                <a:gd name="T37" fmla="*/ 71 h 304"/>
                <a:gd name="T38" fmla="*/ 66 w 159"/>
                <a:gd name="T39" fmla="*/ 23 h 304"/>
                <a:gd name="T40" fmla="*/ 68 w 159"/>
                <a:gd name="T41" fmla="*/ 18 h 304"/>
                <a:gd name="T42" fmla="*/ 60 w 159"/>
                <a:gd name="T43" fmla="*/ 19 h 304"/>
                <a:gd name="T44" fmla="*/ 53 w 159"/>
                <a:gd name="T45" fmla="*/ 18 h 304"/>
                <a:gd name="T46" fmla="*/ 55 w 159"/>
                <a:gd name="T47" fmla="*/ 22 h 304"/>
                <a:gd name="T48" fmla="*/ 51 w 159"/>
                <a:gd name="T49" fmla="*/ 46 h 304"/>
                <a:gd name="T50" fmla="*/ 51 w 159"/>
                <a:gd name="T51" fmla="*/ 50 h 304"/>
                <a:gd name="T52" fmla="*/ 49 w 159"/>
                <a:gd name="T53" fmla="*/ 68 h 304"/>
                <a:gd name="T54" fmla="*/ 48 w 159"/>
                <a:gd name="T55" fmla="*/ 71 h 304"/>
                <a:gd name="T56" fmla="*/ 47 w 159"/>
                <a:gd name="T57" fmla="*/ 67 h 304"/>
                <a:gd name="T58" fmla="*/ 26 w 159"/>
                <a:gd name="T59" fmla="*/ 130 h 304"/>
                <a:gd name="T60" fmla="*/ 20 w 159"/>
                <a:gd name="T61" fmla="*/ 148 h 304"/>
                <a:gd name="T62" fmla="*/ 6 w 159"/>
                <a:gd name="T63" fmla="*/ 158 h 304"/>
                <a:gd name="T64" fmla="*/ 3 w 159"/>
                <a:gd name="T65" fmla="*/ 158 h 304"/>
                <a:gd name="T66" fmla="*/ 0 w 159"/>
                <a:gd name="T67" fmla="*/ 157 h 304"/>
                <a:gd name="T68" fmla="*/ 0 w 159"/>
                <a:gd name="T69" fmla="*/ 163 h 304"/>
                <a:gd name="T70" fmla="*/ 0 w 159"/>
                <a:gd name="T71" fmla="*/ 168 h 304"/>
                <a:gd name="T72" fmla="*/ 9 w 159"/>
                <a:gd name="T73" fmla="*/ 190 h 304"/>
                <a:gd name="T74" fmla="*/ 8 w 159"/>
                <a:gd name="T75" fmla="*/ 198 h 304"/>
                <a:gd name="T76" fmla="*/ 16 w 159"/>
                <a:gd name="T77" fmla="*/ 304 h 304"/>
                <a:gd name="T78" fmla="*/ 17 w 159"/>
                <a:gd name="T79" fmla="*/ 303 h 304"/>
                <a:gd name="T80" fmla="*/ 40 w 159"/>
                <a:gd name="T81" fmla="*/ 303 h 304"/>
                <a:gd name="T82" fmla="*/ 44 w 159"/>
                <a:gd name="T83" fmla="*/ 304 h 304"/>
                <a:gd name="T84" fmla="*/ 55 w 159"/>
                <a:gd name="T85" fmla="*/ 215 h 304"/>
                <a:gd name="T86" fmla="*/ 57 w 159"/>
                <a:gd name="T87" fmla="*/ 215 h 304"/>
                <a:gd name="T88" fmla="*/ 60 w 159"/>
                <a:gd name="T89" fmla="*/ 215 h 304"/>
                <a:gd name="T90" fmla="*/ 71 w 159"/>
                <a:gd name="T9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304">
                  <a:moveTo>
                    <a:pt x="71" y="304"/>
                  </a:moveTo>
                  <a:cubicBezTo>
                    <a:pt x="72" y="304"/>
                    <a:pt x="74" y="303"/>
                    <a:pt x="75" y="303"/>
                  </a:cubicBezTo>
                  <a:cubicBezTo>
                    <a:pt x="98" y="303"/>
                    <a:pt x="98" y="303"/>
                    <a:pt x="98" y="303"/>
                  </a:cubicBezTo>
                  <a:cubicBezTo>
                    <a:pt x="98" y="303"/>
                    <a:pt x="98" y="304"/>
                    <a:pt x="98" y="304"/>
                  </a:cubicBezTo>
                  <a:cubicBezTo>
                    <a:pt x="107" y="189"/>
                    <a:pt x="107" y="189"/>
                    <a:pt x="107" y="189"/>
                  </a:cubicBezTo>
                  <a:cubicBezTo>
                    <a:pt x="107" y="189"/>
                    <a:pt x="108" y="188"/>
                    <a:pt x="108" y="188"/>
                  </a:cubicBezTo>
                  <a:cubicBezTo>
                    <a:pt x="109" y="182"/>
                    <a:pt x="110" y="174"/>
                    <a:pt x="114" y="169"/>
                  </a:cubicBezTo>
                  <a:cubicBezTo>
                    <a:pt x="115" y="163"/>
                    <a:pt x="116" y="151"/>
                    <a:pt x="117" y="136"/>
                  </a:cubicBezTo>
                  <a:cubicBezTo>
                    <a:pt x="122" y="62"/>
                    <a:pt x="122" y="62"/>
                    <a:pt x="122" y="62"/>
                  </a:cubicBezTo>
                  <a:cubicBezTo>
                    <a:pt x="122" y="61"/>
                    <a:pt x="123" y="61"/>
                    <a:pt x="123" y="61"/>
                  </a:cubicBezTo>
                  <a:cubicBezTo>
                    <a:pt x="124" y="60"/>
                    <a:pt x="125" y="58"/>
                    <a:pt x="126" y="57"/>
                  </a:cubicBezTo>
                  <a:cubicBezTo>
                    <a:pt x="129" y="53"/>
                    <a:pt x="127" y="135"/>
                    <a:pt x="126" y="163"/>
                  </a:cubicBezTo>
                  <a:cubicBezTo>
                    <a:pt x="143" y="160"/>
                    <a:pt x="143" y="160"/>
                    <a:pt x="143" y="160"/>
                  </a:cubicBezTo>
                  <a:cubicBezTo>
                    <a:pt x="144" y="160"/>
                    <a:pt x="144" y="160"/>
                    <a:pt x="145" y="160"/>
                  </a:cubicBezTo>
                  <a:cubicBezTo>
                    <a:pt x="146" y="160"/>
                    <a:pt x="146" y="160"/>
                    <a:pt x="147" y="160"/>
                  </a:cubicBezTo>
                  <a:cubicBezTo>
                    <a:pt x="152" y="128"/>
                    <a:pt x="159" y="40"/>
                    <a:pt x="158" y="32"/>
                  </a:cubicBezTo>
                  <a:cubicBezTo>
                    <a:pt x="156" y="26"/>
                    <a:pt x="121" y="0"/>
                    <a:pt x="92" y="3"/>
                  </a:cubicBezTo>
                  <a:cubicBezTo>
                    <a:pt x="90" y="5"/>
                    <a:pt x="88" y="7"/>
                    <a:pt x="86" y="9"/>
                  </a:cubicBezTo>
                  <a:cubicBezTo>
                    <a:pt x="72" y="71"/>
                    <a:pt x="72" y="71"/>
                    <a:pt x="72" y="71"/>
                  </a:cubicBezTo>
                  <a:cubicBezTo>
                    <a:pt x="66" y="23"/>
                    <a:pt x="66" y="23"/>
                    <a:pt x="66" y="23"/>
                  </a:cubicBezTo>
                  <a:cubicBezTo>
                    <a:pt x="68" y="18"/>
                    <a:pt x="68" y="18"/>
                    <a:pt x="68" y="18"/>
                  </a:cubicBezTo>
                  <a:cubicBezTo>
                    <a:pt x="65" y="18"/>
                    <a:pt x="62" y="19"/>
                    <a:pt x="60" y="19"/>
                  </a:cubicBezTo>
                  <a:cubicBezTo>
                    <a:pt x="58" y="19"/>
                    <a:pt x="56" y="18"/>
                    <a:pt x="53" y="18"/>
                  </a:cubicBezTo>
                  <a:cubicBezTo>
                    <a:pt x="55" y="22"/>
                    <a:pt x="55" y="22"/>
                    <a:pt x="55" y="22"/>
                  </a:cubicBezTo>
                  <a:cubicBezTo>
                    <a:pt x="51" y="46"/>
                    <a:pt x="51" y="46"/>
                    <a:pt x="51" y="46"/>
                  </a:cubicBezTo>
                  <a:cubicBezTo>
                    <a:pt x="51" y="47"/>
                    <a:pt x="51" y="48"/>
                    <a:pt x="51" y="50"/>
                  </a:cubicBezTo>
                  <a:cubicBezTo>
                    <a:pt x="49" y="68"/>
                    <a:pt x="49" y="68"/>
                    <a:pt x="49" y="68"/>
                  </a:cubicBezTo>
                  <a:cubicBezTo>
                    <a:pt x="48" y="71"/>
                    <a:pt x="48" y="71"/>
                    <a:pt x="48" y="71"/>
                  </a:cubicBezTo>
                  <a:cubicBezTo>
                    <a:pt x="47" y="67"/>
                    <a:pt x="47" y="67"/>
                    <a:pt x="47" y="67"/>
                  </a:cubicBezTo>
                  <a:cubicBezTo>
                    <a:pt x="42" y="87"/>
                    <a:pt x="34" y="108"/>
                    <a:pt x="26" y="130"/>
                  </a:cubicBezTo>
                  <a:cubicBezTo>
                    <a:pt x="20" y="148"/>
                    <a:pt x="20" y="148"/>
                    <a:pt x="20" y="148"/>
                  </a:cubicBezTo>
                  <a:cubicBezTo>
                    <a:pt x="18" y="154"/>
                    <a:pt x="13" y="158"/>
                    <a:pt x="6" y="158"/>
                  </a:cubicBezTo>
                  <a:cubicBezTo>
                    <a:pt x="5" y="158"/>
                    <a:pt x="4" y="158"/>
                    <a:pt x="3" y="158"/>
                  </a:cubicBezTo>
                  <a:cubicBezTo>
                    <a:pt x="0" y="157"/>
                    <a:pt x="0" y="157"/>
                    <a:pt x="0" y="157"/>
                  </a:cubicBezTo>
                  <a:cubicBezTo>
                    <a:pt x="0" y="159"/>
                    <a:pt x="0" y="161"/>
                    <a:pt x="0" y="163"/>
                  </a:cubicBezTo>
                  <a:cubicBezTo>
                    <a:pt x="0" y="165"/>
                    <a:pt x="0" y="166"/>
                    <a:pt x="0" y="168"/>
                  </a:cubicBezTo>
                  <a:cubicBezTo>
                    <a:pt x="7" y="174"/>
                    <a:pt x="8" y="184"/>
                    <a:pt x="9" y="190"/>
                  </a:cubicBezTo>
                  <a:cubicBezTo>
                    <a:pt x="9" y="193"/>
                    <a:pt x="9" y="196"/>
                    <a:pt x="8" y="198"/>
                  </a:cubicBezTo>
                  <a:cubicBezTo>
                    <a:pt x="16" y="304"/>
                    <a:pt x="16" y="304"/>
                    <a:pt x="16" y="304"/>
                  </a:cubicBezTo>
                  <a:cubicBezTo>
                    <a:pt x="17" y="304"/>
                    <a:pt x="17" y="303"/>
                    <a:pt x="17" y="303"/>
                  </a:cubicBezTo>
                  <a:cubicBezTo>
                    <a:pt x="40" y="303"/>
                    <a:pt x="40" y="303"/>
                    <a:pt x="40" y="303"/>
                  </a:cubicBezTo>
                  <a:cubicBezTo>
                    <a:pt x="41" y="303"/>
                    <a:pt x="43" y="304"/>
                    <a:pt x="44" y="304"/>
                  </a:cubicBezTo>
                  <a:cubicBezTo>
                    <a:pt x="55" y="215"/>
                    <a:pt x="55" y="215"/>
                    <a:pt x="55" y="215"/>
                  </a:cubicBezTo>
                  <a:cubicBezTo>
                    <a:pt x="55" y="215"/>
                    <a:pt x="56" y="215"/>
                    <a:pt x="57" y="215"/>
                  </a:cubicBezTo>
                  <a:cubicBezTo>
                    <a:pt x="58" y="215"/>
                    <a:pt x="59" y="215"/>
                    <a:pt x="60" y="215"/>
                  </a:cubicBezTo>
                  <a:lnTo>
                    <a:pt x="71"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6" name="Freeform 39"/>
            <p:cNvSpPr/>
            <p:nvPr/>
          </p:nvSpPr>
          <p:spPr bwMode="auto">
            <a:xfrm>
              <a:off x="5087938" y="4908550"/>
              <a:ext cx="41275" cy="39688"/>
            </a:xfrm>
            <a:custGeom>
              <a:avLst/>
              <a:gdLst>
                <a:gd name="T0" fmla="*/ 1 w 24"/>
                <a:gd name="T1" fmla="*/ 18 h 23"/>
                <a:gd name="T2" fmla="*/ 6 w 24"/>
                <a:gd name="T3" fmla="*/ 13 h 23"/>
                <a:gd name="T4" fmla="*/ 8 w 24"/>
                <a:gd name="T5" fmla="*/ 14 h 23"/>
                <a:gd name="T6" fmla="*/ 15 w 24"/>
                <a:gd name="T7" fmla="*/ 20 h 23"/>
                <a:gd name="T8" fmla="*/ 24 w 24"/>
                <a:gd name="T9" fmla="*/ 0 h 23"/>
                <a:gd name="T10" fmla="*/ 6 w 24"/>
                <a:gd name="T11" fmla="*/ 3 h 23"/>
                <a:gd name="T12" fmla="*/ 1 w 24"/>
                <a:gd name="T13" fmla="*/ 18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 y="18"/>
                  </a:moveTo>
                  <a:cubicBezTo>
                    <a:pt x="0" y="23"/>
                    <a:pt x="6" y="16"/>
                    <a:pt x="6" y="13"/>
                  </a:cubicBezTo>
                  <a:cubicBezTo>
                    <a:pt x="6" y="11"/>
                    <a:pt x="8" y="10"/>
                    <a:pt x="8" y="14"/>
                  </a:cubicBezTo>
                  <a:cubicBezTo>
                    <a:pt x="8" y="18"/>
                    <a:pt x="10" y="21"/>
                    <a:pt x="15" y="20"/>
                  </a:cubicBezTo>
                  <a:cubicBezTo>
                    <a:pt x="23" y="20"/>
                    <a:pt x="24" y="0"/>
                    <a:pt x="24" y="0"/>
                  </a:cubicBezTo>
                  <a:cubicBezTo>
                    <a:pt x="6" y="3"/>
                    <a:pt x="6" y="3"/>
                    <a:pt x="6" y="3"/>
                  </a:cubicBezTo>
                  <a:cubicBezTo>
                    <a:pt x="2" y="4"/>
                    <a:pt x="2" y="12"/>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7" name="Freeform 40"/>
            <p:cNvSpPr/>
            <p:nvPr/>
          </p:nvSpPr>
          <p:spPr bwMode="auto">
            <a:xfrm>
              <a:off x="4902201" y="4392612"/>
              <a:ext cx="153988" cy="219075"/>
            </a:xfrm>
            <a:custGeom>
              <a:avLst/>
              <a:gdLst>
                <a:gd name="T0" fmla="*/ 45 w 88"/>
                <a:gd name="T1" fmla="*/ 126 h 126"/>
                <a:gd name="T2" fmla="*/ 82 w 88"/>
                <a:gd name="T3" fmla="*/ 83 h 126"/>
                <a:gd name="T4" fmla="*/ 85 w 88"/>
                <a:gd name="T5" fmla="*/ 87 h 126"/>
                <a:gd name="T6" fmla="*/ 88 w 88"/>
                <a:gd name="T7" fmla="*/ 73 h 126"/>
                <a:gd name="T8" fmla="*/ 85 w 88"/>
                <a:gd name="T9" fmla="*/ 59 h 126"/>
                <a:gd name="T10" fmla="*/ 84 w 88"/>
                <a:gd name="T11" fmla="*/ 59 h 126"/>
                <a:gd name="T12" fmla="*/ 84 w 88"/>
                <a:gd name="T13" fmla="*/ 47 h 126"/>
                <a:gd name="T14" fmla="*/ 51 w 88"/>
                <a:gd name="T15" fmla="*/ 39 h 126"/>
                <a:gd name="T16" fmla="*/ 56 w 88"/>
                <a:gd name="T17" fmla="*/ 41 h 126"/>
                <a:gd name="T18" fmla="*/ 87 w 88"/>
                <a:gd name="T19" fmla="*/ 30 h 126"/>
                <a:gd name="T20" fmla="*/ 16 w 88"/>
                <a:gd name="T21" fmla="*/ 23 h 126"/>
                <a:gd name="T22" fmla="*/ 2 w 88"/>
                <a:gd name="T23" fmla="*/ 32 h 126"/>
                <a:gd name="T24" fmla="*/ 11 w 88"/>
                <a:gd name="T25" fmla="*/ 32 h 126"/>
                <a:gd name="T26" fmla="*/ 5 w 88"/>
                <a:gd name="T27" fmla="*/ 52 h 126"/>
                <a:gd name="T28" fmla="*/ 4 w 88"/>
                <a:gd name="T29" fmla="*/ 59 h 126"/>
                <a:gd name="T30" fmla="*/ 4 w 88"/>
                <a:gd name="T31" fmla="*/ 59 h 126"/>
                <a:gd name="T32" fmla="*/ 0 w 88"/>
                <a:gd name="T33" fmla="*/ 74 h 126"/>
                <a:gd name="T34" fmla="*/ 4 w 88"/>
                <a:gd name="T35" fmla="*/ 88 h 126"/>
                <a:gd name="T36" fmla="*/ 6 w 88"/>
                <a:gd name="T37" fmla="*/ 84 h 126"/>
                <a:gd name="T38" fmla="*/ 45 w 88"/>
                <a:gd name="T3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45" y="126"/>
                  </a:moveTo>
                  <a:cubicBezTo>
                    <a:pt x="59" y="126"/>
                    <a:pt x="79" y="110"/>
                    <a:pt x="82" y="83"/>
                  </a:cubicBezTo>
                  <a:cubicBezTo>
                    <a:pt x="83" y="85"/>
                    <a:pt x="84" y="87"/>
                    <a:pt x="85" y="87"/>
                  </a:cubicBezTo>
                  <a:cubicBezTo>
                    <a:pt x="87" y="87"/>
                    <a:pt x="88" y="81"/>
                    <a:pt x="88" y="73"/>
                  </a:cubicBezTo>
                  <a:cubicBezTo>
                    <a:pt x="88" y="65"/>
                    <a:pt x="87" y="59"/>
                    <a:pt x="85" y="59"/>
                  </a:cubicBezTo>
                  <a:cubicBezTo>
                    <a:pt x="85" y="59"/>
                    <a:pt x="84" y="59"/>
                    <a:pt x="84" y="59"/>
                  </a:cubicBezTo>
                  <a:cubicBezTo>
                    <a:pt x="84" y="56"/>
                    <a:pt x="84" y="52"/>
                    <a:pt x="84" y="47"/>
                  </a:cubicBezTo>
                  <a:cubicBezTo>
                    <a:pt x="77" y="52"/>
                    <a:pt x="65" y="45"/>
                    <a:pt x="51" y="39"/>
                  </a:cubicBezTo>
                  <a:cubicBezTo>
                    <a:pt x="53" y="40"/>
                    <a:pt x="54" y="40"/>
                    <a:pt x="56" y="41"/>
                  </a:cubicBezTo>
                  <a:cubicBezTo>
                    <a:pt x="78" y="53"/>
                    <a:pt x="87" y="30"/>
                    <a:pt x="87" y="30"/>
                  </a:cubicBezTo>
                  <a:cubicBezTo>
                    <a:pt x="87" y="30"/>
                    <a:pt x="60" y="0"/>
                    <a:pt x="16" y="23"/>
                  </a:cubicBezTo>
                  <a:cubicBezTo>
                    <a:pt x="12" y="25"/>
                    <a:pt x="6" y="30"/>
                    <a:pt x="2" y="32"/>
                  </a:cubicBezTo>
                  <a:cubicBezTo>
                    <a:pt x="2" y="32"/>
                    <a:pt x="5" y="32"/>
                    <a:pt x="11" y="32"/>
                  </a:cubicBezTo>
                  <a:cubicBezTo>
                    <a:pt x="6" y="35"/>
                    <a:pt x="4" y="41"/>
                    <a:pt x="5" y="52"/>
                  </a:cubicBezTo>
                  <a:cubicBezTo>
                    <a:pt x="4" y="54"/>
                    <a:pt x="4" y="57"/>
                    <a:pt x="4" y="59"/>
                  </a:cubicBezTo>
                  <a:cubicBezTo>
                    <a:pt x="4" y="59"/>
                    <a:pt x="4" y="59"/>
                    <a:pt x="4" y="59"/>
                  </a:cubicBezTo>
                  <a:cubicBezTo>
                    <a:pt x="2" y="59"/>
                    <a:pt x="0" y="66"/>
                    <a:pt x="0" y="74"/>
                  </a:cubicBezTo>
                  <a:cubicBezTo>
                    <a:pt x="0" y="81"/>
                    <a:pt x="2" y="88"/>
                    <a:pt x="4" y="88"/>
                  </a:cubicBezTo>
                  <a:cubicBezTo>
                    <a:pt x="5" y="88"/>
                    <a:pt x="5" y="86"/>
                    <a:pt x="6" y="84"/>
                  </a:cubicBezTo>
                  <a:cubicBezTo>
                    <a:pt x="12" y="108"/>
                    <a:pt x="33" y="126"/>
                    <a:pt x="45"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8" name="Freeform 41"/>
            <p:cNvSpPr/>
            <p:nvPr/>
          </p:nvSpPr>
          <p:spPr bwMode="auto">
            <a:xfrm>
              <a:off x="4864101" y="5159375"/>
              <a:ext cx="84138" cy="30163"/>
            </a:xfrm>
            <a:custGeom>
              <a:avLst/>
              <a:gdLst>
                <a:gd name="T0" fmla="*/ 24 w 48"/>
                <a:gd name="T1" fmla="*/ 0 h 17"/>
                <a:gd name="T2" fmla="*/ 16 w 48"/>
                <a:gd name="T3" fmla="*/ 16 h 17"/>
                <a:gd name="T4" fmla="*/ 38 w 48"/>
                <a:gd name="T5" fmla="*/ 9 h 17"/>
                <a:gd name="T6" fmla="*/ 41 w 48"/>
                <a:gd name="T7" fmla="*/ 9 h 17"/>
                <a:gd name="T8" fmla="*/ 46 w 48"/>
                <a:gd name="T9" fmla="*/ 9 h 17"/>
                <a:gd name="T10" fmla="*/ 47 w 48"/>
                <a:gd name="T11" fmla="*/ 1 h 17"/>
                <a:gd name="T12" fmla="*/ 47 w 48"/>
                <a:gd name="T13" fmla="*/ 0 h 17"/>
                <a:gd name="T14" fmla="*/ 24 w 4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4" y="0"/>
                  </a:moveTo>
                  <a:cubicBezTo>
                    <a:pt x="24" y="0"/>
                    <a:pt x="0" y="15"/>
                    <a:pt x="16" y="16"/>
                  </a:cubicBezTo>
                  <a:cubicBezTo>
                    <a:pt x="26" y="17"/>
                    <a:pt x="32" y="13"/>
                    <a:pt x="38" y="9"/>
                  </a:cubicBezTo>
                  <a:cubicBezTo>
                    <a:pt x="41" y="7"/>
                    <a:pt x="40" y="9"/>
                    <a:pt x="41" y="9"/>
                  </a:cubicBezTo>
                  <a:cubicBezTo>
                    <a:pt x="42" y="9"/>
                    <a:pt x="45" y="9"/>
                    <a:pt x="46" y="9"/>
                  </a:cubicBezTo>
                  <a:cubicBezTo>
                    <a:pt x="48" y="2"/>
                    <a:pt x="47" y="1"/>
                    <a:pt x="47" y="1"/>
                  </a:cubicBezTo>
                  <a:cubicBezTo>
                    <a:pt x="47" y="0"/>
                    <a:pt x="47" y="0"/>
                    <a:pt x="47"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69" name="Freeform 42"/>
            <p:cNvSpPr/>
            <p:nvPr/>
          </p:nvSpPr>
          <p:spPr bwMode="auto">
            <a:xfrm>
              <a:off x="5005388" y="5159375"/>
              <a:ext cx="84138" cy="30163"/>
            </a:xfrm>
            <a:custGeom>
              <a:avLst/>
              <a:gdLst>
                <a:gd name="T0" fmla="*/ 2 w 48"/>
                <a:gd name="T1" fmla="*/ 9 h 17"/>
                <a:gd name="T2" fmla="*/ 7 w 48"/>
                <a:gd name="T3" fmla="*/ 9 h 17"/>
                <a:gd name="T4" fmla="*/ 10 w 48"/>
                <a:gd name="T5" fmla="*/ 9 h 17"/>
                <a:gd name="T6" fmla="*/ 32 w 48"/>
                <a:gd name="T7" fmla="*/ 16 h 17"/>
                <a:gd name="T8" fmla="*/ 24 w 48"/>
                <a:gd name="T9" fmla="*/ 0 h 17"/>
                <a:gd name="T10" fmla="*/ 1 w 48"/>
                <a:gd name="T11" fmla="*/ 0 h 17"/>
                <a:gd name="T12" fmla="*/ 1 w 48"/>
                <a:gd name="T13" fmla="*/ 1 h 17"/>
                <a:gd name="T14" fmla="*/ 2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2" y="9"/>
                  </a:moveTo>
                  <a:cubicBezTo>
                    <a:pt x="3" y="9"/>
                    <a:pt x="6" y="9"/>
                    <a:pt x="7" y="9"/>
                  </a:cubicBezTo>
                  <a:cubicBezTo>
                    <a:pt x="8" y="9"/>
                    <a:pt x="7" y="7"/>
                    <a:pt x="10" y="9"/>
                  </a:cubicBezTo>
                  <a:cubicBezTo>
                    <a:pt x="16" y="13"/>
                    <a:pt x="22" y="17"/>
                    <a:pt x="32" y="16"/>
                  </a:cubicBezTo>
                  <a:cubicBezTo>
                    <a:pt x="48" y="15"/>
                    <a:pt x="24" y="0"/>
                    <a:pt x="24" y="0"/>
                  </a:cubicBezTo>
                  <a:cubicBezTo>
                    <a:pt x="1" y="0"/>
                    <a:pt x="1" y="0"/>
                    <a:pt x="1" y="0"/>
                  </a:cubicBezTo>
                  <a:cubicBezTo>
                    <a:pt x="1" y="1"/>
                    <a:pt x="1" y="1"/>
                    <a:pt x="1" y="1"/>
                  </a:cubicBezTo>
                  <a:cubicBezTo>
                    <a:pt x="1" y="1"/>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0" name="Freeform 43"/>
            <p:cNvSpPr/>
            <p:nvPr/>
          </p:nvSpPr>
          <p:spPr bwMode="auto">
            <a:xfrm>
              <a:off x="4297363" y="4610100"/>
              <a:ext cx="268288" cy="525463"/>
            </a:xfrm>
            <a:custGeom>
              <a:avLst/>
              <a:gdLst>
                <a:gd name="T0" fmla="*/ 30 w 154"/>
                <a:gd name="T1" fmla="*/ 54 h 301"/>
                <a:gd name="T2" fmla="*/ 34 w 154"/>
                <a:gd name="T3" fmla="*/ 57 h 301"/>
                <a:gd name="T4" fmla="*/ 34 w 154"/>
                <a:gd name="T5" fmla="*/ 57 h 301"/>
                <a:gd name="T6" fmla="*/ 37 w 154"/>
                <a:gd name="T7" fmla="*/ 113 h 301"/>
                <a:gd name="T8" fmla="*/ 42 w 154"/>
                <a:gd name="T9" fmla="*/ 165 h 301"/>
                <a:gd name="T10" fmla="*/ 50 w 154"/>
                <a:gd name="T11" fmla="*/ 187 h 301"/>
                <a:gd name="T12" fmla="*/ 50 w 154"/>
                <a:gd name="T13" fmla="*/ 195 h 301"/>
                <a:gd name="T14" fmla="*/ 58 w 154"/>
                <a:gd name="T15" fmla="*/ 301 h 301"/>
                <a:gd name="T16" fmla="*/ 59 w 154"/>
                <a:gd name="T17" fmla="*/ 300 h 301"/>
                <a:gd name="T18" fmla="*/ 82 w 154"/>
                <a:gd name="T19" fmla="*/ 300 h 301"/>
                <a:gd name="T20" fmla="*/ 85 w 154"/>
                <a:gd name="T21" fmla="*/ 301 h 301"/>
                <a:gd name="T22" fmla="*/ 96 w 154"/>
                <a:gd name="T23" fmla="*/ 212 h 301"/>
                <a:gd name="T24" fmla="*/ 98 w 154"/>
                <a:gd name="T25" fmla="*/ 212 h 301"/>
                <a:gd name="T26" fmla="*/ 101 w 154"/>
                <a:gd name="T27" fmla="*/ 212 h 301"/>
                <a:gd name="T28" fmla="*/ 113 w 154"/>
                <a:gd name="T29" fmla="*/ 301 h 301"/>
                <a:gd name="T30" fmla="*/ 116 w 154"/>
                <a:gd name="T31" fmla="*/ 300 h 301"/>
                <a:gd name="T32" fmla="*/ 139 w 154"/>
                <a:gd name="T33" fmla="*/ 300 h 301"/>
                <a:gd name="T34" fmla="*/ 140 w 154"/>
                <a:gd name="T35" fmla="*/ 301 h 301"/>
                <a:gd name="T36" fmla="*/ 148 w 154"/>
                <a:gd name="T37" fmla="*/ 186 h 301"/>
                <a:gd name="T38" fmla="*/ 149 w 154"/>
                <a:gd name="T39" fmla="*/ 185 h 301"/>
                <a:gd name="T40" fmla="*/ 154 w 154"/>
                <a:gd name="T41" fmla="*/ 169 h 301"/>
                <a:gd name="T42" fmla="*/ 153 w 154"/>
                <a:gd name="T43" fmla="*/ 156 h 301"/>
                <a:gd name="T44" fmla="*/ 145 w 154"/>
                <a:gd name="T45" fmla="*/ 157 h 301"/>
                <a:gd name="T46" fmla="*/ 128 w 154"/>
                <a:gd name="T47" fmla="*/ 153 h 301"/>
                <a:gd name="T48" fmla="*/ 121 w 154"/>
                <a:gd name="T49" fmla="*/ 144 h 301"/>
                <a:gd name="T50" fmla="*/ 106 w 154"/>
                <a:gd name="T51" fmla="*/ 26 h 301"/>
                <a:gd name="T52" fmla="*/ 108 w 154"/>
                <a:gd name="T53" fmla="*/ 15 h 301"/>
                <a:gd name="T54" fmla="*/ 101 w 154"/>
                <a:gd name="T55" fmla="*/ 16 h 301"/>
                <a:gd name="T56" fmla="*/ 95 w 154"/>
                <a:gd name="T57" fmla="*/ 15 h 301"/>
                <a:gd name="T58" fmla="*/ 96 w 154"/>
                <a:gd name="T59" fmla="*/ 19 h 301"/>
                <a:gd name="T60" fmla="*/ 90 w 154"/>
                <a:gd name="T61" fmla="*/ 65 h 301"/>
                <a:gd name="T62" fmla="*/ 90 w 154"/>
                <a:gd name="T63" fmla="*/ 68 h 301"/>
                <a:gd name="T64" fmla="*/ 72 w 154"/>
                <a:gd name="T65" fmla="*/ 1 h 301"/>
                <a:gd name="T66" fmla="*/ 71 w 154"/>
                <a:gd name="T67" fmla="*/ 0 h 301"/>
                <a:gd name="T68" fmla="*/ 69 w 154"/>
                <a:gd name="T69" fmla="*/ 0 h 301"/>
                <a:gd name="T70" fmla="*/ 2 w 154"/>
                <a:gd name="T71" fmla="*/ 35 h 301"/>
                <a:gd name="T72" fmla="*/ 10 w 154"/>
                <a:gd name="T73" fmla="*/ 157 h 301"/>
                <a:gd name="T74" fmla="*/ 12 w 154"/>
                <a:gd name="T75" fmla="*/ 157 h 301"/>
                <a:gd name="T76" fmla="*/ 15 w 154"/>
                <a:gd name="T77" fmla="*/ 157 h 301"/>
                <a:gd name="T78" fmla="*/ 33 w 154"/>
                <a:gd name="T79" fmla="*/ 161 h 301"/>
                <a:gd name="T80" fmla="*/ 34 w 154"/>
                <a:gd name="T81" fmla="*/ 161 h 301"/>
                <a:gd name="T82" fmla="*/ 30 w 154"/>
                <a:gd name="T83" fmla="*/ 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301">
                  <a:moveTo>
                    <a:pt x="30" y="54"/>
                  </a:moveTo>
                  <a:cubicBezTo>
                    <a:pt x="32" y="55"/>
                    <a:pt x="33" y="56"/>
                    <a:pt x="34" y="57"/>
                  </a:cubicBezTo>
                  <a:cubicBezTo>
                    <a:pt x="34" y="57"/>
                    <a:pt x="34" y="57"/>
                    <a:pt x="34" y="57"/>
                  </a:cubicBezTo>
                  <a:cubicBezTo>
                    <a:pt x="37" y="113"/>
                    <a:pt x="37" y="113"/>
                    <a:pt x="37" y="113"/>
                  </a:cubicBezTo>
                  <a:cubicBezTo>
                    <a:pt x="39" y="136"/>
                    <a:pt x="41" y="155"/>
                    <a:pt x="42" y="165"/>
                  </a:cubicBezTo>
                  <a:cubicBezTo>
                    <a:pt x="48" y="171"/>
                    <a:pt x="49" y="181"/>
                    <a:pt x="50" y="187"/>
                  </a:cubicBezTo>
                  <a:cubicBezTo>
                    <a:pt x="50" y="190"/>
                    <a:pt x="50" y="193"/>
                    <a:pt x="50" y="195"/>
                  </a:cubicBezTo>
                  <a:cubicBezTo>
                    <a:pt x="58" y="301"/>
                    <a:pt x="58" y="301"/>
                    <a:pt x="58" y="301"/>
                  </a:cubicBezTo>
                  <a:cubicBezTo>
                    <a:pt x="58" y="301"/>
                    <a:pt x="58" y="300"/>
                    <a:pt x="59" y="300"/>
                  </a:cubicBezTo>
                  <a:cubicBezTo>
                    <a:pt x="82" y="300"/>
                    <a:pt x="82" y="300"/>
                    <a:pt x="82" y="300"/>
                  </a:cubicBezTo>
                  <a:cubicBezTo>
                    <a:pt x="83" y="300"/>
                    <a:pt x="84" y="301"/>
                    <a:pt x="85" y="301"/>
                  </a:cubicBezTo>
                  <a:cubicBezTo>
                    <a:pt x="96" y="212"/>
                    <a:pt x="96" y="212"/>
                    <a:pt x="96" y="212"/>
                  </a:cubicBezTo>
                  <a:cubicBezTo>
                    <a:pt x="97" y="212"/>
                    <a:pt x="98" y="212"/>
                    <a:pt x="98" y="212"/>
                  </a:cubicBezTo>
                  <a:cubicBezTo>
                    <a:pt x="99" y="212"/>
                    <a:pt x="100" y="212"/>
                    <a:pt x="101" y="212"/>
                  </a:cubicBezTo>
                  <a:cubicBezTo>
                    <a:pt x="113" y="301"/>
                    <a:pt x="113" y="301"/>
                    <a:pt x="113" y="301"/>
                  </a:cubicBezTo>
                  <a:cubicBezTo>
                    <a:pt x="114" y="301"/>
                    <a:pt x="115" y="300"/>
                    <a:pt x="116" y="300"/>
                  </a:cubicBezTo>
                  <a:cubicBezTo>
                    <a:pt x="139" y="300"/>
                    <a:pt x="139" y="300"/>
                    <a:pt x="139" y="300"/>
                  </a:cubicBezTo>
                  <a:cubicBezTo>
                    <a:pt x="139" y="300"/>
                    <a:pt x="140" y="301"/>
                    <a:pt x="140" y="301"/>
                  </a:cubicBezTo>
                  <a:cubicBezTo>
                    <a:pt x="148" y="186"/>
                    <a:pt x="148" y="186"/>
                    <a:pt x="148" y="186"/>
                  </a:cubicBezTo>
                  <a:cubicBezTo>
                    <a:pt x="149" y="186"/>
                    <a:pt x="149" y="185"/>
                    <a:pt x="149" y="185"/>
                  </a:cubicBezTo>
                  <a:cubicBezTo>
                    <a:pt x="150" y="180"/>
                    <a:pt x="151" y="174"/>
                    <a:pt x="154" y="169"/>
                  </a:cubicBezTo>
                  <a:cubicBezTo>
                    <a:pt x="154" y="165"/>
                    <a:pt x="153" y="161"/>
                    <a:pt x="153" y="156"/>
                  </a:cubicBezTo>
                  <a:cubicBezTo>
                    <a:pt x="150" y="157"/>
                    <a:pt x="147" y="157"/>
                    <a:pt x="145" y="157"/>
                  </a:cubicBezTo>
                  <a:cubicBezTo>
                    <a:pt x="138" y="157"/>
                    <a:pt x="133" y="156"/>
                    <a:pt x="128" y="153"/>
                  </a:cubicBezTo>
                  <a:cubicBezTo>
                    <a:pt x="125" y="151"/>
                    <a:pt x="122" y="147"/>
                    <a:pt x="121" y="144"/>
                  </a:cubicBezTo>
                  <a:cubicBezTo>
                    <a:pt x="121" y="143"/>
                    <a:pt x="103" y="47"/>
                    <a:pt x="106" y="26"/>
                  </a:cubicBezTo>
                  <a:cubicBezTo>
                    <a:pt x="106" y="22"/>
                    <a:pt x="107" y="18"/>
                    <a:pt x="108" y="15"/>
                  </a:cubicBezTo>
                  <a:cubicBezTo>
                    <a:pt x="106" y="15"/>
                    <a:pt x="104" y="16"/>
                    <a:pt x="101" y="16"/>
                  </a:cubicBezTo>
                  <a:cubicBezTo>
                    <a:pt x="99" y="16"/>
                    <a:pt x="97" y="15"/>
                    <a:pt x="95" y="15"/>
                  </a:cubicBezTo>
                  <a:cubicBezTo>
                    <a:pt x="96" y="19"/>
                    <a:pt x="96" y="19"/>
                    <a:pt x="96" y="19"/>
                  </a:cubicBezTo>
                  <a:cubicBezTo>
                    <a:pt x="90" y="65"/>
                    <a:pt x="90" y="65"/>
                    <a:pt x="90" y="65"/>
                  </a:cubicBezTo>
                  <a:cubicBezTo>
                    <a:pt x="90" y="68"/>
                    <a:pt x="90" y="68"/>
                    <a:pt x="90" y="68"/>
                  </a:cubicBezTo>
                  <a:cubicBezTo>
                    <a:pt x="72" y="1"/>
                    <a:pt x="72" y="1"/>
                    <a:pt x="72" y="1"/>
                  </a:cubicBezTo>
                  <a:cubicBezTo>
                    <a:pt x="71" y="1"/>
                    <a:pt x="71" y="1"/>
                    <a:pt x="71" y="0"/>
                  </a:cubicBezTo>
                  <a:cubicBezTo>
                    <a:pt x="70" y="0"/>
                    <a:pt x="70" y="0"/>
                    <a:pt x="69" y="0"/>
                  </a:cubicBezTo>
                  <a:cubicBezTo>
                    <a:pt x="39" y="4"/>
                    <a:pt x="3" y="15"/>
                    <a:pt x="2" y="35"/>
                  </a:cubicBezTo>
                  <a:cubicBezTo>
                    <a:pt x="0" y="44"/>
                    <a:pt x="5" y="127"/>
                    <a:pt x="10" y="157"/>
                  </a:cubicBezTo>
                  <a:cubicBezTo>
                    <a:pt x="10" y="157"/>
                    <a:pt x="11" y="157"/>
                    <a:pt x="12" y="157"/>
                  </a:cubicBezTo>
                  <a:cubicBezTo>
                    <a:pt x="13" y="157"/>
                    <a:pt x="14" y="157"/>
                    <a:pt x="15" y="157"/>
                  </a:cubicBezTo>
                  <a:cubicBezTo>
                    <a:pt x="33" y="161"/>
                    <a:pt x="33" y="161"/>
                    <a:pt x="33" y="161"/>
                  </a:cubicBezTo>
                  <a:cubicBezTo>
                    <a:pt x="33" y="161"/>
                    <a:pt x="34" y="161"/>
                    <a:pt x="34" y="161"/>
                  </a:cubicBezTo>
                  <a:cubicBezTo>
                    <a:pt x="32" y="133"/>
                    <a:pt x="28" y="52"/>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1" name="Freeform 44"/>
            <p:cNvSpPr/>
            <p:nvPr/>
          </p:nvSpPr>
          <p:spPr bwMode="auto">
            <a:xfrm>
              <a:off x="4318001" y="4908550"/>
              <a:ext cx="42863" cy="41275"/>
            </a:xfrm>
            <a:custGeom>
              <a:avLst/>
              <a:gdLst>
                <a:gd name="T0" fmla="*/ 19 w 24"/>
                <a:gd name="T1" fmla="*/ 4 h 24"/>
                <a:gd name="T2" fmla="*/ 0 w 24"/>
                <a:gd name="T3" fmla="*/ 0 h 24"/>
                <a:gd name="T4" fmla="*/ 10 w 24"/>
                <a:gd name="T5" fmla="*/ 21 h 24"/>
                <a:gd name="T6" fmla="*/ 17 w 24"/>
                <a:gd name="T7" fmla="*/ 15 h 24"/>
                <a:gd name="T8" fmla="*/ 19 w 24"/>
                <a:gd name="T9" fmla="*/ 14 h 24"/>
                <a:gd name="T10" fmla="*/ 24 w 24"/>
                <a:gd name="T11" fmla="*/ 18 h 24"/>
                <a:gd name="T12" fmla="*/ 19 w 2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9" y="4"/>
                  </a:moveTo>
                  <a:cubicBezTo>
                    <a:pt x="0" y="0"/>
                    <a:pt x="0" y="0"/>
                    <a:pt x="0" y="0"/>
                  </a:cubicBezTo>
                  <a:cubicBezTo>
                    <a:pt x="0" y="0"/>
                    <a:pt x="2" y="20"/>
                    <a:pt x="10" y="21"/>
                  </a:cubicBezTo>
                  <a:cubicBezTo>
                    <a:pt x="15" y="21"/>
                    <a:pt x="17" y="19"/>
                    <a:pt x="17" y="15"/>
                  </a:cubicBezTo>
                  <a:cubicBezTo>
                    <a:pt x="17" y="11"/>
                    <a:pt x="19" y="11"/>
                    <a:pt x="19" y="14"/>
                  </a:cubicBezTo>
                  <a:cubicBezTo>
                    <a:pt x="19" y="16"/>
                    <a:pt x="24" y="24"/>
                    <a:pt x="24" y="18"/>
                  </a:cubicBezTo>
                  <a:cubicBezTo>
                    <a:pt x="23" y="12"/>
                    <a:pt x="22" y="4"/>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72" name="Freeform 45"/>
            <p:cNvSpPr/>
            <p:nvPr/>
          </p:nvSpPr>
          <p:spPr bwMode="auto">
            <a:xfrm>
              <a:off x="4397376" y="4392612"/>
              <a:ext cx="152400" cy="219075"/>
            </a:xfrm>
            <a:custGeom>
              <a:avLst/>
              <a:gdLst>
                <a:gd name="T0" fmla="*/ 3 w 88"/>
                <a:gd name="T1" fmla="*/ 59 h 126"/>
                <a:gd name="T2" fmla="*/ 0 w 88"/>
                <a:gd name="T3" fmla="*/ 74 h 126"/>
                <a:gd name="T4" fmla="*/ 3 w 88"/>
                <a:gd name="T5" fmla="*/ 88 h 126"/>
                <a:gd name="T6" fmla="*/ 6 w 88"/>
                <a:gd name="T7" fmla="*/ 84 h 126"/>
                <a:gd name="T8" fmla="*/ 44 w 88"/>
                <a:gd name="T9" fmla="*/ 126 h 126"/>
                <a:gd name="T10" fmla="*/ 82 w 88"/>
                <a:gd name="T11" fmla="*/ 83 h 126"/>
                <a:gd name="T12" fmla="*/ 84 w 88"/>
                <a:gd name="T13" fmla="*/ 87 h 126"/>
                <a:gd name="T14" fmla="*/ 88 w 88"/>
                <a:gd name="T15" fmla="*/ 73 h 126"/>
                <a:gd name="T16" fmla="*/ 84 w 88"/>
                <a:gd name="T17" fmla="*/ 59 h 126"/>
                <a:gd name="T18" fmla="*/ 83 w 88"/>
                <a:gd name="T19" fmla="*/ 59 h 126"/>
                <a:gd name="T20" fmla="*/ 83 w 88"/>
                <a:gd name="T21" fmla="*/ 47 h 126"/>
                <a:gd name="T22" fmla="*/ 51 w 88"/>
                <a:gd name="T23" fmla="*/ 39 h 126"/>
                <a:gd name="T24" fmla="*/ 55 w 88"/>
                <a:gd name="T25" fmla="*/ 41 h 126"/>
                <a:gd name="T26" fmla="*/ 87 w 88"/>
                <a:gd name="T27" fmla="*/ 30 h 126"/>
                <a:gd name="T28" fmla="*/ 15 w 88"/>
                <a:gd name="T29" fmla="*/ 23 h 126"/>
                <a:gd name="T30" fmla="*/ 1 w 88"/>
                <a:gd name="T31" fmla="*/ 32 h 126"/>
                <a:gd name="T32" fmla="*/ 11 w 88"/>
                <a:gd name="T33" fmla="*/ 32 h 126"/>
                <a:gd name="T34" fmla="*/ 4 w 88"/>
                <a:gd name="T35" fmla="*/ 52 h 126"/>
                <a:gd name="T36" fmla="*/ 4 w 88"/>
                <a:gd name="T37" fmla="*/ 59 h 126"/>
                <a:gd name="T38" fmla="*/ 3 w 88"/>
                <a:gd name="T39"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26">
                  <a:moveTo>
                    <a:pt x="3" y="59"/>
                  </a:moveTo>
                  <a:cubicBezTo>
                    <a:pt x="1" y="59"/>
                    <a:pt x="0" y="66"/>
                    <a:pt x="0" y="74"/>
                  </a:cubicBezTo>
                  <a:cubicBezTo>
                    <a:pt x="0" y="81"/>
                    <a:pt x="1" y="88"/>
                    <a:pt x="3" y="88"/>
                  </a:cubicBezTo>
                  <a:cubicBezTo>
                    <a:pt x="4" y="88"/>
                    <a:pt x="5" y="86"/>
                    <a:pt x="6" y="84"/>
                  </a:cubicBezTo>
                  <a:cubicBezTo>
                    <a:pt x="12" y="108"/>
                    <a:pt x="33" y="126"/>
                    <a:pt x="44" y="126"/>
                  </a:cubicBezTo>
                  <a:cubicBezTo>
                    <a:pt x="59" y="126"/>
                    <a:pt x="79" y="110"/>
                    <a:pt x="82" y="83"/>
                  </a:cubicBezTo>
                  <a:cubicBezTo>
                    <a:pt x="83" y="85"/>
                    <a:pt x="83" y="87"/>
                    <a:pt x="84" y="87"/>
                  </a:cubicBezTo>
                  <a:cubicBezTo>
                    <a:pt x="86" y="87"/>
                    <a:pt x="88" y="81"/>
                    <a:pt x="88" y="73"/>
                  </a:cubicBezTo>
                  <a:cubicBezTo>
                    <a:pt x="88" y="65"/>
                    <a:pt x="86" y="59"/>
                    <a:pt x="84" y="59"/>
                  </a:cubicBezTo>
                  <a:cubicBezTo>
                    <a:pt x="84" y="59"/>
                    <a:pt x="84" y="59"/>
                    <a:pt x="83" y="59"/>
                  </a:cubicBezTo>
                  <a:cubicBezTo>
                    <a:pt x="84" y="56"/>
                    <a:pt x="84" y="52"/>
                    <a:pt x="83" y="47"/>
                  </a:cubicBezTo>
                  <a:cubicBezTo>
                    <a:pt x="77" y="52"/>
                    <a:pt x="64" y="45"/>
                    <a:pt x="51" y="39"/>
                  </a:cubicBezTo>
                  <a:cubicBezTo>
                    <a:pt x="52" y="40"/>
                    <a:pt x="54" y="40"/>
                    <a:pt x="55" y="41"/>
                  </a:cubicBezTo>
                  <a:cubicBezTo>
                    <a:pt x="78" y="53"/>
                    <a:pt x="87" y="30"/>
                    <a:pt x="87" y="30"/>
                  </a:cubicBezTo>
                  <a:cubicBezTo>
                    <a:pt x="87" y="30"/>
                    <a:pt x="59" y="0"/>
                    <a:pt x="15" y="23"/>
                  </a:cubicBezTo>
                  <a:cubicBezTo>
                    <a:pt x="11" y="25"/>
                    <a:pt x="6" y="30"/>
                    <a:pt x="1" y="32"/>
                  </a:cubicBezTo>
                  <a:cubicBezTo>
                    <a:pt x="1" y="32"/>
                    <a:pt x="5" y="32"/>
                    <a:pt x="11" y="32"/>
                  </a:cubicBezTo>
                  <a:cubicBezTo>
                    <a:pt x="6" y="35"/>
                    <a:pt x="3" y="41"/>
                    <a:pt x="4" y="52"/>
                  </a:cubicBezTo>
                  <a:cubicBezTo>
                    <a:pt x="4" y="54"/>
                    <a:pt x="4" y="57"/>
                    <a:pt x="4" y="59"/>
                  </a:cubicBezTo>
                  <a:cubicBezTo>
                    <a:pt x="4" y="59"/>
                    <a:pt x="3" y="59"/>
                    <a:pt x="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2" name="Freeform 46"/>
            <p:cNvSpPr/>
            <p:nvPr/>
          </p:nvSpPr>
          <p:spPr bwMode="auto">
            <a:xfrm>
              <a:off x="4356101" y="5159375"/>
              <a:ext cx="84138" cy="30163"/>
            </a:xfrm>
            <a:custGeom>
              <a:avLst/>
              <a:gdLst>
                <a:gd name="T0" fmla="*/ 17 w 48"/>
                <a:gd name="T1" fmla="*/ 16 h 17"/>
                <a:gd name="T2" fmla="*/ 39 w 48"/>
                <a:gd name="T3" fmla="*/ 9 h 17"/>
                <a:gd name="T4" fmla="*/ 42 w 48"/>
                <a:gd name="T5" fmla="*/ 9 h 17"/>
                <a:gd name="T6" fmla="*/ 47 w 48"/>
                <a:gd name="T7" fmla="*/ 9 h 17"/>
                <a:gd name="T8" fmla="*/ 47 w 48"/>
                <a:gd name="T9" fmla="*/ 1 h 17"/>
                <a:gd name="T10" fmla="*/ 48 w 48"/>
                <a:gd name="T11" fmla="*/ 0 h 17"/>
                <a:gd name="T12" fmla="*/ 25 w 48"/>
                <a:gd name="T13" fmla="*/ 0 h 17"/>
                <a:gd name="T14" fmla="*/ 17 w 4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7" y="16"/>
                  </a:moveTo>
                  <a:cubicBezTo>
                    <a:pt x="27" y="17"/>
                    <a:pt x="33" y="13"/>
                    <a:pt x="39" y="9"/>
                  </a:cubicBezTo>
                  <a:cubicBezTo>
                    <a:pt x="42" y="7"/>
                    <a:pt x="41" y="9"/>
                    <a:pt x="42" y="9"/>
                  </a:cubicBezTo>
                  <a:cubicBezTo>
                    <a:pt x="43" y="9"/>
                    <a:pt x="46" y="9"/>
                    <a:pt x="47" y="9"/>
                  </a:cubicBezTo>
                  <a:cubicBezTo>
                    <a:pt x="48" y="2"/>
                    <a:pt x="47" y="1"/>
                    <a:pt x="47" y="1"/>
                  </a:cubicBezTo>
                  <a:cubicBezTo>
                    <a:pt x="48" y="0"/>
                    <a:pt x="48" y="0"/>
                    <a:pt x="48" y="0"/>
                  </a:cubicBezTo>
                  <a:cubicBezTo>
                    <a:pt x="25" y="0"/>
                    <a:pt x="25" y="0"/>
                    <a:pt x="25" y="0"/>
                  </a:cubicBezTo>
                  <a:cubicBezTo>
                    <a:pt x="25" y="0"/>
                    <a:pt x="0" y="15"/>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3" name="Freeform 47"/>
            <p:cNvSpPr/>
            <p:nvPr/>
          </p:nvSpPr>
          <p:spPr bwMode="auto">
            <a:xfrm>
              <a:off x="4498976" y="5159375"/>
              <a:ext cx="84138" cy="30163"/>
            </a:xfrm>
            <a:custGeom>
              <a:avLst/>
              <a:gdLst>
                <a:gd name="T0" fmla="*/ 1 w 48"/>
                <a:gd name="T1" fmla="*/ 9 h 17"/>
                <a:gd name="T2" fmla="*/ 6 w 48"/>
                <a:gd name="T3" fmla="*/ 9 h 17"/>
                <a:gd name="T4" fmla="*/ 9 w 48"/>
                <a:gd name="T5" fmla="*/ 9 h 17"/>
                <a:gd name="T6" fmla="*/ 31 w 48"/>
                <a:gd name="T7" fmla="*/ 16 h 17"/>
                <a:gd name="T8" fmla="*/ 23 w 48"/>
                <a:gd name="T9" fmla="*/ 0 h 17"/>
                <a:gd name="T10" fmla="*/ 0 w 48"/>
                <a:gd name="T11" fmla="*/ 0 h 17"/>
                <a:gd name="T12" fmla="*/ 1 w 48"/>
                <a:gd name="T13" fmla="*/ 1 h 17"/>
                <a:gd name="T14" fmla="*/ 1 w 4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7">
                  <a:moveTo>
                    <a:pt x="1" y="9"/>
                  </a:moveTo>
                  <a:cubicBezTo>
                    <a:pt x="2" y="9"/>
                    <a:pt x="5" y="9"/>
                    <a:pt x="6" y="9"/>
                  </a:cubicBezTo>
                  <a:cubicBezTo>
                    <a:pt x="7" y="9"/>
                    <a:pt x="6" y="7"/>
                    <a:pt x="9" y="9"/>
                  </a:cubicBezTo>
                  <a:cubicBezTo>
                    <a:pt x="15" y="13"/>
                    <a:pt x="21" y="17"/>
                    <a:pt x="31" y="16"/>
                  </a:cubicBezTo>
                  <a:cubicBezTo>
                    <a:pt x="48" y="15"/>
                    <a:pt x="23" y="0"/>
                    <a:pt x="23" y="0"/>
                  </a:cubicBezTo>
                  <a:cubicBezTo>
                    <a:pt x="0" y="0"/>
                    <a:pt x="0" y="0"/>
                    <a:pt x="0" y="0"/>
                  </a:cubicBezTo>
                  <a:cubicBezTo>
                    <a:pt x="1" y="1"/>
                    <a:pt x="1" y="1"/>
                    <a:pt x="1" y="1"/>
                  </a:cubicBezTo>
                  <a:cubicBezTo>
                    <a:pt x="1" y="1"/>
                    <a:pt x="0" y="2"/>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4" name="Freeform 48"/>
            <p:cNvSpPr/>
            <p:nvPr/>
          </p:nvSpPr>
          <p:spPr bwMode="auto">
            <a:xfrm>
              <a:off x="4627563" y="4305300"/>
              <a:ext cx="195263" cy="279400"/>
            </a:xfrm>
            <a:custGeom>
              <a:avLst/>
              <a:gdLst>
                <a:gd name="T0" fmla="*/ 5 w 112"/>
                <a:gd name="T1" fmla="*/ 75 h 160"/>
                <a:gd name="T2" fmla="*/ 0 w 112"/>
                <a:gd name="T3" fmla="*/ 93 h 160"/>
                <a:gd name="T4" fmla="*/ 5 w 112"/>
                <a:gd name="T5" fmla="*/ 111 h 160"/>
                <a:gd name="T6" fmla="*/ 8 w 112"/>
                <a:gd name="T7" fmla="*/ 106 h 160"/>
                <a:gd name="T8" fmla="*/ 57 w 112"/>
                <a:gd name="T9" fmla="*/ 160 h 160"/>
                <a:gd name="T10" fmla="*/ 104 w 112"/>
                <a:gd name="T11" fmla="*/ 104 h 160"/>
                <a:gd name="T12" fmla="*/ 107 w 112"/>
                <a:gd name="T13" fmla="*/ 110 h 160"/>
                <a:gd name="T14" fmla="*/ 112 w 112"/>
                <a:gd name="T15" fmla="*/ 92 h 160"/>
                <a:gd name="T16" fmla="*/ 107 w 112"/>
                <a:gd name="T17" fmla="*/ 74 h 160"/>
                <a:gd name="T18" fmla="*/ 106 w 112"/>
                <a:gd name="T19" fmla="*/ 75 h 160"/>
                <a:gd name="T20" fmla="*/ 106 w 112"/>
                <a:gd name="T21" fmla="*/ 60 h 160"/>
                <a:gd name="T22" fmla="*/ 65 w 112"/>
                <a:gd name="T23" fmla="*/ 49 h 160"/>
                <a:gd name="T24" fmla="*/ 71 w 112"/>
                <a:gd name="T25" fmla="*/ 52 h 160"/>
                <a:gd name="T26" fmla="*/ 110 w 112"/>
                <a:gd name="T27" fmla="*/ 38 h 160"/>
                <a:gd name="T28" fmla="*/ 20 w 112"/>
                <a:gd name="T29" fmla="*/ 29 h 160"/>
                <a:gd name="T30" fmla="*/ 2 w 112"/>
                <a:gd name="T31" fmla="*/ 41 h 160"/>
                <a:gd name="T32" fmla="*/ 14 w 112"/>
                <a:gd name="T33" fmla="*/ 41 h 160"/>
                <a:gd name="T34" fmla="*/ 6 w 112"/>
                <a:gd name="T35" fmla="*/ 66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09"/>
                    <a:pt x="8" y="106"/>
                  </a:cubicBezTo>
                  <a:cubicBezTo>
                    <a:pt x="15" y="137"/>
                    <a:pt x="42" y="160"/>
                    <a:pt x="57" y="160"/>
                  </a:cubicBezTo>
                  <a:cubicBezTo>
                    <a:pt x="75" y="160"/>
                    <a:pt x="100" y="138"/>
                    <a:pt x="104" y="104"/>
                  </a:cubicBezTo>
                  <a:cubicBezTo>
                    <a:pt x="105" y="108"/>
                    <a:pt x="106" y="110"/>
                    <a:pt x="107" y="110"/>
                  </a:cubicBezTo>
                  <a:cubicBezTo>
                    <a:pt x="110" y="110"/>
                    <a:pt x="112" y="102"/>
                    <a:pt x="112" y="92"/>
                  </a:cubicBezTo>
                  <a:cubicBezTo>
                    <a:pt x="112" y="82"/>
                    <a:pt x="110" y="74"/>
                    <a:pt x="107" y="74"/>
                  </a:cubicBezTo>
                  <a:cubicBezTo>
                    <a:pt x="107" y="74"/>
                    <a:pt x="106" y="74"/>
                    <a:pt x="106" y="75"/>
                  </a:cubicBezTo>
                  <a:cubicBezTo>
                    <a:pt x="106" y="70"/>
                    <a:pt x="106" y="65"/>
                    <a:pt x="106" y="60"/>
                  </a:cubicBezTo>
                  <a:cubicBezTo>
                    <a:pt x="97" y="66"/>
                    <a:pt x="82" y="57"/>
                    <a:pt x="65" y="49"/>
                  </a:cubicBezTo>
                  <a:cubicBezTo>
                    <a:pt x="67" y="50"/>
                    <a:pt x="69" y="51"/>
                    <a:pt x="71" y="52"/>
                  </a:cubicBezTo>
                  <a:cubicBezTo>
                    <a:pt x="99" y="66"/>
                    <a:pt x="110" y="38"/>
                    <a:pt x="110" y="38"/>
                  </a:cubicBezTo>
                  <a:cubicBezTo>
                    <a:pt x="110" y="38"/>
                    <a:pt x="75" y="0"/>
                    <a:pt x="20" y="29"/>
                  </a:cubicBezTo>
                  <a:cubicBezTo>
                    <a:pt x="15" y="31"/>
                    <a:pt x="8" y="38"/>
                    <a:pt x="2" y="41"/>
                  </a:cubicBezTo>
                  <a:cubicBezTo>
                    <a:pt x="2" y="41"/>
                    <a:pt x="7" y="41"/>
                    <a:pt x="14" y="41"/>
                  </a:cubicBezTo>
                  <a:cubicBezTo>
                    <a:pt x="8" y="44"/>
                    <a:pt x="5" y="52"/>
                    <a:pt x="6" y="66"/>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5" name="Freeform 49"/>
            <p:cNvSpPr/>
            <p:nvPr/>
          </p:nvSpPr>
          <p:spPr bwMode="auto">
            <a:xfrm>
              <a:off x="4578351" y="5275262"/>
              <a:ext cx="104775" cy="38100"/>
            </a:xfrm>
            <a:custGeom>
              <a:avLst/>
              <a:gdLst>
                <a:gd name="T0" fmla="*/ 31 w 60"/>
                <a:gd name="T1" fmla="*/ 0 h 22"/>
                <a:gd name="T2" fmla="*/ 21 w 60"/>
                <a:gd name="T3" fmla="*/ 21 h 22"/>
                <a:gd name="T4" fmla="*/ 48 w 60"/>
                <a:gd name="T5" fmla="*/ 12 h 22"/>
                <a:gd name="T6" fmla="*/ 52 w 60"/>
                <a:gd name="T7" fmla="*/ 12 h 22"/>
                <a:gd name="T8" fmla="*/ 58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8"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6" name="Freeform 50"/>
            <p:cNvSpPr/>
            <p:nvPr/>
          </p:nvSpPr>
          <p:spPr bwMode="auto">
            <a:xfrm>
              <a:off x="4757738" y="5275262"/>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9"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sp>
          <p:nvSpPr>
            <p:cNvPr id="137" name="Freeform 51"/>
            <p:cNvSpPr>
              <a:spLocks noEditPoints="1"/>
            </p:cNvSpPr>
            <p:nvPr/>
          </p:nvSpPr>
          <p:spPr bwMode="auto">
            <a:xfrm>
              <a:off x="4503738" y="4572000"/>
              <a:ext cx="444500" cy="692150"/>
            </a:xfrm>
            <a:custGeom>
              <a:avLst/>
              <a:gdLst>
                <a:gd name="T0" fmla="*/ 251 w 255"/>
                <a:gd name="T1" fmla="*/ 47 h 397"/>
                <a:gd name="T2" fmla="*/ 162 w 255"/>
                <a:gd name="T3" fmla="*/ 8 h 397"/>
                <a:gd name="T4" fmla="*/ 136 w 255"/>
                <a:gd name="T5" fmla="*/ 30 h 397"/>
                <a:gd name="T6" fmla="*/ 134 w 255"/>
                <a:gd name="T7" fmla="*/ 15 h 397"/>
                <a:gd name="T8" fmla="*/ 119 w 255"/>
                <a:gd name="T9" fmla="*/ 23 h 397"/>
                <a:gd name="T10" fmla="*/ 113 w 255"/>
                <a:gd name="T11" fmla="*/ 87 h 397"/>
                <a:gd name="T12" fmla="*/ 90 w 255"/>
                <a:gd name="T13" fmla="*/ 5 h 397"/>
                <a:gd name="T14" fmla="*/ 2 w 255"/>
                <a:gd name="T15" fmla="*/ 49 h 397"/>
                <a:gd name="T16" fmla="*/ 48 w 255"/>
                <a:gd name="T17" fmla="*/ 161 h 397"/>
                <a:gd name="T18" fmla="*/ 54 w 255"/>
                <a:gd name="T19" fmla="*/ 224 h 397"/>
                <a:gd name="T20" fmla="*/ 73 w 255"/>
                <a:gd name="T21" fmla="*/ 397 h 397"/>
                <a:gd name="T22" fmla="*/ 121 w 255"/>
                <a:gd name="T23" fmla="*/ 273 h 397"/>
                <a:gd name="T24" fmla="*/ 128 w 255"/>
                <a:gd name="T25" fmla="*/ 273 h 397"/>
                <a:gd name="T26" fmla="*/ 175 w 255"/>
                <a:gd name="T27" fmla="*/ 397 h 397"/>
                <a:gd name="T28" fmla="*/ 196 w 255"/>
                <a:gd name="T29" fmla="*/ 224 h 397"/>
                <a:gd name="T30" fmla="*/ 200 w 255"/>
                <a:gd name="T31" fmla="*/ 173 h 397"/>
                <a:gd name="T32" fmla="*/ 220 w 255"/>
                <a:gd name="T33" fmla="*/ 163 h 397"/>
                <a:gd name="T34" fmla="*/ 207 w 255"/>
                <a:gd name="T35" fmla="*/ 79 h 397"/>
                <a:gd name="T36" fmla="*/ 211 w 255"/>
                <a:gd name="T37" fmla="*/ 73 h 397"/>
                <a:gd name="T38" fmla="*/ 207 w 255"/>
                <a:gd name="T39" fmla="*/ 79 h 397"/>
                <a:gd name="T40" fmla="*/ 112 w 255"/>
                <a:gd name="T41" fmla="*/ 110 h 397"/>
                <a:gd name="T42" fmla="*/ 127 w 255"/>
                <a:gd name="T43" fmla="*/ 109 h 397"/>
                <a:gd name="T44" fmla="*/ 139 w 255"/>
                <a:gd name="T45" fmla="*/ 111 h 397"/>
                <a:gd name="T46" fmla="*/ 126 w 255"/>
                <a:gd name="T47" fmla="*/ 113 h 397"/>
                <a:gd name="T48" fmla="*/ 48 w 255"/>
                <a:gd name="T49" fmla="*/ 118 h 397"/>
                <a:gd name="T50" fmla="*/ 42 w 255"/>
                <a:gd name="T51" fmla="*/ 77 h 397"/>
                <a:gd name="T52" fmla="*/ 42 w 255"/>
                <a:gd name="T53" fmla="*/ 83 h 397"/>
                <a:gd name="T54" fmla="*/ 42 w 255"/>
                <a:gd name="T55" fmla="*/ 77 h 397"/>
                <a:gd name="T56" fmla="*/ 120 w 255"/>
                <a:gd name="T57" fmla="*/ 139 h 397"/>
                <a:gd name="T58" fmla="*/ 121 w 255"/>
                <a:gd name="T59" fmla="*/ 135 h 397"/>
                <a:gd name="T60" fmla="*/ 132 w 255"/>
                <a:gd name="T61" fmla="*/ 131 h 397"/>
                <a:gd name="T62" fmla="*/ 215 w 255"/>
                <a:gd name="T63" fmla="*/ 120 h 397"/>
                <a:gd name="T64" fmla="*/ 220 w 255"/>
                <a:gd name="T65" fmla="*/ 12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397">
                  <a:moveTo>
                    <a:pt x="227" y="144"/>
                  </a:moveTo>
                  <a:cubicBezTo>
                    <a:pt x="240" y="109"/>
                    <a:pt x="255" y="69"/>
                    <a:pt x="251" y="47"/>
                  </a:cubicBezTo>
                  <a:cubicBezTo>
                    <a:pt x="250" y="32"/>
                    <a:pt x="203" y="0"/>
                    <a:pt x="167" y="5"/>
                  </a:cubicBezTo>
                  <a:cubicBezTo>
                    <a:pt x="167" y="6"/>
                    <a:pt x="165" y="7"/>
                    <a:pt x="162" y="8"/>
                  </a:cubicBezTo>
                  <a:cubicBezTo>
                    <a:pt x="143" y="91"/>
                    <a:pt x="143" y="91"/>
                    <a:pt x="143" y="91"/>
                  </a:cubicBezTo>
                  <a:cubicBezTo>
                    <a:pt x="136" y="30"/>
                    <a:pt x="136" y="30"/>
                    <a:pt x="136" y="30"/>
                  </a:cubicBezTo>
                  <a:cubicBezTo>
                    <a:pt x="138" y="23"/>
                    <a:pt x="138" y="23"/>
                    <a:pt x="138" y="23"/>
                  </a:cubicBezTo>
                  <a:cubicBezTo>
                    <a:pt x="134" y="15"/>
                    <a:pt x="134" y="15"/>
                    <a:pt x="134" y="15"/>
                  </a:cubicBezTo>
                  <a:cubicBezTo>
                    <a:pt x="123" y="15"/>
                    <a:pt x="123" y="15"/>
                    <a:pt x="123" y="15"/>
                  </a:cubicBezTo>
                  <a:cubicBezTo>
                    <a:pt x="119" y="23"/>
                    <a:pt x="119" y="23"/>
                    <a:pt x="119" y="23"/>
                  </a:cubicBezTo>
                  <a:cubicBezTo>
                    <a:pt x="121" y="29"/>
                    <a:pt x="121" y="29"/>
                    <a:pt x="121" y="29"/>
                  </a:cubicBezTo>
                  <a:cubicBezTo>
                    <a:pt x="113" y="87"/>
                    <a:pt x="113" y="87"/>
                    <a:pt x="113" y="87"/>
                  </a:cubicBezTo>
                  <a:cubicBezTo>
                    <a:pt x="113" y="90"/>
                    <a:pt x="113" y="90"/>
                    <a:pt x="113" y="90"/>
                  </a:cubicBezTo>
                  <a:cubicBezTo>
                    <a:pt x="90" y="5"/>
                    <a:pt x="90" y="5"/>
                    <a:pt x="90" y="5"/>
                  </a:cubicBezTo>
                  <a:cubicBezTo>
                    <a:pt x="89" y="5"/>
                    <a:pt x="88" y="5"/>
                    <a:pt x="87" y="5"/>
                  </a:cubicBezTo>
                  <a:cubicBezTo>
                    <a:pt x="49" y="11"/>
                    <a:pt x="3" y="24"/>
                    <a:pt x="2" y="49"/>
                  </a:cubicBezTo>
                  <a:cubicBezTo>
                    <a:pt x="0" y="61"/>
                    <a:pt x="12" y="135"/>
                    <a:pt x="18" y="163"/>
                  </a:cubicBezTo>
                  <a:cubicBezTo>
                    <a:pt x="24" y="167"/>
                    <a:pt x="37" y="164"/>
                    <a:pt x="48" y="161"/>
                  </a:cubicBezTo>
                  <a:cubicBezTo>
                    <a:pt x="51" y="196"/>
                    <a:pt x="53" y="222"/>
                    <a:pt x="53" y="222"/>
                  </a:cubicBezTo>
                  <a:cubicBezTo>
                    <a:pt x="54" y="224"/>
                    <a:pt x="54" y="224"/>
                    <a:pt x="54" y="224"/>
                  </a:cubicBezTo>
                  <a:cubicBezTo>
                    <a:pt x="55" y="229"/>
                    <a:pt x="58" y="234"/>
                    <a:pt x="61" y="238"/>
                  </a:cubicBezTo>
                  <a:cubicBezTo>
                    <a:pt x="73" y="397"/>
                    <a:pt x="73" y="397"/>
                    <a:pt x="73" y="397"/>
                  </a:cubicBezTo>
                  <a:cubicBezTo>
                    <a:pt x="106" y="397"/>
                    <a:pt x="106" y="397"/>
                    <a:pt x="106" y="397"/>
                  </a:cubicBezTo>
                  <a:cubicBezTo>
                    <a:pt x="121" y="273"/>
                    <a:pt x="121" y="273"/>
                    <a:pt x="121" y="273"/>
                  </a:cubicBezTo>
                  <a:cubicBezTo>
                    <a:pt x="122" y="273"/>
                    <a:pt x="123" y="273"/>
                    <a:pt x="124" y="273"/>
                  </a:cubicBezTo>
                  <a:cubicBezTo>
                    <a:pt x="125" y="273"/>
                    <a:pt x="126" y="273"/>
                    <a:pt x="128" y="273"/>
                  </a:cubicBezTo>
                  <a:cubicBezTo>
                    <a:pt x="144" y="397"/>
                    <a:pt x="144" y="397"/>
                    <a:pt x="144" y="397"/>
                  </a:cubicBezTo>
                  <a:cubicBezTo>
                    <a:pt x="175" y="397"/>
                    <a:pt x="175" y="397"/>
                    <a:pt x="175" y="397"/>
                  </a:cubicBezTo>
                  <a:cubicBezTo>
                    <a:pt x="187" y="240"/>
                    <a:pt x="187" y="240"/>
                    <a:pt x="187" y="240"/>
                  </a:cubicBezTo>
                  <a:cubicBezTo>
                    <a:pt x="191" y="235"/>
                    <a:pt x="194" y="229"/>
                    <a:pt x="196" y="224"/>
                  </a:cubicBezTo>
                  <a:cubicBezTo>
                    <a:pt x="196" y="222"/>
                    <a:pt x="196" y="222"/>
                    <a:pt x="196" y="222"/>
                  </a:cubicBezTo>
                  <a:cubicBezTo>
                    <a:pt x="196" y="222"/>
                    <a:pt x="198" y="202"/>
                    <a:pt x="200" y="173"/>
                  </a:cubicBezTo>
                  <a:cubicBezTo>
                    <a:pt x="201" y="158"/>
                    <a:pt x="201" y="158"/>
                    <a:pt x="201" y="158"/>
                  </a:cubicBezTo>
                  <a:cubicBezTo>
                    <a:pt x="220" y="163"/>
                    <a:pt x="220" y="163"/>
                    <a:pt x="220" y="163"/>
                  </a:cubicBezTo>
                  <a:lnTo>
                    <a:pt x="227" y="144"/>
                  </a:lnTo>
                  <a:close/>
                  <a:moveTo>
                    <a:pt x="207" y="79"/>
                  </a:moveTo>
                  <a:cubicBezTo>
                    <a:pt x="207" y="79"/>
                    <a:pt x="207" y="79"/>
                    <a:pt x="207" y="78"/>
                  </a:cubicBezTo>
                  <a:cubicBezTo>
                    <a:pt x="208" y="76"/>
                    <a:pt x="210" y="75"/>
                    <a:pt x="211" y="73"/>
                  </a:cubicBezTo>
                  <a:cubicBezTo>
                    <a:pt x="214" y="70"/>
                    <a:pt x="209" y="89"/>
                    <a:pt x="205" y="108"/>
                  </a:cubicBezTo>
                  <a:lnTo>
                    <a:pt x="207" y="79"/>
                  </a:lnTo>
                  <a:close/>
                  <a:moveTo>
                    <a:pt x="51" y="116"/>
                  </a:moveTo>
                  <a:cubicBezTo>
                    <a:pt x="112" y="110"/>
                    <a:pt x="112" y="110"/>
                    <a:pt x="112" y="110"/>
                  </a:cubicBezTo>
                  <a:cubicBezTo>
                    <a:pt x="117" y="110"/>
                    <a:pt x="117" y="110"/>
                    <a:pt x="117" y="110"/>
                  </a:cubicBezTo>
                  <a:cubicBezTo>
                    <a:pt x="127" y="109"/>
                    <a:pt x="127" y="109"/>
                    <a:pt x="127" y="109"/>
                  </a:cubicBezTo>
                  <a:cubicBezTo>
                    <a:pt x="161" y="108"/>
                    <a:pt x="161" y="108"/>
                    <a:pt x="161" y="108"/>
                  </a:cubicBezTo>
                  <a:cubicBezTo>
                    <a:pt x="139" y="111"/>
                    <a:pt x="139" y="111"/>
                    <a:pt x="139" y="111"/>
                  </a:cubicBezTo>
                  <a:cubicBezTo>
                    <a:pt x="137" y="111"/>
                    <a:pt x="137" y="111"/>
                    <a:pt x="137" y="111"/>
                  </a:cubicBezTo>
                  <a:cubicBezTo>
                    <a:pt x="126" y="113"/>
                    <a:pt x="126" y="113"/>
                    <a:pt x="126" y="113"/>
                  </a:cubicBezTo>
                  <a:cubicBezTo>
                    <a:pt x="29" y="128"/>
                    <a:pt x="29" y="128"/>
                    <a:pt x="29" y="128"/>
                  </a:cubicBezTo>
                  <a:cubicBezTo>
                    <a:pt x="48" y="118"/>
                    <a:pt x="48" y="118"/>
                    <a:pt x="48" y="118"/>
                  </a:cubicBezTo>
                  <a:lnTo>
                    <a:pt x="51" y="116"/>
                  </a:lnTo>
                  <a:close/>
                  <a:moveTo>
                    <a:pt x="42" y="77"/>
                  </a:moveTo>
                  <a:cubicBezTo>
                    <a:pt x="42" y="77"/>
                    <a:pt x="42" y="77"/>
                    <a:pt x="42" y="77"/>
                  </a:cubicBezTo>
                  <a:cubicBezTo>
                    <a:pt x="42" y="83"/>
                    <a:pt x="42" y="83"/>
                    <a:pt x="42" y="83"/>
                  </a:cubicBezTo>
                  <a:cubicBezTo>
                    <a:pt x="41" y="79"/>
                    <a:pt x="40" y="75"/>
                    <a:pt x="39" y="74"/>
                  </a:cubicBezTo>
                  <a:cubicBezTo>
                    <a:pt x="40" y="75"/>
                    <a:pt x="41" y="76"/>
                    <a:pt x="42" y="77"/>
                  </a:cubicBezTo>
                  <a:close/>
                  <a:moveTo>
                    <a:pt x="126" y="138"/>
                  </a:moveTo>
                  <a:cubicBezTo>
                    <a:pt x="120" y="139"/>
                    <a:pt x="120" y="139"/>
                    <a:pt x="120" y="139"/>
                  </a:cubicBezTo>
                  <a:cubicBezTo>
                    <a:pt x="108" y="140"/>
                    <a:pt x="108" y="140"/>
                    <a:pt x="108" y="140"/>
                  </a:cubicBezTo>
                  <a:cubicBezTo>
                    <a:pt x="121" y="135"/>
                    <a:pt x="121" y="135"/>
                    <a:pt x="121" y="135"/>
                  </a:cubicBezTo>
                  <a:cubicBezTo>
                    <a:pt x="128" y="132"/>
                    <a:pt x="128" y="132"/>
                    <a:pt x="128" y="132"/>
                  </a:cubicBezTo>
                  <a:cubicBezTo>
                    <a:pt x="132" y="131"/>
                    <a:pt x="132" y="131"/>
                    <a:pt x="132" y="131"/>
                  </a:cubicBezTo>
                  <a:cubicBezTo>
                    <a:pt x="202" y="122"/>
                    <a:pt x="202" y="122"/>
                    <a:pt x="202" y="122"/>
                  </a:cubicBezTo>
                  <a:cubicBezTo>
                    <a:pt x="215" y="120"/>
                    <a:pt x="215" y="120"/>
                    <a:pt x="215" y="120"/>
                  </a:cubicBezTo>
                  <a:cubicBezTo>
                    <a:pt x="219" y="125"/>
                    <a:pt x="219" y="125"/>
                    <a:pt x="219" y="125"/>
                  </a:cubicBezTo>
                  <a:cubicBezTo>
                    <a:pt x="220" y="126"/>
                    <a:pt x="220" y="126"/>
                    <a:pt x="220" y="126"/>
                  </a:cubicBezTo>
                  <a:lnTo>
                    <a:pt x="12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24953"/>
                </a:solidFill>
                <a:effectLst/>
                <a:uLnTx/>
                <a:uFillTx/>
                <a:latin typeface="Lato Light"/>
                <a:ea typeface="+mn-ea"/>
                <a:cs typeface="+mn-cs"/>
              </a:endParaRPr>
            </a:p>
          </p:txBody>
        </p:sp>
      </p:grpSp>
      <p:sp>
        <p:nvSpPr>
          <p:cNvPr id="5" name="矩形 4"/>
          <p:cNvSpPr/>
          <p:nvPr/>
        </p:nvSpPr>
        <p:spPr>
          <a:xfrm>
            <a:off x="3835437" y="2003364"/>
            <a:ext cx="7530851"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优点：</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算法原理简单，处理速度较快</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当数据点是密集的，且类与类之间区别明显时，效果较好</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缺点：</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 K</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均值算法中的</a:t>
            </a: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K</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值选定比较难</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对孤立点比较敏感</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a:ln>
                  <a:noFill/>
                </a:ln>
                <a:solidFill>
                  <a:srgbClr val="5F5F5F"/>
                </a:solidFill>
                <a:effectLst/>
                <a:uLnTx/>
                <a:uFillTx/>
                <a:latin typeface="隶书" panose="02010509060101010101" pitchFamily="49" charset="-122"/>
                <a:ea typeface="隶书" panose="02010509060101010101" pitchFamily="49" charset="-122"/>
                <a:cs typeface="+mn-cs"/>
              </a:rPr>
              <a:t>结果不稳定，初始值（种子）的选定对结果有一定的影响</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8217" y="2967335"/>
            <a:ext cx="5575565" cy="1323439"/>
          </a:xfrm>
          <a:prstGeom prst="rect">
            <a:avLst/>
          </a:prstGeom>
          <a:noFill/>
        </p:spPr>
        <p:txBody>
          <a:bodyPr wrap="none" lIns="91440" tIns="45720" rIns="91440" bIns="45720">
            <a:spAutoFit/>
          </a:bodyPr>
          <a:lstStyle/>
          <a:p>
            <a:pPr algn="ctr"/>
            <a:r>
              <a:rPr lang="en-US" altLang="zh-CN"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zh-CN" alt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spd="med"/>
</p:sld>
</file>

<file path=ppt/theme/theme1.xml><?xml version="1.0" encoding="utf-8"?>
<a:theme xmlns:a="http://schemas.openxmlformats.org/drawingml/2006/main" name="浅色模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11354</Words>
  <Application>Microsoft Office PowerPoint</Application>
  <PresentationFormat>宽屏</PresentationFormat>
  <Paragraphs>891</Paragraphs>
  <Slides>96</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96</vt:i4>
      </vt:variant>
    </vt:vector>
  </HeadingPairs>
  <TitlesOfParts>
    <vt:vector size="109" baseType="lpstr">
      <vt:lpstr>Lato Light</vt:lpstr>
      <vt:lpstr>PingFang SC</vt:lpstr>
      <vt:lpstr>等线</vt:lpstr>
      <vt:lpstr>方正大黑简体</vt:lpstr>
      <vt:lpstr>黑体</vt:lpstr>
      <vt:lpstr>华文楷体</vt:lpstr>
      <vt:lpstr>楷体</vt:lpstr>
      <vt:lpstr>隶书</vt:lpstr>
      <vt:lpstr>微软雅黑</vt:lpstr>
      <vt:lpstr>Arial</vt:lpstr>
      <vt:lpstr>Impact</vt:lpstr>
      <vt:lpstr>Wingdings</vt:lpstr>
      <vt:lpstr>浅色模板1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office user</cp:lastModifiedBy>
  <cp:revision>693</cp:revision>
  <dcterms:created xsi:type="dcterms:W3CDTF">2017-11-03T05:47:00Z</dcterms:created>
  <dcterms:modified xsi:type="dcterms:W3CDTF">2021-04-02T05:01:22Z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